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71" r:id="rId6"/>
    <p:sldId id="272" r:id="rId7"/>
    <p:sldId id="260" r:id="rId8"/>
    <p:sldId id="262" r:id="rId9"/>
    <p:sldId id="261" r:id="rId10"/>
    <p:sldId id="264" r:id="rId11"/>
    <p:sldId id="263" r:id="rId12"/>
    <p:sldId id="266" r:id="rId13"/>
    <p:sldId id="265" r:id="rId14"/>
    <p:sldId id="268" r:id="rId15"/>
    <p:sldId id="267" r:id="rId16"/>
    <p:sldId id="269" r:id="rId17"/>
    <p:sldId id="270"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0BE0536-A972-4872-97F3-7821C544D000}" type="datetimeFigureOut">
              <a:rPr lang="en-US" smtClean="0"/>
              <a:t>4/6/2019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1FA29B0-0929-4196-A36C-A3BACAC86A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BE0536-A972-4872-97F3-7821C544D000}"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A29B0-0929-4196-A36C-A3BACAC86A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BE0536-A972-4872-97F3-7821C544D000}"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A29B0-0929-4196-A36C-A3BACAC86A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0BE0536-A972-4872-97F3-7821C544D000}" type="datetimeFigureOut">
              <a:rPr lang="en-US" smtClean="0"/>
              <a:t>4/6/2019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1FA29B0-0929-4196-A36C-A3BACAC86A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0BE0536-A972-4872-97F3-7821C544D000}" type="datetimeFigureOut">
              <a:rPr lang="en-US" smtClean="0"/>
              <a:t>4/6/2019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1FA29B0-0929-4196-A36C-A3BACAC86A3F}"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0BE0536-A972-4872-97F3-7821C544D000}" type="datetimeFigureOut">
              <a:rPr lang="en-US" smtClean="0"/>
              <a:t>4/6/2019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1FA29B0-0929-4196-A36C-A3BACAC86A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0BE0536-A972-4872-97F3-7821C544D000}" type="datetimeFigureOut">
              <a:rPr lang="en-US" smtClean="0"/>
              <a:t>4/6/2019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1FA29B0-0929-4196-A36C-A3BACAC86A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BE0536-A972-4872-97F3-7821C544D000}"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A29B0-0929-4196-A36C-A3BACAC86A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0BE0536-A972-4872-97F3-7821C544D000}" type="datetimeFigureOut">
              <a:rPr lang="en-US" smtClean="0"/>
              <a:t>4/6/2019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1FA29B0-0929-4196-A36C-A3BACAC86A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0BE0536-A972-4872-97F3-7821C544D000}" type="datetimeFigureOut">
              <a:rPr lang="en-US" smtClean="0"/>
              <a:t>4/6/2019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1FA29B0-0929-4196-A36C-A3BACAC86A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0BE0536-A972-4872-97F3-7821C544D000}" type="datetimeFigureOut">
              <a:rPr lang="en-US" smtClean="0"/>
              <a:t>4/6/2019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1FA29B0-0929-4196-A36C-A3BACAC86A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0BE0536-A972-4872-97F3-7821C544D000}" type="datetimeFigureOut">
              <a:rPr lang="en-US" smtClean="0"/>
              <a:t>4/6/2019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1FA29B0-0929-4196-A36C-A3BACAC86A3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7239000" cy="1743075"/>
          </a:xfrm>
        </p:spPr>
        <p:txBody>
          <a:bodyPr>
            <a:noAutofit/>
          </a:bodyPr>
          <a:lstStyle/>
          <a:p>
            <a:r>
              <a:rPr lang="en-US" sz="5400" dirty="0" smtClean="0"/>
              <a:t>Underwater Image Enhancement</a:t>
            </a:r>
            <a:endParaRPr lang="en-US" sz="5400" dirty="0"/>
          </a:p>
        </p:txBody>
      </p:sp>
      <p:sp>
        <p:nvSpPr>
          <p:cNvPr id="7" name="Text Placeholder 6"/>
          <p:cNvSpPr>
            <a:spLocks noGrp="1"/>
          </p:cNvSpPr>
          <p:nvPr>
            <p:ph type="body" idx="1"/>
          </p:nvPr>
        </p:nvSpPr>
        <p:spPr>
          <a:xfrm>
            <a:off x="3886200" y="3352800"/>
            <a:ext cx="4572000" cy="3048000"/>
          </a:xfrm>
        </p:spPr>
        <p:txBody>
          <a:bodyPr>
            <a:normAutofit/>
          </a:bodyPr>
          <a:lstStyle/>
          <a:p>
            <a:endParaRPr lang="en-US" sz="2800" b="1" dirty="0" smtClean="0"/>
          </a:p>
          <a:p>
            <a:endParaRPr lang="en-US" sz="2800" b="1" dirty="0"/>
          </a:p>
          <a:p>
            <a:endParaRPr lang="en-US" sz="2800" b="1" dirty="0" smtClean="0"/>
          </a:p>
          <a:p>
            <a:r>
              <a:rPr lang="en-US" sz="2800" b="1" dirty="0" smtClean="0"/>
              <a:t>       Nandini Mundra</a:t>
            </a:r>
          </a:p>
          <a:p>
            <a:r>
              <a:rPr lang="en-US" sz="2800" b="1" dirty="0" smtClean="0"/>
              <a:t>       4NI16IS055</a:t>
            </a:r>
          </a:p>
          <a:p>
            <a:endParaRPr lang="en-US" sz="2800" b="1" dirty="0"/>
          </a:p>
        </p:txBody>
      </p:sp>
    </p:spTree>
    <p:extLst>
      <p:ext uri="{BB962C8B-B14F-4D97-AF65-F5344CB8AC3E}">
        <p14:creationId xmlns:p14="http://schemas.microsoft.com/office/powerpoint/2010/main" val="1847147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685800"/>
            <a:ext cx="8153400" cy="6019800"/>
          </a:xfrm>
        </p:spPr>
        <p:txBody>
          <a:bodyPr/>
          <a:lstStyle/>
          <a:p>
            <a:r>
              <a:rPr lang="en-US" dirty="0" smtClean="0"/>
              <a:t>Mathematically the above observations can be expressed to propose the compensated red channel at every pixel  location (</a:t>
            </a:r>
            <a:r>
              <a:rPr lang="en-US" dirty="0"/>
              <a:t>x</a:t>
            </a:r>
            <a:r>
              <a:rPr lang="en-US" dirty="0" smtClean="0"/>
              <a:t>) as follows: 																																								</a:t>
            </a:r>
          </a:p>
          <a:p>
            <a:r>
              <a:rPr lang="en-US" dirty="0" smtClean="0"/>
              <a:t>Similarly, the compensated blue channel can be computed as follows:</a:t>
            </a:r>
          </a:p>
          <a:p>
            <a:r>
              <a:rPr lang="en-US" dirty="0" smtClean="0"/>
              <a:t>																																		</a:t>
            </a:r>
          </a:p>
          <a:p>
            <a:r>
              <a:rPr lang="en-US" b="1" dirty="0" smtClean="0">
                <a:solidFill>
                  <a:schemeClr val="accent2">
                    <a:lumMod val="60000"/>
                    <a:lumOff val="40000"/>
                  </a:schemeClr>
                </a:solidFill>
              </a:rPr>
              <a:t>As  a result , The reddish appearance of high intensity regions is  well corrected since the red channel is better balanced..!!</a:t>
            </a:r>
            <a:endParaRPr lang="en-US" b="1" dirty="0">
              <a:solidFill>
                <a:schemeClr val="accent2">
                  <a:lumMod val="60000"/>
                  <a:lumOff val="4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63436"/>
            <a:ext cx="7405900" cy="9525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227146"/>
            <a:ext cx="7405900" cy="878254"/>
          </a:xfrm>
          <a:prstGeom prst="rect">
            <a:avLst/>
          </a:prstGeom>
        </p:spPr>
      </p:pic>
    </p:spTree>
    <p:extLst>
      <p:ext uri="{BB962C8B-B14F-4D97-AF65-F5344CB8AC3E}">
        <p14:creationId xmlns:p14="http://schemas.microsoft.com/office/powerpoint/2010/main" val="175983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Scale Fusion</a:t>
            </a:r>
            <a:endParaRPr lang="en-US" dirty="0"/>
          </a:p>
        </p:txBody>
      </p:sp>
      <p:sp>
        <p:nvSpPr>
          <p:cNvPr id="3" name="Text Placeholder 2"/>
          <p:cNvSpPr>
            <a:spLocks noGrp="1"/>
          </p:cNvSpPr>
          <p:nvPr>
            <p:ph type="body" idx="1"/>
          </p:nvPr>
        </p:nvSpPr>
        <p:spPr>
          <a:xfrm>
            <a:off x="381000" y="1633536"/>
            <a:ext cx="8229600" cy="4995864"/>
          </a:xfrm>
        </p:spPr>
        <p:txBody>
          <a:bodyPr>
            <a:normAutofit fontScale="92500" lnSpcReduction="10000"/>
          </a:bodyPr>
          <a:lstStyle/>
          <a:p>
            <a:pPr marL="397764" indent="-342900" algn="just">
              <a:buFont typeface="Arial" pitchFamily="34" charset="0"/>
              <a:buChar char="•"/>
            </a:pPr>
            <a:r>
              <a:rPr lang="en-US" dirty="0"/>
              <a:t>Image fusion plays a key role in various applications such as image composting, multi-spectral video enhancement, defogging </a:t>
            </a:r>
            <a:r>
              <a:rPr lang="en-US" dirty="0" smtClean="0"/>
              <a:t>etc.																																																																																							</a:t>
            </a:r>
          </a:p>
          <a:p>
            <a:pPr marL="397764" indent="-342900" algn="just">
              <a:buFont typeface="Arial" pitchFamily="34" charset="0"/>
              <a:buChar char="•"/>
            </a:pPr>
            <a:r>
              <a:rPr lang="en-US" dirty="0"/>
              <a:t>A</a:t>
            </a:r>
            <a:r>
              <a:rPr lang="en-US" dirty="0" smtClean="0"/>
              <a:t> </a:t>
            </a:r>
            <a:r>
              <a:rPr lang="en-US" dirty="0"/>
              <a:t>pair of inputs is introduced to respectively enhance the color contrast and the sharpness of the white-balanced image, and the weight maps are defined to preserve the qualities and reject the defaults of those </a:t>
            </a:r>
            <a:r>
              <a:rPr lang="en-US" dirty="0" smtClean="0"/>
              <a:t>inputs.</a:t>
            </a:r>
          </a:p>
          <a:p>
            <a:pPr marL="397764" indent="-342900" algn="just">
              <a:buFont typeface="Arial"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639291"/>
            <a:ext cx="5867400" cy="2616800"/>
          </a:xfrm>
          <a:prstGeom prst="rect">
            <a:avLst/>
          </a:prstGeom>
        </p:spPr>
      </p:pic>
    </p:spTree>
    <p:extLst>
      <p:ext uri="{BB962C8B-B14F-4D97-AF65-F5344CB8AC3E}">
        <p14:creationId xmlns:p14="http://schemas.microsoft.com/office/powerpoint/2010/main" val="437221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219200"/>
            <a:ext cx="8305800" cy="5257800"/>
          </a:xfrm>
        </p:spPr>
        <p:txBody>
          <a:bodyPr>
            <a:normAutofit lnSpcReduction="10000"/>
          </a:bodyPr>
          <a:lstStyle/>
          <a:p>
            <a:r>
              <a:rPr lang="en-US" dirty="0" smtClean="0"/>
              <a:t>The </a:t>
            </a:r>
            <a:r>
              <a:rPr lang="en-US" dirty="0"/>
              <a:t>underwater dehazing technique consists of three main steps</a:t>
            </a:r>
            <a:r>
              <a:rPr lang="en-US" dirty="0" smtClean="0"/>
              <a:t>:-</a:t>
            </a:r>
          </a:p>
          <a:p>
            <a:endParaRPr lang="en-US" dirty="0"/>
          </a:p>
          <a:p>
            <a:pPr marL="397764" lvl="0" indent="-342900">
              <a:buFont typeface="Arial" pitchFamily="34" charset="0"/>
              <a:buChar char="•"/>
            </a:pPr>
            <a:r>
              <a:rPr lang="en-US" dirty="0"/>
              <a:t>Inputs derivation for the white balanced underwater image</a:t>
            </a:r>
          </a:p>
          <a:p>
            <a:pPr marL="397764" lvl="0" indent="-342900">
              <a:buFont typeface="Arial" pitchFamily="34" charset="0"/>
              <a:buChar char="•"/>
            </a:pPr>
            <a:r>
              <a:rPr lang="en-US" dirty="0"/>
              <a:t>Weight maps definition</a:t>
            </a:r>
          </a:p>
          <a:p>
            <a:pPr marL="397764" lvl="0" indent="-342900">
              <a:buFont typeface="Arial" pitchFamily="34" charset="0"/>
              <a:buChar char="•"/>
            </a:pPr>
            <a:r>
              <a:rPr lang="en-US" dirty="0"/>
              <a:t>Multi-scale fusion of the inputs and weight map</a:t>
            </a:r>
          </a:p>
          <a:p>
            <a:r>
              <a:rPr lang="en-US" dirty="0"/>
              <a:t> </a:t>
            </a:r>
          </a:p>
          <a:p>
            <a:pPr lvl="0"/>
            <a:r>
              <a:rPr lang="en-US" b="1" u="sng" dirty="0">
                <a:solidFill>
                  <a:schemeClr val="accent2">
                    <a:lumMod val="60000"/>
                    <a:lumOff val="40000"/>
                  </a:schemeClr>
                </a:solidFill>
              </a:rPr>
              <a:t>Inputs of the fusion </a:t>
            </a:r>
            <a:r>
              <a:rPr lang="en-US" b="1" u="sng" dirty="0" smtClean="0">
                <a:solidFill>
                  <a:schemeClr val="accent2">
                    <a:lumMod val="60000"/>
                    <a:lumOff val="40000"/>
                  </a:schemeClr>
                </a:solidFill>
              </a:rPr>
              <a:t>process:</a:t>
            </a:r>
          </a:p>
          <a:p>
            <a:pPr lvl="0"/>
            <a:endParaRPr lang="en-US" b="1" dirty="0" smtClean="0">
              <a:solidFill>
                <a:schemeClr val="accent2">
                  <a:lumMod val="60000"/>
                  <a:lumOff val="40000"/>
                </a:schemeClr>
              </a:solidFill>
            </a:endParaRPr>
          </a:p>
          <a:p>
            <a:pPr marL="397764" lvl="0" indent="-342900" algn="just">
              <a:buFont typeface="Arial" pitchFamily="34" charset="0"/>
              <a:buChar char="•"/>
            </a:pPr>
            <a:r>
              <a:rPr lang="en-US" dirty="0" smtClean="0">
                <a:solidFill>
                  <a:schemeClr val="tx1"/>
                </a:solidFill>
              </a:rPr>
              <a:t>For first input a set of gamma corrections is applied on the image, this in turn </a:t>
            </a:r>
            <a:r>
              <a:rPr lang="en-US" dirty="0"/>
              <a:t>increases the difference between darker/lighter regions at a cost of a loss of details in </a:t>
            </a:r>
            <a:r>
              <a:rPr lang="en-US" dirty="0" smtClean="0"/>
              <a:t>the under/over </a:t>
            </a:r>
            <a:r>
              <a:rPr lang="en-US" dirty="0"/>
              <a:t>exposed regions. </a:t>
            </a:r>
            <a:endParaRPr lang="en-US" dirty="0" smtClean="0"/>
          </a:p>
          <a:p>
            <a:pPr lvl="0" algn="just"/>
            <a:endParaRPr lang="en-US" dirty="0" smtClean="0"/>
          </a:p>
          <a:p>
            <a:pPr marL="397764" indent="-342900" algn="just">
              <a:buFont typeface="Arial" pitchFamily="34" charset="0"/>
              <a:buChar char="•"/>
            </a:pPr>
            <a:r>
              <a:rPr lang="en-US" dirty="0"/>
              <a:t>A</a:t>
            </a:r>
            <a:r>
              <a:rPr lang="en-US" dirty="0" smtClean="0"/>
              <a:t> </a:t>
            </a:r>
            <a:r>
              <a:rPr lang="en-US" dirty="0"/>
              <a:t>second input is used which corresponds to the sharpened version of the white balanced image.</a:t>
            </a:r>
          </a:p>
          <a:p>
            <a:pPr marL="397764" lvl="0" indent="-342900" algn="just">
              <a:buFont typeface="Arial" pitchFamily="34" charset="0"/>
              <a:buChar char="•"/>
            </a:pPr>
            <a:endParaRPr lang="en-US" dirty="0">
              <a:solidFill>
                <a:schemeClr val="accent2">
                  <a:lumMod val="60000"/>
                  <a:lumOff val="40000"/>
                </a:schemeClr>
              </a:solidFill>
            </a:endParaRPr>
          </a:p>
          <a:p>
            <a:endParaRPr lang="en-US" dirty="0"/>
          </a:p>
        </p:txBody>
      </p:sp>
    </p:spTree>
    <p:extLst>
      <p:ext uri="{BB962C8B-B14F-4D97-AF65-F5344CB8AC3E}">
        <p14:creationId xmlns:p14="http://schemas.microsoft.com/office/powerpoint/2010/main" val="3206306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7924800" cy="5486400"/>
          </a:xfrm>
        </p:spPr>
        <p:txBody>
          <a:bodyPr/>
          <a:lstStyle/>
          <a:p>
            <a:pPr marL="397764" indent="-342900">
              <a:buFont typeface="Arial" pitchFamily="34" charset="0"/>
              <a:buChar char="•"/>
            </a:pPr>
            <a:r>
              <a:rPr lang="en-US" dirty="0" smtClean="0"/>
              <a:t>Unsharp masking principle is used </a:t>
            </a:r>
            <a:r>
              <a:rPr lang="en-US" dirty="0" smtClean="0"/>
              <a:t>in such </a:t>
            </a:r>
            <a:r>
              <a:rPr lang="en-US" dirty="0" smtClean="0"/>
              <a:t>a way  that the blurred version of the image is blended with the image which need to be sharpened. The formula which describes the same is : 																				q																				</a:t>
            </a:r>
          </a:p>
          <a:p>
            <a:pPr marL="397764" indent="-342900">
              <a:buFont typeface="Arial" pitchFamily="34" charset="0"/>
              <a:buChar char="•"/>
            </a:pPr>
            <a:r>
              <a:rPr lang="en-US" dirty="0" smtClean="0"/>
              <a:t>This is known as </a:t>
            </a:r>
            <a:r>
              <a:rPr lang="en-US" b="1" i="1" dirty="0" smtClean="0">
                <a:solidFill>
                  <a:schemeClr val="accent2">
                    <a:lumMod val="60000"/>
                    <a:lumOff val="40000"/>
                  </a:schemeClr>
                </a:solidFill>
              </a:rPr>
              <a:t>NORMALIZED UNSHARP MASKING.</a:t>
            </a:r>
          </a:p>
          <a:p>
            <a:endParaRPr lang="en-US" b="1" i="1" dirty="0" smtClean="0">
              <a:solidFill>
                <a:schemeClr val="accent2">
                  <a:lumMod val="60000"/>
                  <a:lumOff val="40000"/>
                </a:schemeClr>
              </a:solidFill>
            </a:endParaRPr>
          </a:p>
          <a:p>
            <a:r>
              <a:rPr lang="en-US" dirty="0"/>
              <a:t> </a:t>
            </a:r>
            <a:r>
              <a:rPr lang="en-US" dirty="0" smtClean="0"/>
              <a:t> </a:t>
            </a:r>
            <a:r>
              <a:rPr lang="en-US" b="1" u="sng" dirty="0" smtClean="0">
                <a:solidFill>
                  <a:schemeClr val="accent2">
                    <a:lumMod val="60000"/>
                    <a:lumOff val="40000"/>
                  </a:schemeClr>
                </a:solidFill>
              </a:rPr>
              <a:t>Weights of the Fusion Process  </a:t>
            </a:r>
          </a:p>
          <a:p>
            <a:r>
              <a:rPr lang="en-US" b="1" u="sng" dirty="0" smtClean="0">
                <a:solidFill>
                  <a:schemeClr val="accent2">
                    <a:lumMod val="60000"/>
                    <a:lumOff val="40000"/>
                  </a:schemeClr>
                </a:solidFill>
              </a:rPr>
              <a:t>  </a:t>
            </a:r>
          </a:p>
          <a:p>
            <a:pPr marL="397764" indent="-342900">
              <a:buFont typeface="Arial" pitchFamily="34" charset="0"/>
              <a:buChar char="•"/>
            </a:pPr>
            <a:r>
              <a:rPr lang="en-US" dirty="0" smtClean="0"/>
              <a:t>The </a:t>
            </a:r>
            <a:r>
              <a:rPr lang="en-US" dirty="0"/>
              <a:t>pixels with high weight </a:t>
            </a:r>
            <a:r>
              <a:rPr lang="en-US" dirty="0" smtClean="0"/>
              <a:t>values </a:t>
            </a:r>
            <a:r>
              <a:rPr lang="en-US" dirty="0"/>
              <a:t>are more represented in the final image. They are thus represented in the form of saliency metrics.</a:t>
            </a:r>
          </a:p>
          <a:p>
            <a:endParaRPr lang="en-US" b="1" u="sng" dirty="0">
              <a:solidFill>
                <a:schemeClr val="accent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443531"/>
            <a:ext cx="5867400" cy="734943"/>
          </a:xfrm>
          <a:prstGeom prst="rect">
            <a:avLst/>
          </a:prstGeom>
        </p:spPr>
      </p:pic>
    </p:spTree>
    <p:extLst>
      <p:ext uri="{BB962C8B-B14F-4D97-AF65-F5344CB8AC3E}">
        <p14:creationId xmlns:p14="http://schemas.microsoft.com/office/powerpoint/2010/main" val="3979266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533400"/>
            <a:ext cx="8001000" cy="5867400"/>
          </a:xfrm>
        </p:spPr>
        <p:txBody>
          <a:bodyPr/>
          <a:lstStyle/>
          <a:p>
            <a:pPr marL="397764" lvl="0" indent="-342900">
              <a:buFont typeface="Arial" pitchFamily="34" charset="0"/>
              <a:buChar char="•"/>
            </a:pPr>
            <a:r>
              <a:rPr lang="en-US" b="1" dirty="0">
                <a:solidFill>
                  <a:schemeClr val="accent2">
                    <a:lumMod val="60000"/>
                    <a:lumOff val="40000"/>
                  </a:schemeClr>
                </a:solidFill>
              </a:rPr>
              <a:t>Laplacian contrast weight:  </a:t>
            </a:r>
            <a:r>
              <a:rPr lang="en-US" dirty="0"/>
              <a:t>In this global contrast is estimated as a result of the Laplacian filter applied to each input luminance channel. It is not much effective as it cannot differentiate between ramp and flat regions</a:t>
            </a:r>
            <a:r>
              <a:rPr lang="en-US" dirty="0" smtClean="0"/>
              <a:t>.</a:t>
            </a:r>
          </a:p>
          <a:p>
            <a:pPr lvl="0"/>
            <a:endParaRPr lang="en-US" dirty="0"/>
          </a:p>
          <a:p>
            <a:pPr marL="397764" lvl="0" indent="-342900">
              <a:buFont typeface="Arial" pitchFamily="34" charset="0"/>
              <a:buChar char="•"/>
            </a:pPr>
            <a:r>
              <a:rPr lang="en-US" b="1" dirty="0">
                <a:solidFill>
                  <a:schemeClr val="accent2">
                    <a:lumMod val="60000"/>
                    <a:lumOff val="40000"/>
                  </a:schemeClr>
                </a:solidFill>
              </a:rPr>
              <a:t>Saliency weight: </a:t>
            </a:r>
            <a:r>
              <a:rPr lang="en-US" dirty="0"/>
              <a:t>It aims to emphasize the objects that lose their prominence in the underwater scene. It is derived from the concept of center-surround contrast. The drawback of using this is it tends to favor highlighted regions</a:t>
            </a:r>
            <a:r>
              <a:rPr lang="en-US" dirty="0" smtClean="0"/>
              <a:t>.</a:t>
            </a:r>
          </a:p>
          <a:p>
            <a:pPr lvl="0"/>
            <a:r>
              <a:rPr lang="en-US" dirty="0" smtClean="0"/>
              <a:t> </a:t>
            </a:r>
            <a:endParaRPr lang="en-US" dirty="0"/>
          </a:p>
          <a:p>
            <a:pPr marL="397764" lvl="0" indent="-342900">
              <a:buFont typeface="Arial" pitchFamily="34" charset="0"/>
              <a:buChar char="•"/>
            </a:pPr>
            <a:r>
              <a:rPr lang="en-US" b="1" dirty="0">
                <a:solidFill>
                  <a:schemeClr val="accent2">
                    <a:lumMod val="60000"/>
                    <a:lumOff val="40000"/>
                  </a:schemeClr>
                </a:solidFill>
              </a:rPr>
              <a:t>Saturation weight</a:t>
            </a:r>
            <a:r>
              <a:rPr lang="en-US" b="1" dirty="0"/>
              <a:t>: </a:t>
            </a:r>
            <a:r>
              <a:rPr lang="en-US" dirty="0"/>
              <a:t>It enables the fusion algorithm to adapt to the chromatic information. It can be calculated using the following formula.</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5181600"/>
            <a:ext cx="6629400" cy="1066800"/>
          </a:xfrm>
          <a:prstGeom prst="rect">
            <a:avLst/>
          </a:prstGeom>
        </p:spPr>
      </p:pic>
    </p:spTree>
    <p:extLst>
      <p:ext uri="{BB962C8B-B14F-4D97-AF65-F5344CB8AC3E}">
        <p14:creationId xmlns:p14="http://schemas.microsoft.com/office/powerpoint/2010/main" val="2963753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09600"/>
            <a:ext cx="8077200" cy="6019800"/>
          </a:xfrm>
        </p:spPr>
        <p:txBody>
          <a:bodyPr/>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           normalized </a:t>
            </a:r>
            <a:r>
              <a:rPr lang="en-US" dirty="0"/>
              <a:t>weights of the corresponding weights.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676400"/>
            <a:ext cx="7772399" cy="2286000"/>
          </a:xfrm>
          <a:prstGeom prst="rect">
            <a:avLst/>
          </a:prstGeom>
        </p:spPr>
      </p:pic>
    </p:spTree>
    <p:extLst>
      <p:ext uri="{BB962C8B-B14F-4D97-AF65-F5344CB8AC3E}">
        <p14:creationId xmlns:p14="http://schemas.microsoft.com/office/powerpoint/2010/main" val="174787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0"/>
            <a:ext cx="8458200" cy="6629400"/>
          </a:xfrm>
        </p:spPr>
        <p:txBody>
          <a:bodyPr/>
          <a:lstStyle/>
          <a:p>
            <a:r>
              <a:rPr lang="en-US" b="1" u="sng" dirty="0" smtClean="0">
                <a:solidFill>
                  <a:schemeClr val="accent2">
                    <a:lumMod val="60000"/>
                    <a:lumOff val="40000"/>
                  </a:schemeClr>
                </a:solidFill>
              </a:rPr>
              <a:t>Naive Fusion </a:t>
            </a:r>
            <a:r>
              <a:rPr lang="en-US" b="1" u="sng" dirty="0" smtClean="0">
                <a:solidFill>
                  <a:schemeClr val="accent2">
                    <a:lumMod val="60000"/>
                    <a:lumOff val="40000"/>
                  </a:schemeClr>
                </a:solidFill>
              </a:rPr>
              <a:t>Process</a:t>
            </a:r>
          </a:p>
          <a:p>
            <a:r>
              <a:rPr lang="en-US" dirty="0" smtClean="0"/>
              <a:t>The </a:t>
            </a:r>
            <a:r>
              <a:rPr lang="en-US" dirty="0"/>
              <a:t>reconstructed image is obtained by fusing the defined inputs with the weight measures at every pixel location (x). It is given as </a:t>
            </a:r>
            <a:r>
              <a:rPr lang="en-US" dirty="0" smtClean="0"/>
              <a:t>follows:																																													</a:t>
            </a:r>
          </a:p>
          <a:p>
            <a:r>
              <a:rPr lang="en-US" dirty="0" smtClean="0"/>
              <a:t>Produces undesired halos.</a:t>
            </a:r>
            <a:endParaRPr lang="en-US" dirty="0"/>
          </a:p>
          <a:p>
            <a:endParaRPr lang="en-US" dirty="0" smtClean="0"/>
          </a:p>
          <a:p>
            <a:r>
              <a:rPr lang="en-US" b="1" u="sng" dirty="0" smtClean="0">
                <a:solidFill>
                  <a:schemeClr val="accent2">
                    <a:lumMod val="60000"/>
                    <a:lumOff val="40000"/>
                  </a:schemeClr>
                </a:solidFill>
              </a:rPr>
              <a:t>Multi Scale Fusion Process</a:t>
            </a:r>
          </a:p>
          <a:p>
            <a:pPr marL="397764" indent="-342900">
              <a:buFont typeface="Arial" pitchFamily="34" charset="0"/>
              <a:buChar char="•"/>
            </a:pPr>
            <a:r>
              <a:rPr lang="en-US" dirty="0"/>
              <a:t>based on Laplacian </a:t>
            </a:r>
            <a:r>
              <a:rPr lang="en-US" dirty="0" smtClean="0"/>
              <a:t>pyramid which decomposes the image into  a sum of bandpass images.</a:t>
            </a:r>
          </a:p>
          <a:p>
            <a:pPr marL="397764" indent="-342900">
              <a:buFont typeface="Arial" pitchFamily="34" charset="0"/>
              <a:buChar char="•"/>
            </a:pPr>
            <a:endParaRPr lang="en-US" b="1" u="sng" dirty="0">
              <a:solidFill>
                <a:schemeClr val="accent2">
                  <a:lumMod val="60000"/>
                  <a:lumOff val="40000"/>
                </a:schemeClr>
              </a:solidFill>
            </a:endParaRPr>
          </a:p>
          <a:p>
            <a:endParaRPr lang="en-US" b="1" u="sng" dirty="0" smtClean="0">
              <a:solidFill>
                <a:schemeClr val="accent2">
                  <a:lumMod val="60000"/>
                  <a:lumOff val="40000"/>
                </a:schemeClr>
              </a:solidFill>
            </a:endParaRPr>
          </a:p>
          <a:p>
            <a:endParaRPr lang="en-US"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19200" y="1143000"/>
            <a:ext cx="6705600" cy="155733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81100" y="4876800"/>
            <a:ext cx="6781800" cy="1295400"/>
          </a:xfrm>
          <a:prstGeom prst="rect">
            <a:avLst/>
          </a:prstGeom>
        </p:spPr>
      </p:pic>
    </p:spTree>
    <p:extLst>
      <p:ext uri="{BB962C8B-B14F-4D97-AF65-F5344CB8AC3E}">
        <p14:creationId xmlns:p14="http://schemas.microsoft.com/office/powerpoint/2010/main" val="4164441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152400" y="1295400"/>
            <a:ext cx="8001000" cy="5410200"/>
          </a:xfrm>
        </p:spPr>
        <p:txBody>
          <a:bodyPr/>
          <a:lstStyle/>
          <a:p>
            <a:pPr marL="397764" indent="-342900">
              <a:buFont typeface="Arial" pitchFamily="34" charset="0"/>
              <a:buChar char="•"/>
            </a:pPr>
            <a:r>
              <a:rPr lang="en-US" dirty="0" smtClean="0"/>
              <a:t>This </a:t>
            </a:r>
            <a:r>
              <a:rPr lang="en-US" dirty="0"/>
              <a:t>approach generally results in good perceptual quality, with significant enhancement of the global contrast, the color, and the image structure details.</a:t>
            </a:r>
          </a:p>
          <a:p>
            <a:pPr marL="397764" indent="-342900">
              <a:buFont typeface="Arial" pitchFamily="34" charset="0"/>
              <a:buChar char="•"/>
            </a:pPr>
            <a:r>
              <a:rPr lang="en-US" dirty="0"/>
              <a:t>The major </a:t>
            </a:r>
            <a:r>
              <a:rPr lang="en-US" dirty="0">
                <a:solidFill>
                  <a:schemeClr val="accent2">
                    <a:lumMod val="75000"/>
                  </a:schemeClr>
                </a:solidFill>
              </a:rPr>
              <a:t>limitations</a:t>
            </a:r>
            <a:r>
              <a:rPr lang="en-US" dirty="0"/>
              <a:t> are of the fact that the color cannot always be fully restored and some haze is maintained.</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47800" y="3104515"/>
            <a:ext cx="5334000" cy="3372485"/>
          </a:xfrm>
          <a:prstGeom prst="rect">
            <a:avLst/>
          </a:prstGeom>
        </p:spPr>
      </p:pic>
    </p:spTree>
    <p:extLst>
      <p:ext uri="{BB962C8B-B14F-4D97-AF65-F5344CB8AC3E}">
        <p14:creationId xmlns:p14="http://schemas.microsoft.com/office/powerpoint/2010/main" val="2111871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533400"/>
            <a:ext cx="7467600" cy="3386136"/>
          </a:xfrm>
        </p:spPr>
        <p:txBody>
          <a:bodyPr/>
          <a:lstStyle/>
          <a:p>
            <a:pPr lvl="0"/>
            <a:r>
              <a:rPr lang="en-US" sz="3600" b="1" dirty="0">
                <a:solidFill>
                  <a:schemeClr val="accent2">
                    <a:lumMod val="75000"/>
                  </a:schemeClr>
                </a:solidFill>
              </a:rPr>
              <a:t>Applications</a:t>
            </a:r>
            <a:r>
              <a:rPr lang="en-US" sz="3600" b="1" dirty="0" smtClean="0">
                <a:solidFill>
                  <a:schemeClr val="accent2">
                    <a:lumMod val="75000"/>
                  </a:schemeClr>
                </a:solidFill>
              </a:rPr>
              <a:t>:</a:t>
            </a:r>
          </a:p>
          <a:p>
            <a:pPr lvl="0"/>
            <a:endParaRPr lang="en-US" sz="1600" dirty="0"/>
          </a:p>
          <a:p>
            <a:pPr marL="397764" indent="-342900">
              <a:buFont typeface="Arial" pitchFamily="34" charset="0"/>
              <a:buChar char="•"/>
            </a:pPr>
            <a:r>
              <a:rPr lang="en-US" dirty="0" smtClean="0"/>
              <a:t>Segmentation </a:t>
            </a:r>
            <a:r>
              <a:rPr lang="en-US" dirty="0"/>
              <a:t>aims to divide images into disjoint and homogenous regions with respect to some </a:t>
            </a:r>
            <a:r>
              <a:rPr lang="en-US" dirty="0" smtClean="0"/>
              <a:t>characteristics.</a:t>
            </a:r>
          </a:p>
          <a:p>
            <a:endParaRPr lang="en-US" dirty="0" smtClean="0"/>
          </a:p>
          <a:p>
            <a:pPr marL="397764" indent="-342900">
              <a:buFont typeface="Arial" pitchFamily="34" charset="0"/>
              <a:buChar char="•"/>
            </a:pPr>
            <a:r>
              <a:rPr lang="en-US" dirty="0" smtClean="0"/>
              <a:t>Local </a:t>
            </a:r>
            <a:r>
              <a:rPr lang="en-US" dirty="0"/>
              <a:t>feature points matching is a fundamental task of many computer vision applications.</a:t>
            </a:r>
            <a:endParaRPr lang="en-US" sz="1200" dirty="0"/>
          </a:p>
          <a:p>
            <a:pPr algn="just"/>
            <a:endParaRPr lang="en-US" dirty="0"/>
          </a:p>
        </p:txBody>
      </p:sp>
    </p:spTree>
    <p:extLst>
      <p:ext uri="{BB962C8B-B14F-4D97-AF65-F5344CB8AC3E}">
        <p14:creationId xmlns:p14="http://schemas.microsoft.com/office/powerpoint/2010/main" val="1716173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633536"/>
            <a:ext cx="8229600" cy="2938464"/>
          </a:xfrm>
        </p:spPr>
        <p:txBody>
          <a:bodyPr>
            <a:normAutofit/>
          </a:bodyPr>
          <a:lstStyle/>
          <a:p>
            <a:r>
              <a:rPr lang="en-US" sz="6000" b="1" dirty="0">
                <a:solidFill>
                  <a:schemeClr val="accent2">
                    <a:lumMod val="75000"/>
                  </a:schemeClr>
                </a:solidFill>
              </a:rPr>
              <a:t> </a:t>
            </a:r>
            <a:r>
              <a:rPr lang="en-US" sz="6000" b="1" dirty="0" smtClean="0">
                <a:solidFill>
                  <a:schemeClr val="accent2">
                    <a:lumMod val="75000"/>
                  </a:schemeClr>
                </a:solidFill>
              </a:rPr>
              <a:t>  Thank You..!!</a:t>
            </a:r>
            <a:endParaRPr lang="en-US" sz="6000" b="1" dirty="0">
              <a:solidFill>
                <a:schemeClr val="accent2">
                  <a:lumMod val="75000"/>
                </a:schemeClr>
              </a:solidFill>
            </a:endParaRPr>
          </a:p>
        </p:txBody>
      </p:sp>
    </p:spTree>
    <p:extLst>
      <p:ext uri="{BB962C8B-B14F-4D97-AF65-F5344CB8AC3E}">
        <p14:creationId xmlns:p14="http://schemas.microsoft.com/office/powerpoint/2010/main" val="884667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Underwater Imaging</a:t>
            </a:r>
            <a:endParaRPr lang="en-US" dirty="0"/>
          </a:p>
        </p:txBody>
      </p:sp>
      <p:sp>
        <p:nvSpPr>
          <p:cNvPr id="5" name="Text Placeholder 4"/>
          <p:cNvSpPr>
            <a:spLocks noGrp="1"/>
          </p:cNvSpPr>
          <p:nvPr>
            <p:ph type="body" idx="1"/>
          </p:nvPr>
        </p:nvSpPr>
        <p:spPr>
          <a:xfrm>
            <a:off x="381000" y="1633536"/>
            <a:ext cx="8229600" cy="5529264"/>
          </a:xfrm>
        </p:spPr>
        <p:txBody>
          <a:bodyPr/>
          <a:lstStyle/>
          <a:p>
            <a:pPr marL="397764" indent="-342900">
              <a:buFont typeface="Arial" pitchFamily="34" charset="0"/>
              <a:buChar char="•"/>
            </a:pPr>
            <a:endParaRPr lang="en-US" dirty="0"/>
          </a:p>
          <a:p>
            <a:pPr marL="397764" indent="-342900">
              <a:buFont typeface="Arial" pitchFamily="34" charset="0"/>
              <a:buChar char="•"/>
            </a:pPr>
            <a:r>
              <a:rPr lang="en-US" dirty="0" smtClean="0"/>
              <a:t>Underwater environment offers various rare attractions such as marine animals and fishes, amazing landscapes etc..</a:t>
            </a:r>
          </a:p>
          <a:p>
            <a:endParaRPr lang="en-US" dirty="0" smtClean="0"/>
          </a:p>
          <a:p>
            <a:pPr marL="397764" indent="-342900">
              <a:buFont typeface="Arial" pitchFamily="34" charset="0"/>
              <a:buChar char="•"/>
            </a:pPr>
            <a:r>
              <a:rPr lang="en-US" dirty="0" smtClean="0"/>
              <a:t>Underwater images suffer from poor visibility due to the attenuation of the propagated light and due to the scattering effect.</a:t>
            </a:r>
          </a:p>
          <a:p>
            <a:endParaRPr lang="en-US" dirty="0"/>
          </a:p>
          <a:p>
            <a:pPr marL="397764" indent="-342900">
              <a:buFont typeface="Arial" pitchFamily="34" charset="0"/>
              <a:buChar char="•"/>
            </a:pPr>
            <a:r>
              <a:rPr lang="en-US" dirty="0" smtClean="0"/>
              <a:t>Practically in common sea water images, the objects at a distance of more than 10 meters are almost unperceivable !!</a:t>
            </a:r>
          </a:p>
          <a:p>
            <a:pPr marL="397764" indent="-342900">
              <a:buFont typeface="Arial" pitchFamily="34" charset="0"/>
              <a:buChar char="•"/>
            </a:pPr>
            <a:endParaRPr lang="en-US" dirty="0"/>
          </a:p>
          <a:p>
            <a:pPr marL="397764" indent="-342900">
              <a:buFont typeface="Arial" pitchFamily="34" charset="0"/>
              <a:buChar char="•"/>
            </a:pPr>
            <a:r>
              <a:rPr lang="en-US" dirty="0" smtClean="0"/>
              <a:t>So how will the pictures get clicked ?? There are various methods applied like gamma correction ,histogram equalization etc.. But they appear to be strongly limited for such a task.</a:t>
            </a:r>
            <a:endParaRPr lang="en-US" dirty="0"/>
          </a:p>
          <a:p>
            <a:endParaRPr lang="en-US" dirty="0"/>
          </a:p>
        </p:txBody>
      </p:sp>
    </p:spTree>
    <p:extLst>
      <p:ext uri="{BB962C8B-B14F-4D97-AF65-F5344CB8AC3E}">
        <p14:creationId xmlns:p14="http://schemas.microsoft.com/office/powerpoint/2010/main" val="3178551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 Process</a:t>
            </a:r>
            <a:endParaRPr lang="en-US" dirty="0"/>
          </a:p>
        </p:txBody>
      </p:sp>
      <p:sp>
        <p:nvSpPr>
          <p:cNvPr id="3" name="Text Placeholder 2"/>
          <p:cNvSpPr>
            <a:spLocks noGrp="1"/>
          </p:cNvSpPr>
          <p:nvPr>
            <p:ph type="body" idx="1"/>
          </p:nvPr>
        </p:nvSpPr>
        <p:spPr>
          <a:xfrm>
            <a:off x="381000" y="1633536"/>
            <a:ext cx="7772400" cy="4233864"/>
          </a:xfrm>
        </p:spPr>
        <p:txBody>
          <a:bodyPr/>
          <a:lstStyle/>
          <a:p>
            <a:r>
              <a:rPr lang="en-US" dirty="0" smtClean="0"/>
              <a:t>It is a 2 step process.</a:t>
            </a:r>
          </a:p>
          <a:p>
            <a:pPr marL="512064" indent="-457200">
              <a:buFont typeface="+mj-lt"/>
              <a:buAutoNum type="arabicPeriod"/>
            </a:pPr>
            <a:r>
              <a:rPr lang="en-US" dirty="0" smtClean="0"/>
              <a:t>White Balancing</a:t>
            </a:r>
          </a:p>
          <a:p>
            <a:pPr marL="512064" indent="-457200">
              <a:buFont typeface="+mj-lt"/>
              <a:buAutoNum type="arabicPeriod"/>
            </a:pPr>
            <a:r>
              <a:rPr lang="en-US" dirty="0" smtClean="0"/>
              <a:t>Multi-scale Fusion</a:t>
            </a:r>
          </a:p>
          <a:p>
            <a:pPr marL="512064"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55818"/>
            <a:ext cx="7348491" cy="2200275"/>
          </a:xfrm>
          <a:prstGeom prst="rect">
            <a:avLst/>
          </a:prstGeom>
        </p:spPr>
      </p:pic>
    </p:spTree>
    <p:extLst>
      <p:ext uri="{BB962C8B-B14F-4D97-AF65-F5344CB8AC3E}">
        <p14:creationId xmlns:p14="http://schemas.microsoft.com/office/powerpoint/2010/main" val="309254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8458200" cy="6248400"/>
          </a:xfrm>
        </p:spPr>
        <p:txBody>
          <a:bodyPr/>
          <a:lstStyle/>
          <a:p>
            <a:endParaRPr lang="en-US" dirty="0" smtClean="0"/>
          </a:p>
          <a:p>
            <a:r>
              <a:rPr lang="en-US" dirty="0" smtClean="0"/>
              <a:t>The figure below shows the result of the procedure applied on an image taken underwater which has the blurred effect and is affected due to scattering. The image next to it is the result of the enhancement process which is an improvised version of the old one!!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90800"/>
            <a:ext cx="6850582" cy="3048000"/>
          </a:xfrm>
          <a:prstGeom prst="rect">
            <a:avLst/>
          </a:prstGeom>
        </p:spPr>
      </p:pic>
    </p:spTree>
    <p:extLst>
      <p:ext uri="{BB962C8B-B14F-4D97-AF65-F5344CB8AC3E}">
        <p14:creationId xmlns:p14="http://schemas.microsoft.com/office/powerpoint/2010/main" val="274025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Knowledge</a:t>
            </a:r>
            <a:endParaRPr lang="en-US" dirty="0"/>
          </a:p>
        </p:txBody>
      </p:sp>
      <p:sp>
        <p:nvSpPr>
          <p:cNvPr id="3" name="Text Placeholder 2"/>
          <p:cNvSpPr>
            <a:spLocks noGrp="1"/>
          </p:cNvSpPr>
          <p:nvPr>
            <p:ph type="body" idx="1"/>
          </p:nvPr>
        </p:nvSpPr>
        <p:spPr>
          <a:xfrm>
            <a:off x="381000" y="1633536"/>
            <a:ext cx="8077200" cy="5072064"/>
          </a:xfrm>
        </p:spPr>
        <p:txBody>
          <a:bodyPr/>
          <a:lstStyle/>
          <a:p>
            <a:r>
              <a:rPr lang="en-US" u="sng" dirty="0" smtClean="0">
                <a:solidFill>
                  <a:schemeClr val="accent2">
                    <a:lumMod val="60000"/>
                    <a:lumOff val="40000"/>
                  </a:schemeClr>
                </a:solidFill>
              </a:rPr>
              <a:t>Light propagation in Underwater</a:t>
            </a:r>
          </a:p>
          <a:p>
            <a:endParaRPr lang="en-US" u="sng" dirty="0">
              <a:solidFill>
                <a:schemeClr val="accent2">
                  <a:lumMod val="60000"/>
                  <a:lumOff val="40000"/>
                </a:schemeClr>
              </a:solidFill>
            </a:endParaRPr>
          </a:p>
          <a:p>
            <a:pPr marL="397764" indent="-342900">
              <a:buFont typeface="Arial" pitchFamily="34" charset="0"/>
              <a:buChar char="•"/>
            </a:pPr>
            <a:r>
              <a:rPr lang="en-US" dirty="0" smtClean="0"/>
              <a:t>Ideally </a:t>
            </a:r>
            <a:r>
              <a:rPr lang="en-US" dirty="0"/>
              <a:t>the received light for the transmission is affected due to the target object and the  </a:t>
            </a:r>
            <a:r>
              <a:rPr lang="en-US" dirty="0" smtClean="0"/>
              <a:t>lens </a:t>
            </a:r>
            <a:r>
              <a:rPr lang="en-US" dirty="0"/>
              <a:t>of the camera. </a:t>
            </a:r>
            <a:endParaRPr lang="en-US" dirty="0" smtClean="0"/>
          </a:p>
          <a:p>
            <a:endParaRPr lang="en-US" dirty="0" smtClean="0"/>
          </a:p>
          <a:p>
            <a:pPr marL="397764" indent="-342900" algn="just">
              <a:buFont typeface="Arial" pitchFamily="34" charset="0"/>
              <a:buChar char="•"/>
            </a:pPr>
            <a:r>
              <a:rPr lang="en-US" b="1" dirty="0"/>
              <a:t>But this is not the case underwater</a:t>
            </a:r>
            <a:r>
              <a:rPr lang="en-US" dirty="0"/>
              <a:t>. </a:t>
            </a:r>
            <a:endParaRPr lang="en-US" dirty="0"/>
          </a:p>
          <a:p>
            <a:pPr algn="just"/>
            <a:r>
              <a:rPr lang="en-US" dirty="0" smtClean="0">
                <a:solidFill>
                  <a:schemeClr val="tx1"/>
                </a:solidFill>
              </a:rPr>
              <a:t>      </a:t>
            </a:r>
            <a:r>
              <a:rPr lang="en-US" u="sng" dirty="0" smtClean="0">
                <a:solidFill>
                  <a:schemeClr val="tx1"/>
                </a:solidFill>
              </a:rPr>
              <a:t> Factors:</a:t>
            </a:r>
          </a:p>
          <a:p>
            <a:pPr algn="just"/>
            <a:endParaRPr lang="en-US" u="sng" dirty="0" smtClean="0">
              <a:solidFill>
                <a:schemeClr val="tx1"/>
              </a:solidFill>
            </a:endParaRPr>
          </a:p>
          <a:p>
            <a:pPr marL="512064" indent="-457200" algn="just">
              <a:buFont typeface="+mj-lt"/>
              <a:buAutoNum type="arabicPeriod"/>
            </a:pPr>
            <a:r>
              <a:rPr lang="en-US" dirty="0" smtClean="0">
                <a:solidFill>
                  <a:schemeClr val="tx1"/>
                </a:solidFill>
              </a:rPr>
              <a:t>Amount of light available underwater.</a:t>
            </a:r>
          </a:p>
          <a:p>
            <a:pPr marL="512064" indent="-457200" algn="just">
              <a:buFont typeface="+mj-lt"/>
              <a:buAutoNum type="arabicPeriod"/>
            </a:pPr>
            <a:r>
              <a:rPr lang="en-US" dirty="0" smtClean="0">
                <a:solidFill>
                  <a:schemeClr val="tx1"/>
                </a:solidFill>
              </a:rPr>
              <a:t>Density of the particles which the light has to go through.</a:t>
            </a:r>
          </a:p>
          <a:p>
            <a:pPr marL="512064" indent="-457200" algn="just">
              <a:buFont typeface="+mj-lt"/>
              <a:buAutoNum type="arabicPeriod"/>
            </a:pPr>
            <a:r>
              <a:rPr lang="en-US" dirty="0" smtClean="0">
                <a:solidFill>
                  <a:schemeClr val="tx1"/>
                </a:solidFill>
              </a:rPr>
              <a:t>Refractive index of water (25% enlarged image).</a:t>
            </a:r>
            <a:endParaRPr lang="en-US" dirty="0">
              <a:solidFill>
                <a:schemeClr val="tx1"/>
              </a:solidFill>
            </a:endParaRPr>
          </a:p>
        </p:txBody>
      </p:sp>
    </p:spTree>
    <p:extLst>
      <p:ext uri="{BB962C8B-B14F-4D97-AF65-F5344CB8AC3E}">
        <p14:creationId xmlns:p14="http://schemas.microsoft.com/office/powerpoint/2010/main" val="348973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0"/>
            <a:ext cx="8001000" cy="6705600"/>
          </a:xfrm>
        </p:spPr>
        <p:txBody>
          <a:bodyPr/>
          <a:lstStyle/>
          <a:p>
            <a:r>
              <a:rPr lang="en-US" dirty="0"/>
              <a:t> </a:t>
            </a:r>
            <a:r>
              <a:rPr lang="en-US" dirty="0" smtClean="0"/>
              <a:t>Total </a:t>
            </a:r>
            <a:r>
              <a:rPr lang="en-US" dirty="0"/>
              <a:t>irradiance incident on a point of an image plane has three components </a:t>
            </a:r>
            <a:r>
              <a:rPr lang="en-US" dirty="0" smtClean="0"/>
              <a:t>in underwater </a:t>
            </a:r>
            <a:r>
              <a:rPr lang="en-US" dirty="0"/>
              <a:t>medium</a:t>
            </a:r>
            <a:r>
              <a:rPr lang="en-US" dirty="0" smtClean="0"/>
              <a:t>.</a:t>
            </a:r>
            <a:endParaRPr lang="en-US" dirty="0"/>
          </a:p>
          <a:p>
            <a:pPr marL="397764" indent="-342900">
              <a:buFont typeface="Arial" pitchFamily="34" charset="0"/>
              <a:buChar char="•"/>
            </a:pPr>
            <a:r>
              <a:rPr lang="en-US" b="1" dirty="0"/>
              <a:t>Direct component:-  </a:t>
            </a:r>
            <a:r>
              <a:rPr lang="en-US" dirty="0"/>
              <a:t>It is the component reflected by the object onto the image </a:t>
            </a:r>
            <a:r>
              <a:rPr lang="en-US" dirty="0" smtClean="0"/>
              <a:t>plane.													</a:t>
            </a:r>
            <a:endParaRPr lang="en-US" dirty="0"/>
          </a:p>
          <a:p>
            <a:pPr marL="397764" indent="-342900">
              <a:buFont typeface="Arial" pitchFamily="34" charset="0"/>
              <a:buChar char="•"/>
            </a:pPr>
            <a:endParaRPr lang="en-US" dirty="0" smtClean="0"/>
          </a:p>
          <a:p>
            <a:pPr marL="397764" indent="-342900">
              <a:buFont typeface="Arial" pitchFamily="34" charset="0"/>
              <a:buChar char="•"/>
            </a:pPr>
            <a:r>
              <a:rPr lang="en-US" b="1" dirty="0" smtClean="0"/>
              <a:t>Forward Scattering:- </a:t>
            </a:r>
            <a:r>
              <a:rPr lang="en-US" dirty="0" smtClean="0"/>
              <a:t>It </a:t>
            </a:r>
            <a:r>
              <a:rPr lang="en-US" dirty="0"/>
              <a:t>results from the deviation of the light ray on its path to the lens of </a:t>
            </a:r>
            <a:r>
              <a:rPr lang="en-US" dirty="0" smtClean="0"/>
              <a:t>camera.</a:t>
            </a:r>
            <a:endParaRPr lang="en-US" b="1" dirty="0" smtClean="0"/>
          </a:p>
          <a:p>
            <a:pPr marL="397764" indent="-342900">
              <a:buFont typeface="Arial" pitchFamily="34" charset="0"/>
              <a:buChar char="•"/>
            </a:pPr>
            <a:r>
              <a:rPr lang="en-US" b="1" dirty="0" smtClean="0"/>
              <a:t>Back Scattering:-  </a:t>
            </a:r>
            <a:r>
              <a:rPr lang="en-US" b="1" dirty="0"/>
              <a:t>:- </a:t>
            </a:r>
            <a:r>
              <a:rPr lang="en-US" dirty="0"/>
              <a:t>It is due to the artificial light which hits the water particles and gets reflected back to the </a:t>
            </a:r>
            <a:r>
              <a:rPr lang="en-US" dirty="0" smtClean="0"/>
              <a:t>camera																																</a:t>
            </a:r>
          </a:p>
          <a:p>
            <a:pPr marL="397764" indent="-342900">
              <a:buFont typeface="Arial" pitchFamily="34" charset="0"/>
              <a:buChar char="•"/>
            </a:pPr>
            <a:r>
              <a:rPr lang="en-US" b="1" dirty="0" smtClean="0">
                <a:solidFill>
                  <a:schemeClr val="accent2">
                    <a:lumMod val="60000"/>
                    <a:lumOff val="40000"/>
                  </a:schemeClr>
                </a:solidFill>
              </a:rPr>
              <a:t>OVERALL :- </a:t>
            </a:r>
          </a:p>
          <a:p>
            <a:pPr marL="397764" indent="-342900">
              <a:buFont typeface="Arial" pitchFamily="34" charset="0"/>
              <a:buChar char="•"/>
            </a:pPr>
            <a:endParaRPr lang="en-US" b="1" dirty="0" smtClean="0">
              <a:solidFill>
                <a:schemeClr val="accent2">
                  <a:lumMod val="60000"/>
                  <a:lumOff val="40000"/>
                </a:schemeClr>
              </a:solidFill>
            </a:endParaRPr>
          </a:p>
          <a:p>
            <a:pPr marL="397764" indent="-342900">
              <a:buFont typeface="Arial" pitchFamily="34" charset="0"/>
              <a:buChar char="•"/>
            </a:pPr>
            <a:endParaRPr lang="en-US" b="1" dirty="0" smtClean="0"/>
          </a:p>
          <a:p>
            <a:pPr marL="397764" indent="-342900">
              <a:buFont typeface="Arial" pitchFamily="34" charset="0"/>
              <a:buChar char="•"/>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32165" y="1420091"/>
            <a:ext cx="7467600" cy="7620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11383" y="3886200"/>
            <a:ext cx="7488382" cy="82088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011384" y="5359862"/>
            <a:ext cx="7488382" cy="812338"/>
          </a:xfrm>
          <a:prstGeom prst="rect">
            <a:avLst/>
          </a:prstGeom>
        </p:spPr>
      </p:pic>
    </p:spTree>
    <p:extLst>
      <p:ext uri="{BB962C8B-B14F-4D97-AF65-F5344CB8AC3E}">
        <p14:creationId xmlns:p14="http://schemas.microsoft.com/office/powerpoint/2010/main" val="906329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Underwater White Balance</a:t>
            </a:r>
            <a:endParaRPr lang="en-US" dirty="0"/>
          </a:p>
        </p:txBody>
      </p:sp>
      <p:sp>
        <p:nvSpPr>
          <p:cNvPr id="3" name="Text Placeholder 2"/>
          <p:cNvSpPr>
            <a:spLocks noGrp="1"/>
          </p:cNvSpPr>
          <p:nvPr>
            <p:ph type="body" idx="1"/>
          </p:nvPr>
        </p:nvSpPr>
        <p:spPr>
          <a:xfrm>
            <a:off x="381000" y="1633536"/>
            <a:ext cx="7696200" cy="4995864"/>
          </a:xfrm>
        </p:spPr>
        <p:txBody>
          <a:bodyPr/>
          <a:lstStyle/>
          <a:p>
            <a:pPr marL="397764" indent="-342900">
              <a:buFont typeface="Arial" pitchFamily="34" charset="0"/>
              <a:buChar char="•"/>
            </a:pPr>
            <a:r>
              <a:rPr lang="en-US" dirty="0" smtClean="0"/>
              <a:t>Aims at compensating the color cast caused by the selective absorption of color with depth.</a:t>
            </a:r>
          </a:p>
          <a:p>
            <a:endParaRPr lang="en-US" dirty="0" smtClean="0"/>
          </a:p>
          <a:p>
            <a:pPr marL="397764" indent="-342900">
              <a:buFont typeface="Arial" pitchFamily="34" charset="0"/>
              <a:buChar char="•"/>
            </a:pPr>
            <a:r>
              <a:rPr lang="en-US" dirty="0" smtClean="0"/>
              <a:t>Removes the undesired color castings due to various illumination or medium attenuation properties.</a:t>
            </a:r>
          </a:p>
          <a:p>
            <a:pPr marL="397764" indent="-342900">
              <a:buFont typeface="Arial" pitchFamily="34" charset="0"/>
              <a:buChar char="•"/>
            </a:pPr>
            <a:endParaRPr lang="en-US" dirty="0"/>
          </a:p>
          <a:p>
            <a:pPr marL="397764" indent="-342900">
              <a:buFont typeface="Arial" pitchFamily="34" charset="0"/>
              <a:buChar char="•"/>
            </a:pPr>
            <a:r>
              <a:rPr lang="en-US" dirty="0" smtClean="0"/>
              <a:t>Green- Bluish appearance need to be rectified.</a:t>
            </a:r>
          </a:p>
          <a:p>
            <a:pPr marL="397764" indent="-342900">
              <a:buFont typeface="Arial" pitchFamily="34" charset="0"/>
              <a:buChar char="•"/>
            </a:pPr>
            <a:endParaRPr lang="en-US" dirty="0" smtClean="0"/>
          </a:p>
          <a:p>
            <a:endParaRPr lang="en-US" dirty="0"/>
          </a:p>
          <a:p>
            <a:pPr marL="397764" indent="-342900">
              <a:buFont typeface="Arial" pitchFamily="34" charset="0"/>
              <a:buChar char="•"/>
            </a:pPr>
            <a:r>
              <a:rPr lang="en-US" b="1" dirty="0" smtClean="0">
                <a:solidFill>
                  <a:schemeClr val="accent2">
                    <a:lumMod val="60000"/>
                    <a:lumOff val="40000"/>
                  </a:schemeClr>
                </a:solidFill>
              </a:rPr>
              <a:t>Fact : Scattering attenuates more the longer wavelength than  the shorter ones ; The color perception goes down as we go deeper in water.</a:t>
            </a:r>
            <a:endParaRPr lang="en-US" b="1" dirty="0">
              <a:solidFill>
                <a:schemeClr val="accent2">
                  <a:lumMod val="60000"/>
                  <a:lumOff val="40000"/>
                </a:schemeClr>
              </a:solidFill>
            </a:endParaRPr>
          </a:p>
        </p:txBody>
      </p:sp>
    </p:spTree>
    <p:extLst>
      <p:ext uri="{BB962C8B-B14F-4D97-AF65-F5344CB8AC3E}">
        <p14:creationId xmlns:p14="http://schemas.microsoft.com/office/powerpoint/2010/main" val="292730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14400"/>
            <a:ext cx="8763000" cy="5334000"/>
          </a:xfrm>
        </p:spPr>
        <p:txBody>
          <a:bodyPr/>
          <a:lstStyle/>
          <a:p>
            <a:r>
              <a:rPr lang="en-US" dirty="0" smtClean="0"/>
              <a:t>Figure shows the various methods of white balancing applied to a particular image like Gray World, Max RGB , Shades of Gray etc…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768008" cy="3505200"/>
          </a:xfrm>
          <a:prstGeom prst="rect">
            <a:avLst/>
          </a:prstGeom>
        </p:spPr>
      </p:pic>
      <p:sp>
        <p:nvSpPr>
          <p:cNvPr id="6" name="TextBox 5"/>
          <p:cNvSpPr txBox="1"/>
          <p:nvPr/>
        </p:nvSpPr>
        <p:spPr>
          <a:xfrm>
            <a:off x="609599" y="5638800"/>
            <a:ext cx="8181109" cy="830997"/>
          </a:xfrm>
          <a:prstGeom prst="rect">
            <a:avLst/>
          </a:prstGeom>
          <a:noFill/>
        </p:spPr>
        <p:txBody>
          <a:bodyPr wrap="square" rtlCol="0">
            <a:spAutoFit/>
          </a:bodyPr>
          <a:lstStyle/>
          <a:p>
            <a:r>
              <a:rPr lang="en-US" sz="2400" b="1" dirty="0" smtClean="0">
                <a:solidFill>
                  <a:schemeClr val="accent2">
                    <a:lumMod val="60000"/>
                    <a:lumOff val="40000"/>
                  </a:schemeClr>
                </a:solidFill>
              </a:rPr>
              <a:t>Gray world algorithm achieves good visual performance for reasonably distorted images.</a:t>
            </a:r>
            <a:endParaRPr lang="en-US" sz="2400" b="1" dirty="0">
              <a:solidFill>
                <a:schemeClr val="accent2">
                  <a:lumMod val="60000"/>
                  <a:lumOff val="40000"/>
                </a:schemeClr>
              </a:solidFill>
            </a:endParaRPr>
          </a:p>
        </p:txBody>
      </p:sp>
    </p:spTree>
    <p:extLst>
      <p:ext uri="{BB962C8B-B14F-4D97-AF65-F5344CB8AC3E}">
        <p14:creationId xmlns:p14="http://schemas.microsoft.com/office/powerpoint/2010/main" val="2444526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8382000" cy="6324600"/>
          </a:xfrm>
        </p:spPr>
        <p:txBody>
          <a:bodyPr>
            <a:normAutofit/>
          </a:bodyPr>
          <a:lstStyle/>
          <a:p>
            <a:r>
              <a:rPr lang="en-US" sz="2400" b="1" dirty="0" smtClean="0">
                <a:solidFill>
                  <a:schemeClr val="accent2">
                    <a:lumMod val="60000"/>
                    <a:lumOff val="40000"/>
                  </a:schemeClr>
                </a:solidFill>
              </a:rPr>
              <a:t>Drawback : </a:t>
            </a:r>
          </a:p>
          <a:p>
            <a:r>
              <a:rPr lang="en-US" sz="2400" b="1" dirty="0" smtClean="0">
                <a:solidFill>
                  <a:schemeClr val="accent2">
                    <a:lumMod val="60000"/>
                    <a:lumOff val="40000"/>
                  </a:schemeClr>
                </a:solidFill>
              </a:rPr>
              <a:t>It suffers from serious red artifacts..!!</a:t>
            </a:r>
          </a:p>
          <a:p>
            <a:r>
              <a:rPr lang="en-US" dirty="0" smtClean="0">
                <a:solidFill>
                  <a:schemeClr val="tx1"/>
                </a:solidFill>
              </a:rPr>
              <a:t>To compensate for the loss of red channel, the following observations are made:-</a:t>
            </a:r>
          </a:p>
          <a:p>
            <a:endParaRPr lang="en-US" dirty="0" smtClean="0">
              <a:solidFill>
                <a:schemeClr val="tx1"/>
              </a:solidFill>
            </a:endParaRPr>
          </a:p>
          <a:p>
            <a:pPr marL="397764" indent="-342900">
              <a:buFont typeface="Wingdings" pitchFamily="2" charset="2"/>
              <a:buChar char="§"/>
            </a:pPr>
            <a:r>
              <a:rPr lang="en-US" dirty="0" smtClean="0">
                <a:solidFill>
                  <a:schemeClr val="tx1"/>
                </a:solidFill>
              </a:rPr>
              <a:t>The green channel is relatively well preserved underwater, compared to the red and blue ones.</a:t>
            </a:r>
          </a:p>
          <a:p>
            <a:pPr marL="397764" indent="-342900">
              <a:buFont typeface="Wingdings" pitchFamily="2" charset="2"/>
              <a:buChar char="§"/>
            </a:pPr>
            <a:r>
              <a:rPr lang="en-US" dirty="0" smtClean="0">
                <a:solidFill>
                  <a:schemeClr val="tx1"/>
                </a:solidFill>
              </a:rPr>
              <a:t>The green channel is the one that contains opponent color information compared to the red ones, So we add a fraction of green channel to the red  one as shown:-</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191000"/>
            <a:ext cx="7391399" cy="2292532"/>
          </a:xfrm>
          <a:prstGeom prst="rect">
            <a:avLst/>
          </a:prstGeom>
        </p:spPr>
      </p:pic>
    </p:spTree>
    <p:extLst>
      <p:ext uri="{BB962C8B-B14F-4D97-AF65-F5344CB8AC3E}">
        <p14:creationId xmlns:p14="http://schemas.microsoft.com/office/powerpoint/2010/main" val="1039233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6322</TotalTime>
  <Words>736</Words>
  <Application>Microsoft Office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Underwater Image Enhancement</vt:lpstr>
      <vt:lpstr>Underwater Imaging</vt:lpstr>
      <vt:lpstr>Enhancement Process</vt:lpstr>
      <vt:lpstr>PowerPoint Presentation</vt:lpstr>
      <vt:lpstr>Background Knowledge</vt:lpstr>
      <vt:lpstr>PowerPoint Presentation</vt:lpstr>
      <vt:lpstr>Underwater White Balance</vt:lpstr>
      <vt:lpstr>PowerPoint Presentation</vt:lpstr>
      <vt:lpstr>PowerPoint Presentation</vt:lpstr>
      <vt:lpstr>PowerPoint Presentation</vt:lpstr>
      <vt:lpstr>Multi- Scale Fusion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Image Enhancement</dc:title>
  <dc:creator>win10</dc:creator>
  <cp:lastModifiedBy>win10</cp:lastModifiedBy>
  <cp:revision>30</cp:revision>
  <dcterms:created xsi:type="dcterms:W3CDTF">2019-04-04T03:31:24Z</dcterms:created>
  <dcterms:modified xsi:type="dcterms:W3CDTF">2019-04-08T12:59:29Z</dcterms:modified>
</cp:coreProperties>
</file>