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83DEB8-CDE9-4FDC-BA64-206F8D5B6C12}" v="28" dt="2023-01-05T11:39:11.540"/>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0" autoAdjust="0"/>
    <p:restoredTop sz="93792" autoAdjust="0"/>
  </p:normalViewPr>
  <p:slideViewPr>
    <p:cSldViewPr>
      <p:cViewPr varScale="1">
        <p:scale>
          <a:sx n="61" d="100"/>
          <a:sy n="61" d="100"/>
        </p:scale>
        <p:origin x="844"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05/01/2023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05/01/2023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7"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1/5/2023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mailto:mohd-nabeel.siraj-mew@capgemini.com" TargetMode="External"/><Relationship Id="rId7" Type="http://schemas.openxmlformats.org/officeDocument/2006/relationships/hyperlink" Target="https://www.linkedin.com/in/nandini-tripathy-192185194/"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nandinitripathy09031999" TargetMode="External"/><Relationship Id="rId5" Type="http://schemas.openxmlformats.org/officeDocument/2006/relationships/image" Target="../media/image14.png"/><Relationship Id="rId4" Type="http://schemas.openxmlformats.org/officeDocument/2006/relationships/hyperlink" Target="https://github.com/abhishek311017" TargetMode="External"/><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436516456"/>
              </p:ext>
            </p:extLst>
          </p:nvPr>
        </p:nvGraphicFramePr>
        <p:xfrm>
          <a:off x="9241791" y="1232083"/>
          <a:ext cx="3407409" cy="5078377"/>
        </p:xfrm>
        <a:graphic>
          <a:graphicData uri="http://schemas.openxmlformats.org/drawingml/2006/table">
            <a:tbl>
              <a:tblPr firstRow="1" bandRow="1">
                <a:tableStyleId>{0E3FDE45-AF77-4B5C-9715-49D594BDF05E}</a:tableStyleId>
              </a:tblPr>
              <a:tblGrid>
                <a:gridCol w="1507117">
                  <a:extLst>
                    <a:ext uri="{9D8B030D-6E8A-4147-A177-3AD203B41FA5}">
                      <a16:colId xmlns:a16="http://schemas.microsoft.com/office/drawing/2014/main" val="20000"/>
                    </a:ext>
                  </a:extLst>
                </a:gridCol>
                <a:gridCol w="1900292">
                  <a:extLst>
                    <a:ext uri="{9D8B030D-6E8A-4147-A177-3AD203B41FA5}">
                      <a16:colId xmlns:a16="http://schemas.microsoft.com/office/drawing/2014/main" val="20001"/>
                    </a:ext>
                  </a:extLst>
                </a:gridCol>
              </a:tblGrid>
              <a:tr h="837100">
                <a:tc>
                  <a:txBody>
                    <a:bodyPr/>
                    <a:lstStyle/>
                    <a:p>
                      <a:r>
                        <a:rPr kumimoji="0" lang="en-US" sz="1100" b="0" u="none" strike="noStrike" kern="1200" cap="none" spc="0" normalizeH="0" baseline="0" noProof="0" dirty="0">
                          <a:ln>
                            <a:noFill/>
                          </a:ln>
                          <a:solidFill>
                            <a:prstClr val="black"/>
                          </a:solidFill>
                          <a:effectLst/>
                          <a:uLnTx/>
                          <a:uFillTx/>
                        </a:rPr>
                        <a:t>C#</a:t>
                      </a:r>
                    </a:p>
                  </a:txBody>
                  <a:tcPr/>
                </a:tc>
                <a:tc>
                  <a:txBody>
                    <a:bodyPr/>
                    <a:lstStyle/>
                    <a:p>
                      <a:pPr marL="0" marR="0" lvl="0" indent="0" algn="just" rtl="0">
                        <a:lnSpc>
                          <a:spcPct val="100000"/>
                        </a:lnSpc>
                        <a:spcBef>
                          <a:spcPts val="0"/>
                        </a:spcBef>
                        <a:spcAft>
                          <a:spcPts val="0"/>
                        </a:spcAft>
                        <a:buClr>
                          <a:schemeClr val="dk1"/>
                        </a:buClr>
                        <a:buSzPts val="1100"/>
                        <a:buFont typeface="Verdana" panose="020B0604030504040204"/>
                        <a:buNone/>
                      </a:pPr>
                      <a:r>
                        <a:rPr lang="en-US" sz="1100" b="0" u="none" strike="noStrike" cap="none" dirty="0"/>
                        <a:t>Basics, OOPS, Exception Handling, Arrays, Collection, Generics, Delegates, Events, File I/O, LINQ and Serialization</a:t>
                      </a:r>
                    </a:p>
                  </a:txBody>
                  <a:tcPr/>
                </a:tc>
                <a:extLst>
                  <a:ext uri="{0D108BD9-81ED-4DB2-BD59-A6C34878D82A}">
                    <a16:rowId xmlns:a16="http://schemas.microsoft.com/office/drawing/2014/main" val="10000"/>
                  </a:ext>
                </a:extLst>
              </a:tr>
              <a:tr h="325539">
                <a:tc>
                  <a:txBody>
                    <a:bodyPr/>
                    <a:lstStyle/>
                    <a:p>
                      <a:r>
                        <a:rPr kumimoji="0" lang="en-US" sz="1100" b="0" u="none" strike="noStrike" kern="1200" cap="none" spc="0" normalizeH="0" baseline="0" dirty="0">
                          <a:ln>
                            <a:noFill/>
                          </a:ln>
                          <a:solidFill>
                            <a:prstClr val="black"/>
                          </a:solidFill>
                          <a:effectLst/>
                          <a:uLnTx/>
                          <a:uFillTx/>
                        </a:rPr>
                        <a:t>.NET Framework</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u="none" strike="noStrike" kern="1200" cap="none" spc="0" normalizeH="0" baseline="0" dirty="0">
                          <a:ln>
                            <a:noFill/>
                          </a:ln>
                          <a:solidFill>
                            <a:prstClr val="black"/>
                          </a:solidFill>
                          <a:effectLst/>
                          <a:uLnTx/>
                          <a:uFillTx/>
                        </a:rPr>
                        <a:t>ADO.NET, ASP.NET with MCV5 and Web API, Entity Framework and WPF</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197649">
                <a:tc>
                  <a:txBody>
                    <a:bodyPr/>
                    <a:lstStyle/>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t>
                      </a: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Core</a:t>
                      </a:r>
                    </a:p>
                  </a:txBody>
                  <a:tcPr/>
                </a:tc>
                <a:tc>
                  <a:txBody>
                    <a:bodyPr/>
                    <a:lstStyle/>
                    <a:p>
                      <a:r>
                        <a:rPr kumimoji="0" lang="en-US" sz="1100" b="0" u="none" strike="noStrike" kern="1200" cap="none" spc="0" normalizeH="0" baseline="0" dirty="0">
                          <a:ln>
                            <a:noFill/>
                          </a:ln>
                          <a:solidFill>
                            <a:prstClr val="black"/>
                          </a:solidFill>
                          <a:effectLst/>
                          <a:uLnTx/>
                          <a:uFillTx/>
                        </a:rPr>
                        <a:t>ASP.NET Core Web API</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2141945"/>
                  </a:ext>
                </a:extLst>
              </a:tr>
              <a:tr h="19764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dirty="0">
                          <a:ln>
                            <a:noFill/>
                          </a:ln>
                          <a:solidFill>
                            <a:prstClr val="black"/>
                          </a:solidFill>
                          <a:effectLst/>
                          <a:uLnTx/>
                          <a:uFillTx/>
                        </a:rPr>
                        <a:t>Database</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u="none" strike="noStrike" kern="1200" cap="none" spc="0" normalizeH="0" baseline="0" dirty="0">
                          <a:ln>
                            <a:noFill/>
                          </a:ln>
                          <a:solidFill>
                            <a:prstClr val="black"/>
                          </a:solidFill>
                          <a:effectLst/>
                          <a:uLnTx/>
                          <a:uFillTx/>
                        </a:rPr>
                        <a:t>MS SQL</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581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u="none" strike="noStrike" kern="1200" cap="none" spc="0" normalizeH="0" baseline="0" dirty="0">
                          <a:ln>
                            <a:noFill/>
                          </a:ln>
                          <a:solidFill>
                            <a:prstClr val="black"/>
                          </a:solidFill>
                          <a:effectLst/>
                          <a:uLnTx/>
                          <a:uFillTx/>
                        </a:rPr>
                        <a:t>UI Technologies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u="none" strike="noStrike" kern="1200" cap="none" spc="0" normalizeH="0" baseline="0" dirty="0">
                          <a:ln>
                            <a:noFill/>
                          </a:ln>
                          <a:solidFill>
                            <a:prstClr val="black"/>
                          </a:solidFill>
                          <a:effectLst/>
                          <a:uLnTx/>
                          <a:uFillTx/>
                        </a:rPr>
                        <a:t>A</a:t>
                      </a:r>
                      <a:r>
                        <a:rPr kumimoji="0" lang="en-US" sz="1100" b="0" u="none" strike="noStrike" kern="1200" cap="none" spc="0" normalizeH="0" baseline="0" dirty="0" err="1">
                          <a:ln>
                            <a:noFill/>
                          </a:ln>
                          <a:solidFill>
                            <a:prstClr val="black"/>
                          </a:solidFill>
                          <a:effectLst/>
                          <a:uLnTx/>
                          <a:uFillTx/>
                        </a:rPr>
                        <a:t>ngular</a:t>
                      </a:r>
                      <a:endParaRPr kumimoji="0" lang="en-US" sz="1100" b="0" u="none" strike="noStrike" kern="1200" cap="none" spc="0" normalizeH="0" baseline="0" dirty="0">
                        <a:ln>
                          <a:noFill/>
                        </a:ln>
                        <a:solidFill>
                          <a:prstClr val="black"/>
                        </a:solidFill>
                        <a:effectLst/>
                        <a:uLnTx/>
                        <a:uFillTx/>
                      </a:endParaRPr>
                    </a:p>
                  </a:txBody>
                  <a:tcPr/>
                </a:tc>
                <a:extLst>
                  <a:ext uri="{0D108BD9-81ED-4DB2-BD59-A6C34878D82A}">
                    <a16:rowId xmlns:a16="http://schemas.microsoft.com/office/drawing/2014/main" val="10004"/>
                  </a:ext>
                </a:extLst>
              </a:tr>
              <a:tr h="453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u="none" strike="noStrike" kern="1200" cap="none" spc="0" normalizeH="0" baseline="0" dirty="0">
                          <a:ln>
                            <a:noFill/>
                          </a:ln>
                          <a:solidFill>
                            <a:prstClr val="black"/>
                          </a:solidFill>
                          <a:effectLst/>
                          <a:uLnTx/>
                          <a:uFillTx/>
                        </a:rPr>
                        <a:t>Web Technologies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u="none" strike="noStrike" kern="1200" cap="none" spc="0" normalizeH="0" baseline="0" dirty="0">
                          <a:ln>
                            <a:noFill/>
                          </a:ln>
                          <a:solidFill>
                            <a:prstClr val="black"/>
                          </a:solidFill>
                          <a:effectLst/>
                          <a:uLnTx/>
                          <a:uFillTx/>
                        </a:rPr>
                        <a:t>HTML, CSS and Bootstrap</a:t>
                      </a:r>
                      <a:endParaRPr kumimoji="0" lang="en-US" sz="1100" b="0" u="none" strike="noStrike" kern="1200" cap="none" spc="0" normalizeH="0" baseline="0" dirty="0">
                        <a:ln>
                          <a:noFill/>
                        </a:ln>
                        <a:solidFill>
                          <a:prstClr val="black"/>
                        </a:solidFill>
                        <a:effectLst/>
                        <a:uLnTx/>
                        <a:uFillTx/>
                      </a:endParaRPr>
                    </a:p>
                  </a:txBody>
                  <a:tcPr/>
                </a:tc>
                <a:extLst>
                  <a:ext uri="{0D108BD9-81ED-4DB2-BD59-A6C34878D82A}">
                    <a16:rowId xmlns:a16="http://schemas.microsoft.com/office/drawing/2014/main" val="2082386699"/>
                  </a:ext>
                </a:extLst>
              </a:tr>
              <a:tr h="477468">
                <a:tc>
                  <a:txBody>
                    <a:bodyPr/>
                    <a:lstStyle/>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u="none" strike="noStrike" kern="1200" cap="none" spc="0" normalizeH="0" baseline="0" dirty="0" err="1">
                          <a:ln>
                            <a:noFill/>
                          </a:ln>
                          <a:solidFill>
                            <a:prstClr val="black"/>
                          </a:solidFill>
                          <a:effectLst/>
                          <a:uLnTx/>
                          <a:uFillTx/>
                        </a:rPr>
                        <a:t>Github</a:t>
                      </a:r>
                      <a:r>
                        <a:rPr kumimoji="0" lang="en-IN" sz="1100" b="0" u="none" strike="noStrike" kern="1200" cap="none" spc="0" normalizeH="0" baseline="0" dirty="0">
                          <a:ln>
                            <a:noFill/>
                          </a:ln>
                          <a:solidFill>
                            <a:prstClr val="black"/>
                          </a:solidFill>
                          <a:effectLst/>
                          <a:uLnTx/>
                          <a:uFillTx/>
                        </a:rPr>
                        <a:t>, Swagger, Postman, Visual Studio and VS Code</a:t>
                      </a:r>
                      <a:endParaRPr kumimoji="0" lang="en-US" sz="1100" b="0" u="none" strike="noStrike" kern="1200" cap="none" spc="0" normalizeH="0" baseline="0" dirty="0">
                        <a:ln>
                          <a:noFill/>
                        </a:ln>
                        <a:solidFill>
                          <a:prstClr val="black"/>
                        </a:solidFill>
                        <a:effectLst/>
                        <a:uLnTx/>
                        <a:uFillTx/>
                      </a:endParaRPr>
                    </a:p>
                  </a:txBody>
                  <a:tcPr/>
                </a:tc>
                <a:extLst>
                  <a:ext uri="{0D108BD9-81ED-4DB2-BD59-A6C34878D82A}">
                    <a16:rowId xmlns:a16="http://schemas.microsoft.com/office/drawing/2014/main" val="685902227"/>
                  </a:ext>
                </a:extLst>
              </a:tr>
              <a:tr h="4774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u="none" strike="noStrike" kern="1200" cap="none" spc="0" normalizeH="0" baseline="0" dirty="0">
                          <a:ln>
                            <a:noFill/>
                          </a:ln>
                          <a:solidFill>
                            <a:prstClr val="black"/>
                          </a:solidFill>
                          <a:effectLst/>
                          <a:uLnTx/>
                          <a:uFillTx/>
                        </a:rPr>
                        <a:t>C, C++and  Basic Java</a:t>
                      </a:r>
                      <a:endParaRPr kumimoji="0" lang="en-US" sz="1100" b="0" u="none" strike="noStrike" kern="1200" cap="none" spc="0" normalizeH="0" baseline="0" dirty="0">
                        <a:ln>
                          <a:noFill/>
                        </a:ln>
                        <a:solidFill>
                          <a:prstClr val="black"/>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u="none" strike="noStrike" kern="1200" cap="none" spc="0" normalizeH="0" baseline="0" dirty="0">
                        <a:ln>
                          <a:noFill/>
                        </a:ln>
                        <a:solidFill>
                          <a:prstClr val="black"/>
                        </a:solidFill>
                        <a:effectLst/>
                        <a:uLnTx/>
                        <a:uFillTx/>
                      </a:endParaRPr>
                    </a:p>
                  </a:txBody>
                  <a:tcPr/>
                </a:tc>
                <a:extLst>
                  <a:ext uri="{0D108BD9-81ED-4DB2-BD59-A6C34878D82A}">
                    <a16:rowId xmlns:a16="http://schemas.microsoft.com/office/drawing/2014/main" val="911101917"/>
                  </a:ext>
                </a:extLst>
              </a:tr>
              <a:tr h="197649">
                <a:tc>
                  <a:txBody>
                    <a:bodyPr/>
                    <a:lstStyle/>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Personal Qualities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cap="none" dirty="0">
                          <a:solidFill>
                            <a:srgbClr val="000000"/>
                          </a:solidFill>
                          <a:latin typeface="+mn-lt"/>
                          <a:ea typeface="Verdana" panose="020B0604030504040204"/>
                          <a:cs typeface="Verdana" panose="020B0604030504040204"/>
                          <a:sym typeface="Verdana" panose="020B0604030504040204"/>
                        </a:rPr>
                        <a:t>Communication Skills,</a:t>
                      </a:r>
                      <a:r>
                        <a:rPr lang="en-IN" altLang="en-US" sz="1100" b="0" i="0" u="none" strike="noStrike" cap="none" dirty="0">
                          <a:solidFill>
                            <a:srgbClr val="000000"/>
                          </a:solidFill>
                          <a:latin typeface="+mn-lt"/>
                          <a:ea typeface="Verdana" panose="020B0604030504040204"/>
                          <a:cs typeface="Verdana" panose="020B0604030504040204"/>
                          <a:sym typeface="Verdana" panose="020B0604030504040204"/>
                        </a:rPr>
                        <a:t> Ability to perceive and</a:t>
                      </a:r>
                      <a:r>
                        <a:rPr lang="en-US" sz="1100" b="0" i="0" u="none" strike="noStrike" cap="none" dirty="0">
                          <a:solidFill>
                            <a:srgbClr val="000000"/>
                          </a:solidFill>
                          <a:latin typeface="+mn-lt"/>
                          <a:ea typeface="Verdana" panose="020B0604030504040204"/>
                          <a:cs typeface="Verdana" panose="020B0604030504040204"/>
                          <a:sym typeface="Verdana" panose="020B0604030504040204"/>
                        </a:rPr>
                        <a:t> Team Management</a:t>
                      </a:r>
                    </a:p>
                  </a:txBody>
                  <a:tcPr/>
                </a:tc>
                <a:extLst>
                  <a:ext uri="{0D108BD9-81ED-4DB2-BD59-A6C34878D82A}">
                    <a16:rowId xmlns:a16="http://schemas.microsoft.com/office/drawing/2014/main" val="3830292656"/>
                  </a:ext>
                </a:extLst>
              </a:tr>
            </a:tbl>
          </a:graphicData>
        </a:graphic>
      </p:graphicFrame>
      <p:sp>
        <p:nvSpPr>
          <p:cNvPr id="7170" name="Text Placeholder 18"/>
          <p:cNvSpPr>
            <a:spLocks noGrp="1"/>
          </p:cNvSpPr>
          <p:nvPr>
            <p:ph type="body" sz="quarter" idx="36"/>
          </p:nvPr>
        </p:nvSpPr>
        <p:spPr>
          <a:xfrm>
            <a:off x="4933355" y="2895790"/>
            <a:ext cx="3938099" cy="3419863"/>
          </a:xfrm>
        </p:spPr>
        <p:txBody>
          <a:bodyPr vert="horz" lIns="0" tIns="0" rIns="0" bIns="0" rtlCol="0" anchor="t">
            <a:noAutofit/>
          </a:bodyPr>
          <a:lstStyle/>
          <a:p>
            <a:r>
              <a:rPr lang="en-IN" altLang="en-US" sz="1100" b="1" dirty="0"/>
              <a:t>Project : Railway Reservation System </a:t>
            </a:r>
          </a:p>
          <a:p>
            <a:pPr algn="just">
              <a:lnSpc>
                <a:spcPct val="114000"/>
              </a:lnSpc>
            </a:pPr>
            <a:r>
              <a:rPr lang="en-US" altLang="nl-NL" sz="1100" dirty="0"/>
              <a:t>Developed web-based Railway Reservation System to automate the process of booking train tickets and managing the system for the end-users and the system administrators respectively using ASP.NET Core Web API for backend; Angular, HTML, CSS and Bootstrap for frontend, SQL Server for database and Entity Framework for object relational mapping.</a:t>
            </a:r>
          </a:p>
          <a:p>
            <a:r>
              <a:rPr lang="en-IN" altLang="en-US" sz="1100" b="1" dirty="0"/>
              <a:t>Project : Hotel Management System </a:t>
            </a:r>
          </a:p>
          <a:p>
            <a:pPr algn="just">
              <a:lnSpc>
                <a:spcPct val="114000"/>
              </a:lnSpc>
            </a:pPr>
            <a:r>
              <a:rPr lang="en-US" altLang="nl-NL" sz="1100" dirty="0"/>
              <a:t>Developed Windows application Hotel Management System to automate the process of booking rooms and managing the system for the end-users and the system administrators respectively using C# for backend, WPF for frontend, SQL Server for database and ADO.NET for data access technology.</a:t>
            </a:r>
          </a:p>
          <a:p>
            <a:pPr>
              <a:lnSpc>
                <a:spcPct val="114000"/>
              </a:lnSpc>
            </a:pPr>
            <a:endParaRPr lang="en-US" altLang="nl-NL" sz="1100"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9514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Mumbai</a:t>
            </a:r>
          </a:p>
          <a:p>
            <a:pPr eaLnBrk="1" hangingPunct="1"/>
            <a:endParaRPr lang="nl-NL" altLang="nl-NL" dirty="0"/>
          </a:p>
        </p:txBody>
      </p:sp>
      <p:sp>
        <p:nvSpPr>
          <p:cNvPr id="7173" name="Text Placeholder 24"/>
          <p:cNvSpPr>
            <a:spLocks noGrp="1"/>
          </p:cNvSpPr>
          <p:nvPr>
            <p:ph type="body" sz="quarter" idx="47"/>
          </p:nvPr>
        </p:nvSpPr>
        <p:spPr>
          <a:xfrm>
            <a:off x="3276600" y="1558290"/>
            <a:ext cx="3810000" cy="230633"/>
          </a:xfrm>
        </p:spPr>
        <p:txBody>
          <a:bodyPr/>
          <a:lstStyle/>
          <a:p>
            <a:pPr eaLnBrk="1" hangingPunct="1"/>
            <a:r>
              <a:rPr lang="nl-NL" altLang="nl-NL" dirty="0">
                <a:hlinkClick r:id="rId3"/>
              </a:rPr>
              <a:t>nandini.tripathy@capgemini.com</a:t>
            </a:r>
            <a:endParaRPr lang="nl-NL" altLang="nl-NL" dirty="0"/>
          </a:p>
          <a:p>
            <a:pPr eaLnBrk="1" hangingPunct="1"/>
            <a:endParaRPr lang="nl-NL" altLang="nl-NL" dirty="0"/>
          </a:p>
        </p:txBody>
      </p:sp>
      <p:sp>
        <p:nvSpPr>
          <p:cNvPr id="7174" name="Text Placeholder 25"/>
          <p:cNvSpPr>
            <a:spLocks noGrp="1"/>
          </p:cNvSpPr>
          <p:nvPr>
            <p:ph type="body" sz="quarter" idx="48"/>
          </p:nvPr>
        </p:nvSpPr>
        <p:spPr>
          <a:xfrm>
            <a:off x="3352483" y="1833245"/>
            <a:ext cx="2672080" cy="325437"/>
          </a:xfrm>
        </p:spPr>
        <p:txBody>
          <a:bodyPr/>
          <a:lstStyle/>
          <a:p>
            <a:pPr eaLnBrk="1" hangingPunct="1"/>
            <a:r>
              <a:rPr lang="nl-NL" altLang="nl-NL" dirty="0"/>
              <a:t>+91 9777914303, +91 9456203229</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pPr algn="just"/>
            <a:r>
              <a:rPr lang="en-US" altLang="en-US" sz="1100" b="1" dirty="0"/>
              <a:t>Full Stack Developer</a:t>
            </a:r>
          </a:p>
          <a:p>
            <a:pPr marL="171450" indent="-171450" algn="just">
              <a:buFont typeface="Arial" panose="020B0604020202020204" pitchFamily="34" charset="0"/>
              <a:buChar char="•"/>
            </a:pPr>
            <a:r>
              <a:rPr lang="en-US" sz="1100" dirty="0"/>
              <a:t>Understanding of RDBMS concepts using SQL Server.</a:t>
            </a:r>
          </a:p>
          <a:p>
            <a:pPr marL="171450" indent="-171450" algn="just">
              <a:buFont typeface="Arial" panose="020B0604020202020204" pitchFamily="34" charset="0"/>
              <a:buChar char="•"/>
            </a:pPr>
            <a:r>
              <a:rPr lang="en-US" sz="1100" dirty="0"/>
              <a:t>Understanding of C# concepts using Visual Studio.</a:t>
            </a:r>
          </a:p>
          <a:p>
            <a:pPr marL="171450" indent="-171450" algn="just">
              <a:buFont typeface="Arial" panose="020B0604020202020204" pitchFamily="34" charset="0"/>
              <a:buChar char="•"/>
            </a:pPr>
            <a:r>
              <a:rPr lang="en-US" sz="1100" dirty="0"/>
              <a:t>Hands on experience in developing desktop and web-based applications using .NET Framework and .NET Core</a:t>
            </a:r>
            <a:r>
              <a:rPr lang="en-US" sz="1100" b="1" dirty="0"/>
              <a:t>.</a:t>
            </a:r>
          </a:p>
          <a:p>
            <a:pPr marL="171450" indent="-171450" algn="just">
              <a:buFont typeface="Arial" panose="020B0604020202020204" pitchFamily="34" charset="0"/>
              <a:buChar char="•"/>
            </a:pPr>
            <a:r>
              <a:rPr lang="en-GB" sz="1100" dirty="0"/>
              <a:t>Hands on experience in creating web pages using HTML, CSS and Bootstrap</a:t>
            </a:r>
            <a:r>
              <a:rPr lang="en-GB" sz="1100" b="1" dirty="0"/>
              <a:t>.</a:t>
            </a:r>
          </a:p>
          <a:p>
            <a:pPr marL="171450" indent="-171450" algn="just">
              <a:buFont typeface="Arial" panose="020B0604020202020204" pitchFamily="34" charset="0"/>
              <a:buChar char="•"/>
            </a:pPr>
            <a:r>
              <a:rPr lang="en-GB" altLang="en-US" sz="1100" dirty="0"/>
              <a:t>Skilled in ADO.NET and Entity Framework.</a:t>
            </a:r>
          </a:p>
          <a:p>
            <a:pPr marL="171450" indent="-171450" algn="just">
              <a:buFont typeface="Arial" panose="020B0604020202020204" pitchFamily="34" charset="0"/>
              <a:buChar char="•"/>
            </a:pPr>
            <a:r>
              <a:rPr lang="en-GB" altLang="en-US" sz="1100" dirty="0"/>
              <a:t>Experience in testing APIs using Swagger and Postman</a:t>
            </a:r>
          </a:p>
          <a:p>
            <a:pPr marL="171450" indent="-171450" algn="just">
              <a:buFont typeface="Arial" panose="020B0604020202020204" pitchFamily="34" charset="0"/>
              <a:buChar char="•"/>
            </a:pPr>
            <a:r>
              <a:rPr lang="en-GB" altLang="en-US" sz="1100" dirty="0"/>
              <a:t>Development experience in building UIs using Angular and WPF through VS Code and Visual Studio.</a:t>
            </a:r>
            <a:endParaRPr lang="en-US" altLang="en-US" sz="1100" dirty="0"/>
          </a:p>
          <a:p>
            <a:pPr algn="just"/>
            <a:endParaRPr lang="en-US" sz="1100" b="1" dirty="0"/>
          </a:p>
          <a:p>
            <a:pPr algn="just"/>
            <a:endParaRPr lang="en-US" altLang="nl-NL" dirty="0"/>
          </a:p>
          <a:p>
            <a:pPr algn="just"/>
            <a:endParaRPr lang="en-US" altLang="nl-NL" dirty="0"/>
          </a:p>
        </p:txBody>
      </p:sp>
      <p:sp>
        <p:nvSpPr>
          <p:cNvPr id="7178" name="Text Placeholder 1"/>
          <p:cNvSpPr>
            <a:spLocks noGrp="1"/>
          </p:cNvSpPr>
          <p:nvPr>
            <p:ph type="body" sz="quarter" idx="41"/>
          </p:nvPr>
        </p:nvSpPr>
        <p:spPr>
          <a:xfrm>
            <a:off x="2468563" y="178000"/>
            <a:ext cx="6223000" cy="306387"/>
          </a:xfrm>
        </p:spPr>
        <p:txBody>
          <a:bodyPr/>
          <a:lstStyle/>
          <a:p>
            <a:r>
              <a:rPr lang="en-IN" altLang="en-US" dirty="0"/>
              <a:t>Nandini Tripathy</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5536143" y="6312836"/>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6007630" y="6542519"/>
            <a:ext cx="11551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r>
              <a:rPr lang="en-IN" altLang="en-US" sz="1100" dirty="0">
                <a:ea typeface="Verdana"/>
                <a:hlinkClick r:id="rId6"/>
              </a:rPr>
              <a:t>GitHub Link </a:t>
            </a:r>
            <a:endParaRPr lang="en-IN" altLang="en-US" sz="1100" b="0" i="0" u="none" strike="noStrike" kern="1200" cap="none" spc="0" normalizeH="0" baseline="0" noProof="0" dirty="0">
              <a:ln>
                <a:noFill/>
              </a:ln>
              <a:effectLst/>
              <a:uLnTx/>
              <a:uFillTx/>
              <a:latin typeface="Verdana" panose="020B0604030504040204" pitchFamily="34" charset="0"/>
              <a:ea typeface="Verdan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2" name="Picture 4" descr="Free icon download | Linkedin">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19621" y="2174493"/>
            <a:ext cx="505254" cy="505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173922" cy="425950"/>
          </a:xfrm>
          <a:prstGeom prst="rect">
            <a:avLst/>
          </a:prstGeom>
        </p:spPr>
        <p:txBody>
          <a:bodyPr wrap="square">
            <a:spAutoFit/>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Bachelor of Technology</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2018- 2022</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9" name="Picture 8" descr="A person wearing glasses&#10;&#10;Description automatically generated with low confidence">
            <a:extLst>
              <a:ext uri="{FF2B5EF4-FFF2-40B4-BE49-F238E27FC236}">
                <a16:creationId xmlns:a16="http://schemas.microsoft.com/office/drawing/2014/main" id="{749D301E-4196-446D-A694-336F7A833BA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7436" y="248960"/>
            <a:ext cx="1825701" cy="1670380"/>
          </a:xfrm>
          <a:prstGeom prst="ellipse">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2BAF36-5C82-47B9-BB91-13727FEE98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3EBC60-3B5B-4E9D-B167-8001ADDCD94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A39E320-2B27-4C87-B95E-B21DA5F0B4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1479</TotalTime>
  <Words>337</Words>
  <Application>Microsoft Office PowerPoint</Application>
  <PresentationFormat>Widescreen</PresentationFormat>
  <Paragraphs>55</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Tripathy, Nandini</cp:lastModifiedBy>
  <cp:revision>169</cp:revision>
  <dcterms:created xsi:type="dcterms:W3CDTF">2020-09-22T06:24:00Z</dcterms:created>
  <dcterms:modified xsi:type="dcterms:W3CDTF">2023-01-05T11:49:54Z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