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70" r:id="rId7"/>
    <p:sldId id="260" r:id="rId8"/>
    <p:sldId id="265" r:id="rId9"/>
    <p:sldId id="261" r:id="rId10"/>
    <p:sldId id="263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95A6-58E1-4F67-9C69-BEA023582D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CE183-B232-41F8-90EA-36206E308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CE183-B232-41F8-90EA-36206E308C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CE183-B232-41F8-90EA-36206E308C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CE183-B232-41F8-90EA-36206E308C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3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dir2512/LJMU-MS-Research-GenA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ir2512" TargetMode="External"/><Relationship Id="rId2" Type="http://schemas.openxmlformats.org/officeDocument/2006/relationships/hyperlink" Target="https://www.linkedin.com/in/rahul-nandi-2871623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C210-BACD-4D0B-EE9E-AD71F0CBE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393" y="868363"/>
            <a:ext cx="9170118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PARAPHRASE IDENTIFICATION AND COMPARATIVE ANALYSIS WITH FINE TUNED AND PROMPT BASED LLM MODEL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DC9D8-C802-40DC-4BCF-6967FA206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393" y="3649715"/>
            <a:ext cx="8791575" cy="2916749"/>
          </a:xfrm>
        </p:spPr>
        <p:txBody>
          <a:bodyPr>
            <a:normAutofit lnSpcReduction="10000"/>
          </a:bodyPr>
          <a:lstStyle/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nandi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Thesis PRESENTATION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94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36A-94C8-DA85-3683-D276D26D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15" y="0"/>
            <a:ext cx="10767191" cy="9924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Fine-tuned based 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models PERFORMANCE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DA8C9-6674-60DE-E6BD-B9BE5F5D86E7}"/>
              </a:ext>
            </a:extLst>
          </p:cNvPr>
          <p:cNvSpPr txBox="1"/>
          <p:nvPr/>
        </p:nvSpPr>
        <p:spPr>
          <a:xfrm>
            <a:off x="408907" y="792284"/>
            <a:ext cx="11371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omparison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between encoder, decoder &amp; encoder-decoder based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10CFD-6ABF-6E07-3EF7-3567AE21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828" y="1253949"/>
            <a:ext cx="3805084" cy="1662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8D8DA-4860-6F69-5072-2928C9EA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28" y="3178156"/>
            <a:ext cx="3805084" cy="1544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C491C-C6C3-D9C8-88E4-480A425E7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828" y="5039666"/>
            <a:ext cx="3805084" cy="1544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D6FEF-9A7A-320B-9B52-8463043B5D67}"/>
              </a:ext>
            </a:extLst>
          </p:cNvPr>
          <p:cNvSpPr txBox="1"/>
          <p:nvPr/>
        </p:nvSpPr>
        <p:spPr>
          <a:xfrm>
            <a:off x="9032427" y="2861161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9: Decoder Models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394EE-327D-4737-C29A-D2DA88D14063}"/>
              </a:ext>
            </a:extLst>
          </p:cNvPr>
          <p:cNvSpPr txBox="1"/>
          <p:nvPr/>
        </p:nvSpPr>
        <p:spPr>
          <a:xfrm>
            <a:off x="9032427" y="4676419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10: Encoder Model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EC9EE-3F3E-0042-FBC1-DE7BD684895F}"/>
              </a:ext>
            </a:extLst>
          </p:cNvPr>
          <p:cNvSpPr txBox="1"/>
          <p:nvPr/>
        </p:nvSpPr>
        <p:spPr>
          <a:xfrm>
            <a:off x="8919933" y="6550223"/>
            <a:ext cx="255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11: Encoder-Decoder Model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21659D86-8740-965C-D3E5-1FDDE39D0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733467"/>
              </p:ext>
            </p:extLst>
          </p:nvPr>
        </p:nvGraphicFramePr>
        <p:xfrm>
          <a:off x="215034" y="1253949"/>
          <a:ext cx="7457889" cy="535756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57310">
                  <a:extLst>
                    <a:ext uri="{9D8B030D-6E8A-4147-A177-3AD203B41FA5}">
                      <a16:colId xmlns:a16="http://schemas.microsoft.com/office/drawing/2014/main" val="1117963532"/>
                    </a:ext>
                  </a:extLst>
                </a:gridCol>
                <a:gridCol w="1054651">
                  <a:extLst>
                    <a:ext uri="{9D8B030D-6E8A-4147-A177-3AD203B41FA5}">
                      <a16:colId xmlns:a16="http://schemas.microsoft.com/office/drawing/2014/main" val="3491635553"/>
                    </a:ext>
                  </a:extLst>
                </a:gridCol>
                <a:gridCol w="1295714">
                  <a:extLst>
                    <a:ext uri="{9D8B030D-6E8A-4147-A177-3AD203B41FA5}">
                      <a16:colId xmlns:a16="http://schemas.microsoft.com/office/drawing/2014/main" val="3467514978"/>
                    </a:ext>
                  </a:extLst>
                </a:gridCol>
                <a:gridCol w="1265582">
                  <a:extLst>
                    <a:ext uri="{9D8B030D-6E8A-4147-A177-3AD203B41FA5}">
                      <a16:colId xmlns:a16="http://schemas.microsoft.com/office/drawing/2014/main" val="910963990"/>
                    </a:ext>
                  </a:extLst>
                </a:gridCol>
                <a:gridCol w="1099850">
                  <a:extLst>
                    <a:ext uri="{9D8B030D-6E8A-4147-A177-3AD203B41FA5}">
                      <a16:colId xmlns:a16="http://schemas.microsoft.com/office/drawing/2014/main" val="3392799475"/>
                    </a:ext>
                  </a:extLst>
                </a:gridCol>
                <a:gridCol w="1084782">
                  <a:extLst>
                    <a:ext uri="{9D8B030D-6E8A-4147-A177-3AD203B41FA5}">
                      <a16:colId xmlns:a16="http://schemas.microsoft.com/office/drawing/2014/main" val="1257922012"/>
                    </a:ext>
                  </a:extLst>
                </a:gridCol>
              </a:tblGrid>
              <a:tr h="5465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Llama-3.2-1B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Llama-3.2-3B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T5-Base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193919"/>
                  </a:ext>
                </a:extLst>
              </a:tr>
              <a:tr h="1991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Method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864348"/>
                  </a:ext>
                </a:extLst>
              </a:tr>
              <a:tr h="2189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Type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220843"/>
                  </a:ext>
                </a:extLst>
              </a:tr>
              <a:tr h="415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GPU Used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A5000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A5000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A100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RTX5000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RTX5000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879770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Execution ($)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~0.30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~0.50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~1.25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~0.083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643439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(Tuning) ($)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~1.4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140492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(mins)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~11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752313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236881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035397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646632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469950"/>
                  </a:ext>
                </a:extLst>
              </a:tr>
              <a:tr h="3833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Learning Rate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2.00E-04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1.00E-05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24197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Batch Size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09455"/>
                  </a:ext>
                </a:extLst>
              </a:tr>
              <a:tr h="3833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Dropout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77038"/>
                  </a:ext>
                </a:extLst>
              </a:tr>
              <a:tr h="3833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Low Rank Size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499526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Scaling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775789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 (GB)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~12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~32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440189"/>
                  </a:ext>
                </a:extLst>
              </a:tr>
              <a:tr h="251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Prompt-Based Support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60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11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F9F2-7072-35BE-7E70-A4BE3D8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2" y="0"/>
            <a:ext cx="10501721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Comparison between Prompt-based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and Fine-tuned based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E5179-9237-F2DE-E98C-60C3F9097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19" y="1478570"/>
            <a:ext cx="3974004" cy="2876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A255D-F53C-FF4C-F706-F51A0C18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95" y="1990699"/>
            <a:ext cx="4021394" cy="2876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AF116-C38F-94D2-4050-A7F899A4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334" y="2713370"/>
            <a:ext cx="3713447" cy="2876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50F73-CAEA-16D8-51F2-D3ED5E19D1E6}"/>
              </a:ext>
            </a:extLst>
          </p:cNvPr>
          <p:cNvSpPr txBox="1"/>
          <p:nvPr/>
        </p:nvSpPr>
        <p:spPr>
          <a:xfrm>
            <a:off x="840658" y="4616245"/>
            <a:ext cx="30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12: Accuracy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52BF3-2741-37DB-3F5A-3515AB0D1F08}"/>
              </a:ext>
            </a:extLst>
          </p:cNvPr>
          <p:cNvSpPr txBox="1"/>
          <p:nvPr/>
        </p:nvSpPr>
        <p:spPr>
          <a:xfrm>
            <a:off x="4601496" y="5010099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13: Training Time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2241D-28CE-3F80-7B6B-161F308B814E}"/>
              </a:ext>
            </a:extLst>
          </p:cNvPr>
          <p:cNvSpPr txBox="1"/>
          <p:nvPr/>
        </p:nvSpPr>
        <p:spPr>
          <a:xfrm>
            <a:off x="8962944" y="572293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14: Cost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5760-A11A-3437-4D74-5032D8C6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2F4127-E72C-B53B-9969-D7AD79B20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191" y="1615834"/>
            <a:ext cx="10701618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Fine-tuned models performed better than prompt-based models in accuracy, F1-score, and adapting to specific tasks.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ModernBERT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emerged as the most cost-efficient and highest-performing fine-tuned model.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Prompt-based models provide a quick inference solution with lower execution costs but suffer from lower accuracy and generalization issues.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Small decoder-based models (Llama-3.2-1B) are better than large-scale models (Mistral-7B) in performance and computational efficiency.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Fine-tuned models are best suited for fixed datasets, where training is done once and used repeatedly for a specific task.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Prompt-based models are ideal for dynamic datasets, where different types of data require a generalizable approach without additional fine-tuning. </a:t>
            </a:r>
          </a:p>
        </p:txBody>
      </p:sp>
    </p:spTree>
    <p:extLst>
      <p:ext uri="{BB962C8B-B14F-4D97-AF65-F5344CB8AC3E}">
        <p14:creationId xmlns:p14="http://schemas.microsoft.com/office/powerpoint/2010/main" val="178925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DB8-CDEF-B4AA-C7E0-B9D3836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4AD1-CAAF-7E82-EC12-EC8A6E35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10189"/>
          </a:xfrm>
        </p:spPr>
        <p:txBody>
          <a:bodyPr>
            <a:normAutofit/>
          </a:bodyPr>
          <a:lstStyle/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hybrid approaches that combine prompt-based and fine-tuned methods, such as using prompt-based models for initial filtering and fine-tuned models for final classification.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experiments on larger and more diverse datasets to improve model robustness and generalizability.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Investigate advanced fine-tuning techniques, such as adapter modules or sparse fine-tuning, to enhance efficiency while maintaining high accuracy.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quantization strategies for smaller models to balance performance and resource consumption in real-world applications.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6FFA-2F1B-668A-A86F-03683C5F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And code Link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8F61-69EE-29C6-F926-FD94439E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423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Drive: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https://drive.google.com/drive/folders/1pN2PdHuewLr2nVD6otUPMpdxePz_Lep4?usp=sharing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https://github.com/nandir2512/LJMU-MS-Research-GenAI</a:t>
            </a: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2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17494-A236-E70A-0C4B-933EACB99615}"/>
              </a:ext>
            </a:extLst>
          </p:cNvPr>
          <p:cNvSpPr txBox="1"/>
          <p:nvPr/>
        </p:nvSpPr>
        <p:spPr>
          <a:xfrm>
            <a:off x="4518498" y="4630993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By Rahul Nandi </a:t>
            </a:r>
            <a:endParaRPr lang="en-IN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413F1-8F2B-8FE9-6148-C13CF6F27984}"/>
              </a:ext>
            </a:extLst>
          </p:cNvPr>
          <p:cNvSpPr txBox="1"/>
          <p:nvPr/>
        </p:nvSpPr>
        <p:spPr>
          <a:xfrm>
            <a:off x="3041494" y="5191036"/>
            <a:ext cx="6105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https://www.linkedin.com/in/rahul-nandi-28716239/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https://github.com/nandir2512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B9582-27BE-AEC6-DBCD-5370D264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959434"/>
            <a:ext cx="9905999" cy="3541714"/>
          </a:xfrm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IN" sz="88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5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6E4B-28C2-25FE-838C-12F8DED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26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34A4-8093-8C81-7C50-B2CD1C54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26" y="1224116"/>
            <a:ext cx="10332831" cy="541265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Paraphrase identification is a critical NLP task to determine whether two sentences convey the same meaning.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several NLP tasks like plagiarism detection, question-answering performance improvement, text summarization, and machine translation etc.,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main approaches for paraphrase detection are: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similarity – Compares words and their overlap.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similarity – Understands the deeper meaning of sentences.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Paraphrase identification is usually done using similarity scores. However, this research explores Large Language Models (LLMs) with Prompt-Based Learning and Fine-Tuned Transformer Models to determine if two sentences have the same meaning.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Large Language Models (LLMs) models like GPT-3.5-turbo, GPT-4o-mini, Llama-3.2-1B, Llama-3.2-3B, Mistral-7B,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ModernBERT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 T5 models.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analyzes the trade-offs in terms of accuracy, computational efficiency, and cost.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38C-4972-B1D7-BD47-3FBB8E01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&amp; Scope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7BF-7EDE-656F-BEA2-33C4B4A7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110"/>
            <a:ext cx="9905999" cy="55748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approach, fine-tuned or prompt-based, proves to be more effective?</a:t>
            </a:r>
          </a:p>
          <a:p>
            <a:pPr lvl="1">
              <a:lnSpc>
                <a:spcPct val="110000"/>
              </a:lnSpc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encoder-based 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ModernBERT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decoder-based (Llama-3.2-1B, Llama-3.2-3B, Mistral-7B, GPT-3.5-turbo, GPT-4o-mini), and encoder-decoder-based models (T5) compare in paraphrase detection?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fine-tuning strategies can enhance the performance of LLMs on paraphrase identification?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In-Scope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Analysis of MRPC Dataset for paraphrase identification.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7 LLM  models are used. (As mentioned above)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Techniques: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fine-tuning.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 (e.g., ensembles of encoder and decoder models).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paraphrase detection (only English is considered).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from scratch (only pretrained models with fine-tuning are used).</a:t>
            </a:r>
          </a:p>
          <a:p>
            <a:pPr lvl="1">
              <a:lnSpc>
                <a:spcPct val="110000"/>
              </a:lnSpc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22E3-B7B1-2051-EB28-91F7D870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698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C232-2335-BDD8-DE2E-2A6CEF6D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488" y="1297858"/>
            <a:ext cx="10015024" cy="538316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explore and evaluate various paraphrase datasets and select the most suitable one for this study.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perform paraphrase identification using both fine-tuned and prompt-based LLM models to assess their effectiveness in real-world applications.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conduct a comparative analysis between prompt-based models and fine-tuned models, evaluating their strengths, limitations, and trade-offs for paraphrase identification.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optimize resource utilization by applying techniques like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LoRA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QLoRA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(4-bit quantization) for efficient fine-tuning of large-scale models.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analyze the performance of LLM models using key metrics such as accuracy, precision, recall, F1-score, and inference time to provide a holistic evaluation.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5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C0D9-EF1B-BF4F-C237-C71A6F4C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26EF2-291E-0D42-DFAD-EF327123C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433715"/>
              </p:ext>
            </p:extLst>
          </p:nvPr>
        </p:nvGraphicFramePr>
        <p:xfrm>
          <a:off x="678426" y="1106128"/>
          <a:ext cx="11002296" cy="54509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24789">
                  <a:extLst>
                    <a:ext uri="{9D8B030D-6E8A-4147-A177-3AD203B41FA5}">
                      <a16:colId xmlns:a16="http://schemas.microsoft.com/office/drawing/2014/main" val="4128640114"/>
                    </a:ext>
                  </a:extLst>
                </a:gridCol>
                <a:gridCol w="1701475">
                  <a:extLst>
                    <a:ext uri="{9D8B030D-6E8A-4147-A177-3AD203B41FA5}">
                      <a16:colId xmlns:a16="http://schemas.microsoft.com/office/drawing/2014/main" val="4000905202"/>
                    </a:ext>
                  </a:extLst>
                </a:gridCol>
                <a:gridCol w="2308290">
                  <a:extLst>
                    <a:ext uri="{9D8B030D-6E8A-4147-A177-3AD203B41FA5}">
                      <a16:colId xmlns:a16="http://schemas.microsoft.com/office/drawing/2014/main" val="1580514643"/>
                    </a:ext>
                  </a:extLst>
                </a:gridCol>
                <a:gridCol w="2308290">
                  <a:extLst>
                    <a:ext uri="{9D8B030D-6E8A-4147-A177-3AD203B41FA5}">
                      <a16:colId xmlns:a16="http://schemas.microsoft.com/office/drawing/2014/main" val="2446461073"/>
                    </a:ext>
                  </a:extLst>
                </a:gridCol>
                <a:gridCol w="2059452">
                  <a:extLst>
                    <a:ext uri="{9D8B030D-6E8A-4147-A177-3AD203B41FA5}">
                      <a16:colId xmlns:a16="http://schemas.microsoft.com/office/drawing/2014/main" val="458595028"/>
                    </a:ext>
                  </a:extLst>
                </a:gridCol>
              </a:tblGrid>
              <a:tr h="22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Paper Name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Author &amp; Year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Performance Measure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650597414"/>
                  </a:ext>
                </a:extLst>
              </a:tr>
              <a:tr h="8348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Hybrid System for Plagiarism Detection on A Scientific Paper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(Al-Jibory and Al-Tamimi, 2021)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PAN-PC-11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Text Preprocessing with average of Jaccard and Cosine Similarity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0.96, 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R: 0.86, F: 0.86, Plag-Det score: 0.86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828854593"/>
                  </a:ext>
                </a:extLst>
              </a:tr>
              <a:tr h="22568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Enhancing automatic plagiarism detection: Using Doc2vec model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(Setha and Aliane, 2022)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PAN-PC-2009 and Ara-Plag corpora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Doc2vec-Arabic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P: 0.8, R: 0.9, F1: 0.85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315130076"/>
                  </a:ext>
                </a:extLst>
              </a:tr>
              <a:tr h="4108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Doc2vec-English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P: 0.9, R: 0.99, F1: 0.94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371390367"/>
                  </a:ext>
                </a:extLst>
              </a:tr>
              <a:tr h="9515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Machine Learning Models for Paraphrase Identification and its Applications on Plagiarism Detection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(Hunt et al., 2019)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Quora Question Pairs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LSTM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0.8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extLst>
                  <a:ext uri="{0D108BD9-81ED-4DB2-BD59-A6C34878D82A}">
                    <a16:rowId xmlns:a16="http://schemas.microsoft.com/office/drawing/2014/main" val="66955319"/>
                  </a:ext>
                </a:extLst>
              </a:tr>
              <a:tr h="602374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 Hybrid Deep Learning Architecture for Paraphrase Identification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(Kubal and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Nimkar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, 2018)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MRPC + Quora Question Pairs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Word2vector + Hybrid Deep Learning (LSTM+CNN)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0.7766, P: 0.83271, R: 0.8138, F1: 0.8231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4127026180"/>
                  </a:ext>
                </a:extLst>
              </a:tr>
              <a:tr h="4676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GloVe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+ Hybrid Deep Learning (LSTM+CNN)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0.7849, P: 0.8393, R: 0.8203, F1: 0.8297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134778814"/>
                  </a:ext>
                </a:extLst>
              </a:tr>
              <a:tr h="6023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Context2vec + Hybrid Deep Learning (LSTM+CNN)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A: 0.7988, P: 0.8503, R: 0.8310, F1: 0.8406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3065069052"/>
                  </a:ext>
                </a:extLst>
              </a:tr>
              <a:tr h="46765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Textual Plagiarism Detection Using Embedding Models and Siamese LSTM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(Saeed and Taqa, 2022b)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PAN-PC-11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Siamese LSTM + word2vec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P: 0.924, R: 0.917, F1: 0.816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910411405"/>
                  </a:ext>
                </a:extLst>
              </a:tr>
              <a:tr h="6091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Webis-CPC-11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Siamese LSTM + word2vec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P: 0.902, R: 0.896, F1: 0.793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582250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0F13BD-1D7C-3A28-67E4-39424959D31D}"/>
              </a:ext>
            </a:extLst>
          </p:cNvPr>
          <p:cNvSpPr txBox="1"/>
          <p:nvPr/>
        </p:nvSpPr>
        <p:spPr>
          <a:xfrm>
            <a:off x="7020577" y="6557100"/>
            <a:ext cx="4795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A- Accuracy, R- Recall, P: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F1: F1-score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A74D12-74D6-D5CB-A763-97DA96D8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(cont.)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4E5988-6557-C620-2387-248F1AE8A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63431"/>
              </p:ext>
            </p:extLst>
          </p:nvPr>
        </p:nvGraphicFramePr>
        <p:xfrm>
          <a:off x="884904" y="1179872"/>
          <a:ext cx="10164096" cy="5372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80933">
                  <a:extLst>
                    <a:ext uri="{9D8B030D-6E8A-4147-A177-3AD203B41FA5}">
                      <a16:colId xmlns:a16="http://schemas.microsoft.com/office/drawing/2014/main" val="1682919653"/>
                    </a:ext>
                  </a:extLst>
                </a:gridCol>
                <a:gridCol w="1608224">
                  <a:extLst>
                    <a:ext uri="{9D8B030D-6E8A-4147-A177-3AD203B41FA5}">
                      <a16:colId xmlns:a16="http://schemas.microsoft.com/office/drawing/2014/main" val="575088321"/>
                    </a:ext>
                  </a:extLst>
                </a:gridCol>
                <a:gridCol w="1946581">
                  <a:extLst>
                    <a:ext uri="{9D8B030D-6E8A-4147-A177-3AD203B41FA5}">
                      <a16:colId xmlns:a16="http://schemas.microsoft.com/office/drawing/2014/main" val="1119635738"/>
                    </a:ext>
                  </a:extLst>
                </a:gridCol>
                <a:gridCol w="2181777">
                  <a:extLst>
                    <a:ext uri="{9D8B030D-6E8A-4147-A177-3AD203B41FA5}">
                      <a16:colId xmlns:a16="http://schemas.microsoft.com/office/drawing/2014/main" val="3622320974"/>
                    </a:ext>
                  </a:extLst>
                </a:gridCol>
                <a:gridCol w="1946581">
                  <a:extLst>
                    <a:ext uri="{9D8B030D-6E8A-4147-A177-3AD203B41FA5}">
                      <a16:colId xmlns:a16="http://schemas.microsoft.com/office/drawing/2014/main" val="469649801"/>
                    </a:ext>
                  </a:extLst>
                </a:gridCol>
              </a:tblGrid>
              <a:tr h="211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Measure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448647267"/>
                  </a:ext>
                </a:extLst>
              </a:tr>
              <a:tr h="10173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 Neural Network Based Syntactic and Semantic Aware Paraphrase Identification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(Zhang et al., 2017)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 0.77,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0.84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extLst>
                  <a:ext uri="{0D108BD9-81ED-4DB2-BD59-A6C34878D82A}">
                    <a16:rowId xmlns:a16="http://schemas.microsoft.com/office/drawing/2014/main" val="1906982603"/>
                  </a:ext>
                </a:extLst>
              </a:tr>
              <a:tr h="758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Bidirectional Transformer with Multi-Task Learning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(Ko and Choi, 2020)</a:t>
                      </a:r>
                      <a:endParaRPr lang="en-IN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BERT-large + WWM + Multi model</a:t>
                      </a:r>
                      <a:endParaRPr lang="en-IN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89.21, F1:92.28</a:t>
                      </a:r>
                      <a:endParaRPr lang="en-IN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114735"/>
                  </a:ext>
                </a:extLst>
              </a:tr>
              <a:tr h="4999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Identification Based on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ResNeXt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(Li et al., 2020b)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ResNeXt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0.85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extLst>
                  <a:ext uri="{0D108BD9-81ED-4DB2-BD59-A6C34878D82A}">
                    <a16:rowId xmlns:a16="http://schemas.microsoft.com/office/drawing/2014/main" val="3851285099"/>
                  </a:ext>
                </a:extLst>
              </a:tr>
              <a:tr h="617110"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Recognition via Combination of Neural Classifier and Keywords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(Wang et al., 2018)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Bi-LSTM+Similarity Distance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 0.80,  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0.86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3750699924"/>
                  </a:ext>
                </a:extLst>
              </a:tr>
              <a:tr h="3386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SICK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0.87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4057142353"/>
                  </a:ext>
                </a:extLst>
              </a:tr>
              <a:tr h="75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Automated Plagiarism Detection Model Based on Deep Siamese Network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(Zhang et al., 2022)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BERT+Bi-LSTM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pt-BR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0.919, P: 0.938, R: 0.956, F1: 0.943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274104233"/>
                  </a:ext>
                </a:extLst>
              </a:tr>
              <a:tr h="553972"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Paraphrase Identification Approach in Paragraph Length Texts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(Saqaabi et al., 2022)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SBERT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72, F1:82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75955"/>
                  </a:ext>
                </a:extLst>
              </a:tr>
              <a:tr h="5539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Webis-CPC-11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64, F1:63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136392-A2D4-3A41-6B7F-C3EB8B57C412}"/>
              </a:ext>
            </a:extLst>
          </p:cNvPr>
          <p:cNvSpPr txBox="1"/>
          <p:nvPr/>
        </p:nvSpPr>
        <p:spPr>
          <a:xfrm>
            <a:off x="6297562" y="648866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A- Accuracy, R- Recall, P: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F1: F1-score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8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49FE-4816-B687-5995-FAA3FB65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E551-5314-AE5E-3357-CE090899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44" y="1478570"/>
            <a:ext cx="8046833" cy="501072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498B3-D5D1-4A44-3448-215D4C38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31" y="1091380"/>
            <a:ext cx="6021337" cy="55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FE8F-776E-6DF0-CFE5-D7537F1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305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75977-179B-0762-501E-1B618FE9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94" y="1099077"/>
            <a:ext cx="4284272" cy="249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7B173-F1CF-E0D5-5710-14C8C4D2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34" y="1128611"/>
            <a:ext cx="4284272" cy="2499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35602-7589-DD11-1B68-DFBE100B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974" y="1128611"/>
            <a:ext cx="2546555" cy="2440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88309-AD4F-9218-9989-E3E340A2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4" y="4023269"/>
            <a:ext cx="4284272" cy="2156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02BD4-9BA0-47E8-5E4A-DBA8B6CEE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734" y="4023268"/>
            <a:ext cx="4284272" cy="215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FCAB8-7A46-91DD-7B76-DBEA46514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973" y="4023268"/>
            <a:ext cx="2546555" cy="2156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F01A0-40A8-A20F-D08A-E3CFCF37067B}"/>
              </a:ext>
            </a:extLst>
          </p:cNvPr>
          <p:cNvSpPr txBox="1"/>
          <p:nvPr/>
        </p:nvSpPr>
        <p:spPr>
          <a:xfrm>
            <a:off x="1002890" y="3628103"/>
            <a:ext cx="109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Dataset Overview                                         Figure 2: Dataset Split		        Figure 3: Data Distribution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7DC5C-2C68-CCD1-F4B6-1E2C9E54095B}"/>
              </a:ext>
            </a:extLst>
          </p:cNvPr>
          <p:cNvSpPr txBox="1"/>
          <p:nvPr/>
        </p:nvSpPr>
        <p:spPr>
          <a:xfrm>
            <a:off x="816077" y="6179574"/>
            <a:ext cx="109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Noise in Dataset                         Figure 5: Distribution plots for sentence length	           Figure 6: Outlier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3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4AF7-A976-4691-34BB-3591561A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Prompt-based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2DF4B-1DD2-8574-AFB3-E60269E1FE1E}"/>
              </a:ext>
            </a:extLst>
          </p:cNvPr>
          <p:cNvSpPr txBox="1"/>
          <p:nvPr/>
        </p:nvSpPr>
        <p:spPr>
          <a:xfrm>
            <a:off x="3041496" y="1071491"/>
            <a:ext cx="6105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omparison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rompt-based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B2D6DA-B6DF-4ED3-9D70-9A679EB8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97" y="1719070"/>
            <a:ext cx="5058697" cy="1814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E45CC7-E9AF-2640-349E-4A75276B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79" y="4014121"/>
            <a:ext cx="5058697" cy="244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66895-AB88-B062-764F-72A366137361}"/>
              </a:ext>
            </a:extLst>
          </p:cNvPr>
          <p:cNvSpPr txBox="1"/>
          <p:nvPr/>
        </p:nvSpPr>
        <p:spPr>
          <a:xfrm>
            <a:off x="7270952" y="3619733"/>
            <a:ext cx="368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7: Accuracy, Precision, Recall, and F1-Score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97B18-9C9A-4E69-D72E-BA8C41238024}"/>
              </a:ext>
            </a:extLst>
          </p:cNvPr>
          <p:cNvSpPr txBox="1"/>
          <p:nvPr/>
        </p:nvSpPr>
        <p:spPr>
          <a:xfrm>
            <a:off x="6617979" y="6461331"/>
            <a:ext cx="506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8: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Accuracy, Cost per Execution &amp; Training Time</a:t>
            </a:r>
            <a:endParaRPr lang="en-IN" sz="1400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137D9F9-2C99-B77D-30A6-F649EB8D5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07021"/>
              </p:ext>
            </p:extLst>
          </p:nvPr>
        </p:nvGraphicFramePr>
        <p:xfrm>
          <a:off x="384473" y="1719070"/>
          <a:ext cx="6066916" cy="477026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30370">
                  <a:extLst>
                    <a:ext uri="{9D8B030D-6E8A-4147-A177-3AD203B41FA5}">
                      <a16:colId xmlns:a16="http://schemas.microsoft.com/office/drawing/2014/main" val="1537457295"/>
                    </a:ext>
                  </a:extLst>
                </a:gridCol>
                <a:gridCol w="686750">
                  <a:extLst>
                    <a:ext uri="{9D8B030D-6E8A-4147-A177-3AD203B41FA5}">
                      <a16:colId xmlns:a16="http://schemas.microsoft.com/office/drawing/2014/main" val="1351676464"/>
                    </a:ext>
                  </a:extLst>
                </a:gridCol>
                <a:gridCol w="683159">
                  <a:extLst>
                    <a:ext uri="{9D8B030D-6E8A-4147-A177-3AD203B41FA5}">
                      <a16:colId xmlns:a16="http://schemas.microsoft.com/office/drawing/2014/main" val="3427267609"/>
                    </a:ext>
                  </a:extLst>
                </a:gridCol>
                <a:gridCol w="867570">
                  <a:extLst>
                    <a:ext uri="{9D8B030D-6E8A-4147-A177-3AD203B41FA5}">
                      <a16:colId xmlns:a16="http://schemas.microsoft.com/office/drawing/2014/main" val="3568965850"/>
                    </a:ext>
                  </a:extLst>
                </a:gridCol>
                <a:gridCol w="866355">
                  <a:extLst>
                    <a:ext uri="{9D8B030D-6E8A-4147-A177-3AD203B41FA5}">
                      <a16:colId xmlns:a16="http://schemas.microsoft.com/office/drawing/2014/main" val="2716121213"/>
                    </a:ext>
                  </a:extLst>
                </a:gridCol>
                <a:gridCol w="867570">
                  <a:extLst>
                    <a:ext uri="{9D8B030D-6E8A-4147-A177-3AD203B41FA5}">
                      <a16:colId xmlns:a16="http://schemas.microsoft.com/office/drawing/2014/main" val="1612709510"/>
                    </a:ext>
                  </a:extLst>
                </a:gridCol>
                <a:gridCol w="865142">
                  <a:extLst>
                    <a:ext uri="{9D8B030D-6E8A-4147-A177-3AD203B41FA5}">
                      <a16:colId xmlns:a16="http://schemas.microsoft.com/office/drawing/2014/main" val="1698670750"/>
                    </a:ext>
                  </a:extLst>
                </a:gridCol>
              </a:tblGrid>
              <a:tr h="4219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GPT-3.5-Turbo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GPT-4o-Mini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Llama-3.2-1B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Llama-3.2-3B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294129904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Method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API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API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36716669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Type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786252244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Execution ($)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~0.032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916894899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to Tune ($)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~0.90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~0.40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~0.21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~0.33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~2.10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~0.50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4115017650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Execution Time (mins)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~21.27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~26.38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~4.3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~29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519401948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235738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663345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187198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915990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Temperature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858512820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Max New Tokens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87953634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 (GB)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 GB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~15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 GB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333345147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Fine-Tuning Support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61249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04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3628</TotalTime>
  <Words>1634</Words>
  <Application>Microsoft Office PowerPoint</Application>
  <PresentationFormat>Widescreen</PresentationFormat>
  <Paragraphs>371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Imprint MT Shadow</vt:lpstr>
      <vt:lpstr>Symbol</vt:lpstr>
      <vt:lpstr>Times New Roman</vt:lpstr>
      <vt:lpstr>Tw Cen MT</vt:lpstr>
      <vt:lpstr>Circuit</vt:lpstr>
      <vt:lpstr>PARAPHRASE IDENTIFICATION AND COMPARATIVE ANALYSIS WITH FINE TUNED AND PROMPT BASED LLM MODEL</vt:lpstr>
      <vt:lpstr>Introduction</vt:lpstr>
      <vt:lpstr>Research Questions &amp; Scope</vt:lpstr>
      <vt:lpstr>Aim and Objectives </vt:lpstr>
      <vt:lpstr>Literature Review</vt:lpstr>
      <vt:lpstr>Literature Review (cont.)</vt:lpstr>
      <vt:lpstr>Methodology</vt:lpstr>
      <vt:lpstr>Exploratory Data Analysis (EDA)</vt:lpstr>
      <vt:lpstr>Prompt-based Models Performance</vt:lpstr>
      <vt:lpstr>Fine-tuned based models PERFORMANCE</vt:lpstr>
      <vt:lpstr>Comparison between Prompt-based  and Fine-tuned based </vt:lpstr>
      <vt:lpstr>Conclusion</vt:lpstr>
      <vt:lpstr>Future Recommendations</vt:lpstr>
      <vt:lpstr>Video And code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Nandi</dc:creator>
  <cp:lastModifiedBy>Rahul Nandi</cp:lastModifiedBy>
  <cp:revision>19</cp:revision>
  <dcterms:created xsi:type="dcterms:W3CDTF">2025-03-11T09:50:09Z</dcterms:created>
  <dcterms:modified xsi:type="dcterms:W3CDTF">2025-03-18T07:17:33Z</dcterms:modified>
</cp:coreProperties>
</file>