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70" r:id="rId7"/>
    <p:sldId id="260" r:id="rId8"/>
    <p:sldId id="265" r:id="rId9"/>
    <p:sldId id="261" r:id="rId10"/>
    <p:sldId id="263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95A6-58E1-4F67-9C69-BEA023582D9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CE183-B232-41F8-90EA-36206E308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dir2512/LJMU-MS-Research-Gen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ahul-nandi-2871623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210-BACD-4D0B-EE9E-AD71F0CBE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93" y="868363"/>
            <a:ext cx="9170118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AND COMPARATIVE ANALYSIS WITH FINE TUNED AND PROMPT BASED LLM MODEL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DC9D8-C802-40DC-4BCF-6967FA20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393" y="3649715"/>
            <a:ext cx="8791575" cy="2916749"/>
          </a:xfrm>
        </p:spPr>
        <p:txBody>
          <a:bodyPr>
            <a:normAutofit lnSpcReduction="10000"/>
          </a:bodyPr>
          <a:lstStyle/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nandi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Thesis PRESENTATION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94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36A-94C8-DA85-3683-D276D26D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15" y="0"/>
            <a:ext cx="10767191" cy="992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Fine-tuned based 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models PERFORMANCE</a:t>
            </a:r>
            <a:endParaRPr lang="en-IN" sz="60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2E445112-2CD1-1919-C34C-AC0E34CAD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140030"/>
              </p:ext>
            </p:extLst>
          </p:nvPr>
        </p:nvGraphicFramePr>
        <p:xfrm>
          <a:off x="117987" y="1264772"/>
          <a:ext cx="7300450" cy="549107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22323">
                  <a:extLst>
                    <a:ext uri="{9D8B030D-6E8A-4147-A177-3AD203B41FA5}">
                      <a16:colId xmlns:a16="http://schemas.microsoft.com/office/drawing/2014/main" val="111796353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491635553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3467514978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910963990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3392799475"/>
                    </a:ext>
                  </a:extLst>
                </a:gridCol>
                <a:gridCol w="1061882">
                  <a:extLst>
                    <a:ext uri="{9D8B030D-6E8A-4147-A177-3AD203B41FA5}">
                      <a16:colId xmlns:a16="http://schemas.microsoft.com/office/drawing/2014/main" val="1257922012"/>
                    </a:ext>
                  </a:extLst>
                </a:gridCol>
              </a:tblGrid>
              <a:tr h="5027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T5-Base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93919"/>
                  </a:ext>
                </a:extLst>
              </a:tr>
              <a:tr h="183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864348"/>
                  </a:ext>
                </a:extLst>
              </a:tr>
              <a:tr h="183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220843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GPU Used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A100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879770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503106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Prompt-Based Support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071326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Learning Rate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2.00E-04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97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Batch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09455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Dropout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77038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Low Rank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499526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Scaling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775789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(mins)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779935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~1.25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458917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(Tuning)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186524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54369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957241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471944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812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8DA8C9-6674-60DE-E6BD-B9BE5F5D86E7}"/>
              </a:ext>
            </a:extLst>
          </p:cNvPr>
          <p:cNvSpPr txBox="1"/>
          <p:nvPr/>
        </p:nvSpPr>
        <p:spPr>
          <a:xfrm>
            <a:off x="408907" y="792284"/>
            <a:ext cx="1137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between encoder, decoder &amp; encoder-decoder based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10CFD-6ABF-6E07-3EF7-3567AE21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28" y="1253949"/>
            <a:ext cx="3805084" cy="166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8D8DA-4860-6F69-5072-2928C9EA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28" y="3178156"/>
            <a:ext cx="3805084" cy="1544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C491C-C6C3-D9C8-88E4-480A425E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28" y="5039666"/>
            <a:ext cx="3805084" cy="1544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D6FEF-9A7A-320B-9B52-8463043B5D67}"/>
              </a:ext>
            </a:extLst>
          </p:cNvPr>
          <p:cNvSpPr txBox="1"/>
          <p:nvPr/>
        </p:nvSpPr>
        <p:spPr>
          <a:xfrm>
            <a:off x="9032427" y="2861161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9: Decoder Models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394EE-327D-4737-C29A-D2DA88D14063}"/>
              </a:ext>
            </a:extLst>
          </p:cNvPr>
          <p:cNvSpPr txBox="1"/>
          <p:nvPr/>
        </p:nvSpPr>
        <p:spPr>
          <a:xfrm>
            <a:off x="9032427" y="4676419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10: Encoder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EC9EE-3F3E-0042-FBC1-DE7BD684895F}"/>
              </a:ext>
            </a:extLst>
          </p:cNvPr>
          <p:cNvSpPr txBox="1"/>
          <p:nvPr/>
        </p:nvSpPr>
        <p:spPr>
          <a:xfrm>
            <a:off x="8919933" y="6550223"/>
            <a:ext cx="25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11: Encoder-Decoder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9F2-7072-35BE-7E70-A4BE3D8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0"/>
            <a:ext cx="10501721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Comparison between Prompt-based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and Fine-tuned based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E5179-9237-F2DE-E98C-60C3F909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9" y="1478570"/>
            <a:ext cx="3974004" cy="287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A255D-F53C-FF4C-F706-F51A0C18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5" y="1990699"/>
            <a:ext cx="4021394" cy="2876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AF116-C38F-94D2-4050-A7F899A4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34" y="2713370"/>
            <a:ext cx="3713447" cy="2876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50F73-CAEA-16D8-51F2-D3ED5E19D1E6}"/>
              </a:ext>
            </a:extLst>
          </p:cNvPr>
          <p:cNvSpPr txBox="1"/>
          <p:nvPr/>
        </p:nvSpPr>
        <p:spPr>
          <a:xfrm>
            <a:off x="840658" y="4616245"/>
            <a:ext cx="30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12: Accuracy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52BF3-2741-37DB-3F5A-3515AB0D1F08}"/>
              </a:ext>
            </a:extLst>
          </p:cNvPr>
          <p:cNvSpPr txBox="1"/>
          <p:nvPr/>
        </p:nvSpPr>
        <p:spPr>
          <a:xfrm>
            <a:off x="4601496" y="5010099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13: Training Time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2241D-28CE-3F80-7B6B-161F308B814E}"/>
              </a:ext>
            </a:extLst>
          </p:cNvPr>
          <p:cNvSpPr txBox="1"/>
          <p:nvPr/>
        </p:nvSpPr>
        <p:spPr>
          <a:xfrm>
            <a:off x="8962944" y="572293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14: Cost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760-A11A-3437-4D74-5032D8C6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2F4127-E72C-B53B-9969-D7AD79B20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191" y="1615834"/>
            <a:ext cx="10701618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consistently outperformed prompt-based models in accuracy, F1-score, and domain-specific adaptation.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ModernBERT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emerged as the most cost-efficient and highest-performing fine-tuned model.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provide a quick inference solution with lower execution costs but suffer from lower accuracy and generalization issues.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Small decoder-based models (Llama-3.2-1B) are better than large-scale models (Mistral-7B) in performance and computational efficiency.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are best suited for fixed datasets, where training is done once and used repeatedly for a specific task.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are ideal for dynamic datasets, where different types of data require a generalizable approach without additional fine-tuning. </a:t>
            </a:r>
          </a:p>
        </p:txBody>
      </p:sp>
    </p:spTree>
    <p:extLst>
      <p:ext uri="{BB962C8B-B14F-4D97-AF65-F5344CB8AC3E}">
        <p14:creationId xmlns:p14="http://schemas.microsoft.com/office/powerpoint/2010/main" val="17892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DB8-CDEF-B4AA-C7E0-B9D3836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4AD1-CAAF-7E82-EC12-EC8A6E35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10189"/>
          </a:xfrm>
        </p:spPr>
        <p:txBody>
          <a:bodyPr>
            <a:normAutofit/>
          </a:bodyPr>
          <a:lstStyle/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hybrid approaches that combine prompt-based and fine-tuned methods, such as using prompt-based models for initial filtering and fine-tuned models for final classification.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experiments on larger and more diverse datasets to improve model robustness and generalizability.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Investigate advanced fine-tuning techniques, such as adapter modules or sparse fine-tuning, to enhance efficiency while maintaining high accuracy.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quantization strategies for smaller models to balance performance and resource consumption in real-world applications.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FFA-2F1B-668A-A86F-03683C5F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And code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8F61-69EE-29C6-F926-FD94439E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4235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https://github.com/nandir2512/LJMU-MS-Research-GenAI</a:t>
            </a: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2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5F078-3311-2EBD-DB54-F200F09B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07" b="91393" l="2846" r="94919">
                        <a14:foregroundMark x1="2846" y1="66393" x2="8740" y2="65984"/>
                        <a14:foregroundMark x1="8740" y1="65984" x2="11585" y2="67623"/>
                        <a14:foregroundMark x1="5894" y1="66803" x2="2846" y2="66803"/>
                        <a14:foregroundMark x1="47154" y1="62705" x2="47154" y2="86066"/>
                        <a14:foregroundMark x1="21748" y1="88934" x2="21748" y2="91803"/>
                        <a14:foregroundMark x1="65854" y1="59426" x2="69512" y2="71311"/>
                        <a14:foregroundMark x1="69512" y1="71311" x2="70325" y2="79098"/>
                        <a14:foregroundMark x1="94919" y1="75000" x2="94919" y2="75000"/>
                        <a14:backgroundMark x1="47154" y1="86066" x2="47154" y2="860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1819" y="0"/>
            <a:ext cx="9055510" cy="447056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17494-A236-E70A-0C4B-933EACB99615}"/>
              </a:ext>
            </a:extLst>
          </p:cNvPr>
          <p:cNvSpPr txBox="1"/>
          <p:nvPr/>
        </p:nvSpPr>
        <p:spPr>
          <a:xfrm>
            <a:off x="4336026" y="4630993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By Rahul Nandi </a:t>
            </a:r>
            <a:endParaRPr lang="en-IN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413F1-8F2B-8FE9-6148-C13CF6F27984}"/>
              </a:ext>
            </a:extLst>
          </p:cNvPr>
          <p:cNvSpPr txBox="1"/>
          <p:nvPr/>
        </p:nvSpPr>
        <p:spPr>
          <a:xfrm>
            <a:off x="2859022" y="5215768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https://www.linkedin.com/in/rahul-nandi-28716239/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6E4B-28C2-25FE-838C-12F8DED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26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34A4-8093-8C81-7C50-B2CD1C54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26" y="1224116"/>
            <a:ext cx="10332831" cy="54126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is a critical NLP task to determine whether two sentences convey the same meaning.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several NLP tasks like plagiarism detection, question-answering performance improvement, text summarization, and machine translation etc.,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approach are used for paraphrase detection: </a:t>
            </a:r>
          </a:p>
          <a:p>
            <a:pPr marL="914400" lvl="1" indent="-45720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similarity- Based on word-level overlap.	</a:t>
            </a:r>
          </a:p>
          <a:p>
            <a:pPr marL="914400" lvl="1" indent="-45720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similarity – Captures deeper contextual meaning.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paraphrase identification relies on similarity scores. However, this research explores Large Language Models (LLMs) using Prompt-Based Learning and Fine-Tuned Transformer Models to determine whether two sentences are similar or not.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Large Language Models (LLMs) models like GPT-3.5-turbo, GPT-4o-mini, Llama-3.2-1B, Llama-3.2-3B, Mistral-7B,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 T5 models.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analyzes the trade-offs in terms of accuracy, computational efficiency, and cost.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38C-4972-B1D7-BD47-3FBB8E01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&amp; Scope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7BF-7EDE-656F-BEA2-33C4B4A7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110"/>
            <a:ext cx="9905999" cy="55748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do fine-tuned and prompt-based LLM models perform in paraphrase identification?</a:t>
            </a:r>
          </a:p>
          <a:p>
            <a:pPr lvl="1">
              <a:lnSpc>
                <a:spcPct val="110000"/>
              </a:lnSpc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encoder-based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decoder-based (Llama-3.2-1B, Llama-3.2-3B, Mistral-7B, GPT-3.5-turbo, GPT-4o-mini), and encoder-decoder-based models (T5) compare in paraphrase detection?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approach, fine-tuned or prompt-based, proves to be more effective?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In-Scope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Analysis of MRPC Dataset for paraphrase identification.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7 LLM  models are used. (As mentioned above)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Techniques: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fine-tuning.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(e.g., ensembles of encoder and decoder models).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paraphrase detection (only English is considered).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from scratch (only pretrained models with fine-tuning are used).</a:t>
            </a:r>
          </a:p>
          <a:p>
            <a:pPr lvl="1">
              <a:lnSpc>
                <a:spcPct val="110000"/>
              </a:lnSpc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2E3-B7B1-2051-EB28-91F7D87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698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232-2335-BDD8-DE2E-2A6CEF6D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88" y="1297858"/>
            <a:ext cx="10015024" cy="53831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explore and evaluate various paraphrase datasets and select the most suitable one for this study.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perform paraphrase identification using both fine-tuned and prompt-based LLM models to assess their effectiveness in real-world applications.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conduct a comparative analysis between prompt-based models and fine-tuned models, evaluating their strengths, limitations, and trade-offs for paraphrase identification.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optimize resource utilization by applying techniques like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(4-bit quantization) for efficient fine-tuning of large-scale models.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analyze the performance of LLM models using key metrics such as accuracy, precision, recall, F1-score, and inference time to provide a holistic evaluation.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C0D9-EF1B-BF4F-C237-C71A6F4C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26EF2-291E-0D42-DFAD-EF327123C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33715"/>
              </p:ext>
            </p:extLst>
          </p:nvPr>
        </p:nvGraphicFramePr>
        <p:xfrm>
          <a:off x="678426" y="1106128"/>
          <a:ext cx="11002296" cy="54509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24789">
                  <a:extLst>
                    <a:ext uri="{9D8B030D-6E8A-4147-A177-3AD203B41FA5}">
                      <a16:colId xmlns:a16="http://schemas.microsoft.com/office/drawing/2014/main" val="4128640114"/>
                    </a:ext>
                  </a:extLst>
                </a:gridCol>
                <a:gridCol w="1701475">
                  <a:extLst>
                    <a:ext uri="{9D8B030D-6E8A-4147-A177-3AD203B41FA5}">
                      <a16:colId xmlns:a16="http://schemas.microsoft.com/office/drawing/2014/main" val="4000905202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1580514643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2446461073"/>
                    </a:ext>
                  </a:extLst>
                </a:gridCol>
                <a:gridCol w="2059452">
                  <a:extLst>
                    <a:ext uri="{9D8B030D-6E8A-4147-A177-3AD203B41FA5}">
                      <a16:colId xmlns:a16="http://schemas.microsoft.com/office/drawing/2014/main" val="458595028"/>
                    </a:ext>
                  </a:extLst>
                </a:gridCol>
              </a:tblGrid>
              <a:tr h="22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Paper Name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Author &amp; Year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Performance Measure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650597414"/>
                  </a:ext>
                </a:extLst>
              </a:tr>
              <a:tr h="834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Hybrid System for Plagiarism Detection on A Scientific Paper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(Al-Jibory and Al-Tamimi, 2021)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 Preprocessing with average of Jaccard and Cosine Similarity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0.96, 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R: 0.86, F: 0.86, Plag-Det score: 0.86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828854593"/>
                  </a:ext>
                </a:extLst>
              </a:tr>
              <a:tr h="22568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Enhancing automatic plagiarism detection: Using Doc2vec model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(Setha and Aliane, 2022)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PAN-PC-2009 and Ara-Plag corpora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Doc2vec-Arabic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0.8, R: 0.9, F1: 0.85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315130076"/>
                  </a:ext>
                </a:extLst>
              </a:tr>
              <a:tr h="4108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Doc2vec-English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0.9, R: 0.99, F1: 0.94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371390367"/>
                  </a:ext>
                </a:extLst>
              </a:tr>
              <a:tr h="9515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Machine Learning Models for Paraphrase Identification and its Applications on Plagiarism Detection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(Hunt et al., 2019)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0.8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extLst>
                  <a:ext uri="{0D108BD9-81ED-4DB2-BD59-A6C34878D82A}">
                    <a16:rowId xmlns:a16="http://schemas.microsoft.com/office/drawing/2014/main" val="66955319"/>
                  </a:ext>
                </a:extLst>
              </a:tr>
              <a:tr h="602374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 Hybrid Deep Learning Architecture for Paraphrase Identification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(Kubal and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Nimkar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, 2018)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MRPC + 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Word2vector + Hybrid Deep Learning (LSTM+CNN)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0.7766, P: 0.83271, R: 0.8138, F1: 0.8231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4127026180"/>
                  </a:ext>
                </a:extLst>
              </a:tr>
              <a:tr h="4676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GloVe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0.7849, P: 0.8393, R: 0.8203, F1: 0.8297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134778814"/>
                  </a:ext>
                </a:extLst>
              </a:tr>
              <a:tr h="6023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Context2vec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A: 0.7988, P: 0.8503, R: 0.8310, F1: 0.8406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3065069052"/>
                  </a:ext>
                </a:extLst>
              </a:tr>
              <a:tr h="46765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Textual Plagiarism Detection Using Embedding Models and Siamese 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(Saeed and Taqa, 2022b)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0.924, R: 0.917, F1: 0.816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910411405"/>
                  </a:ext>
                </a:extLst>
              </a:tr>
              <a:tr h="6091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Webis-CPC-11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0.902, R: 0.896, F1: 0.793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582250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0F13BD-1D7C-3A28-67E4-39424959D31D}"/>
              </a:ext>
            </a:extLst>
          </p:cNvPr>
          <p:cNvSpPr txBox="1"/>
          <p:nvPr/>
        </p:nvSpPr>
        <p:spPr>
          <a:xfrm>
            <a:off x="7020577" y="6557100"/>
            <a:ext cx="4795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74D12-74D6-D5CB-A763-97DA96D8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(cont.)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E5988-6557-C620-2387-248F1AE8A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3431"/>
              </p:ext>
            </p:extLst>
          </p:nvPr>
        </p:nvGraphicFramePr>
        <p:xfrm>
          <a:off x="884904" y="1179872"/>
          <a:ext cx="10164096" cy="5372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80933">
                  <a:extLst>
                    <a:ext uri="{9D8B030D-6E8A-4147-A177-3AD203B41FA5}">
                      <a16:colId xmlns:a16="http://schemas.microsoft.com/office/drawing/2014/main" val="1682919653"/>
                    </a:ext>
                  </a:extLst>
                </a:gridCol>
                <a:gridCol w="1608224">
                  <a:extLst>
                    <a:ext uri="{9D8B030D-6E8A-4147-A177-3AD203B41FA5}">
                      <a16:colId xmlns:a16="http://schemas.microsoft.com/office/drawing/2014/main" val="575088321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1119635738"/>
                    </a:ext>
                  </a:extLst>
                </a:gridCol>
                <a:gridCol w="2181777">
                  <a:extLst>
                    <a:ext uri="{9D8B030D-6E8A-4147-A177-3AD203B41FA5}">
                      <a16:colId xmlns:a16="http://schemas.microsoft.com/office/drawing/2014/main" val="3622320974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469649801"/>
                    </a:ext>
                  </a:extLst>
                </a:gridCol>
              </a:tblGrid>
              <a:tr h="211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Measure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448647267"/>
                  </a:ext>
                </a:extLst>
              </a:tr>
              <a:tr h="10173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 Neural Network Based Syntactic and Semantic Aware Paraphrase Identification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(Zhang et al., 2017)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0.77,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0.84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190698260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Bidirectional Transformer with Multi-Task Learning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(Ko and Choi, 2020)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BERT-large + WWM + Multi model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89.21, F1:92.28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114735"/>
                  </a:ext>
                </a:extLst>
              </a:tr>
              <a:tr h="4999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Identification Based on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(Li et al., 2020b)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0.85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3851285099"/>
                  </a:ext>
                </a:extLst>
              </a:tr>
              <a:tr h="617110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Recognition via Combination of Neural Classifier and Keywords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(Wang et al., 2018)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Bi-LSTM+Similarity Distance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0.80,  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0.86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3750699924"/>
                  </a:ext>
                </a:extLst>
              </a:tr>
              <a:tr h="3386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SICK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0.87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405714235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Automated Plagiarism Detection Model Based on Deep Siamese Network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(Zhang et al., 2022)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BERT+Bi-LSTM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pt-BR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0.919, P: 0.938, R: 0.956, F1: 0.943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274104233"/>
                  </a:ext>
                </a:extLst>
              </a:tr>
              <a:tr h="553972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Paraphrase Identification Approach in Paragraph Length Texts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(Saqaabi et al., 2022)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SBERT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72, F1:82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5955"/>
                  </a:ext>
                </a:extLst>
              </a:tr>
              <a:tr h="5539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Webis-CPC-11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64, F1:63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136392-A2D4-3A41-6B7F-C3EB8B57C412}"/>
              </a:ext>
            </a:extLst>
          </p:cNvPr>
          <p:cNvSpPr txBox="1"/>
          <p:nvPr/>
        </p:nvSpPr>
        <p:spPr>
          <a:xfrm>
            <a:off x="6297562" y="648866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FE-4816-B687-5995-FAA3FB65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E551-5314-AE5E-3357-CE09089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44" y="1478570"/>
            <a:ext cx="8046833" cy="50107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67947-456C-90D1-CB6E-8A570A40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10" y="1076631"/>
            <a:ext cx="6990735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E8F-776E-6DF0-CFE5-D7537F1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05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75977-179B-0762-501E-1B618FE9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4" y="1099077"/>
            <a:ext cx="4284272" cy="249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7B173-F1CF-E0D5-5710-14C8C4D2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34" y="1128611"/>
            <a:ext cx="4284272" cy="2499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35602-7589-DD11-1B68-DFBE100B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974" y="1128611"/>
            <a:ext cx="2546555" cy="2440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88309-AD4F-9218-9989-E3E340A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4" y="4023269"/>
            <a:ext cx="4284272" cy="2156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02BD4-9BA0-47E8-5E4A-DBA8B6CEE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734" y="4023268"/>
            <a:ext cx="4284272" cy="215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FCAB8-7A46-91DD-7B76-DBEA46514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973" y="4023268"/>
            <a:ext cx="2546555" cy="2156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F01A0-40A8-A20F-D08A-E3CFCF37067B}"/>
              </a:ext>
            </a:extLst>
          </p:cNvPr>
          <p:cNvSpPr txBox="1"/>
          <p:nvPr/>
        </p:nvSpPr>
        <p:spPr>
          <a:xfrm>
            <a:off x="1002890" y="3628103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Dataset Overview                                         Figure 2: Dataset Split		        Figure 3: Data Distribution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7DC5C-2C68-CCD1-F4B6-1E2C9E54095B}"/>
              </a:ext>
            </a:extLst>
          </p:cNvPr>
          <p:cNvSpPr txBox="1"/>
          <p:nvPr/>
        </p:nvSpPr>
        <p:spPr>
          <a:xfrm>
            <a:off x="816077" y="6179574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Noise in Dataset                         Figure 5: Distribution plots for sentence length	           Figure 6: Outlier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3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4AF7-A976-4691-34BB-3591561A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Prompt-based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2DF4B-1DD2-8574-AFB3-E60269E1FE1E}"/>
              </a:ext>
            </a:extLst>
          </p:cNvPr>
          <p:cNvSpPr txBox="1"/>
          <p:nvPr/>
        </p:nvSpPr>
        <p:spPr>
          <a:xfrm>
            <a:off x="3041496" y="1071491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rompt-based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E2DE9E7-4761-27A5-3C23-8088E7494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740385"/>
              </p:ext>
            </p:extLst>
          </p:nvPr>
        </p:nvGraphicFramePr>
        <p:xfrm>
          <a:off x="202431" y="1696914"/>
          <a:ext cx="5893569" cy="505682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95215">
                  <a:extLst>
                    <a:ext uri="{9D8B030D-6E8A-4147-A177-3AD203B41FA5}">
                      <a16:colId xmlns:a16="http://schemas.microsoft.com/office/drawing/2014/main" val="153745729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1351676464"/>
                    </a:ext>
                  </a:extLst>
                </a:gridCol>
                <a:gridCol w="663639">
                  <a:extLst>
                    <a:ext uri="{9D8B030D-6E8A-4147-A177-3AD203B41FA5}">
                      <a16:colId xmlns:a16="http://schemas.microsoft.com/office/drawing/2014/main" val="3427267609"/>
                    </a:ext>
                  </a:extLst>
                </a:gridCol>
                <a:gridCol w="842781">
                  <a:extLst>
                    <a:ext uri="{9D8B030D-6E8A-4147-A177-3AD203B41FA5}">
                      <a16:colId xmlns:a16="http://schemas.microsoft.com/office/drawing/2014/main" val="3568965850"/>
                    </a:ext>
                  </a:extLst>
                </a:gridCol>
                <a:gridCol w="841602">
                  <a:extLst>
                    <a:ext uri="{9D8B030D-6E8A-4147-A177-3AD203B41FA5}">
                      <a16:colId xmlns:a16="http://schemas.microsoft.com/office/drawing/2014/main" val="2716121213"/>
                    </a:ext>
                  </a:extLst>
                </a:gridCol>
                <a:gridCol w="842781">
                  <a:extLst>
                    <a:ext uri="{9D8B030D-6E8A-4147-A177-3AD203B41FA5}">
                      <a16:colId xmlns:a16="http://schemas.microsoft.com/office/drawing/2014/main" val="1612709510"/>
                    </a:ext>
                  </a:extLst>
                </a:gridCol>
                <a:gridCol w="840423">
                  <a:extLst>
                    <a:ext uri="{9D8B030D-6E8A-4147-A177-3AD203B41FA5}">
                      <a16:colId xmlns:a16="http://schemas.microsoft.com/office/drawing/2014/main" val="1698670750"/>
                    </a:ext>
                  </a:extLst>
                </a:gridCol>
              </a:tblGrid>
              <a:tr h="510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GPT-3.5-Turbo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GPT-4o-Mini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294129904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6716669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Temperature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58512820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Max New Tokens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7953634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Execution Time (mins)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~21.27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~26.38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~4.3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~29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4113574337"/>
                  </a:ext>
                </a:extLst>
              </a:tr>
              <a:tr h="2943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343802276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~0.032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87373635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to Tune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~0.90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~0.40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~0.21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4156160696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33345147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 Support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612499620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71230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241028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50686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6786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4B2D6DA-B6DF-4ED3-9D70-9A679EB8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97" y="1719070"/>
            <a:ext cx="5058697" cy="181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45CC7-E9AF-2640-349E-4A75276B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79" y="4014121"/>
            <a:ext cx="5058697" cy="244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66895-AB88-B062-764F-72A366137361}"/>
              </a:ext>
            </a:extLst>
          </p:cNvPr>
          <p:cNvSpPr txBox="1"/>
          <p:nvPr/>
        </p:nvSpPr>
        <p:spPr>
          <a:xfrm>
            <a:off x="7270952" y="3619733"/>
            <a:ext cx="368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7: Accuracy, Precision, Recall, and F1-Score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97B18-9C9A-4E69-D72E-BA8C41238024}"/>
              </a:ext>
            </a:extLst>
          </p:cNvPr>
          <p:cNvSpPr txBox="1"/>
          <p:nvPr/>
        </p:nvSpPr>
        <p:spPr>
          <a:xfrm>
            <a:off x="6617979" y="6461331"/>
            <a:ext cx="506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8: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Accuracy, Cost per Execution &amp; Training Time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3560</TotalTime>
  <Words>1594</Words>
  <Application>Microsoft Office PowerPoint</Application>
  <PresentationFormat>Widescreen</PresentationFormat>
  <Paragraphs>365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Imprint MT Shadow</vt:lpstr>
      <vt:lpstr>Symbol</vt:lpstr>
      <vt:lpstr>Times New Roman</vt:lpstr>
      <vt:lpstr>Tw Cen MT</vt:lpstr>
      <vt:lpstr>Circuit</vt:lpstr>
      <vt:lpstr>PARAPHRASE IDENTIFICATION AND COMPARATIVE ANALYSIS WITH FINE TUNED AND PROMPT BASED LLM MODEL</vt:lpstr>
      <vt:lpstr>Introduction</vt:lpstr>
      <vt:lpstr>Research Questions &amp; Scope</vt:lpstr>
      <vt:lpstr>Aim and Objectives </vt:lpstr>
      <vt:lpstr>Literature Review</vt:lpstr>
      <vt:lpstr>Literature Review (cont.)</vt:lpstr>
      <vt:lpstr>Methodology</vt:lpstr>
      <vt:lpstr>Exploratory Data Analysis (EDA)</vt:lpstr>
      <vt:lpstr>Prompt-based Models Performance</vt:lpstr>
      <vt:lpstr>Fine-tuned based models PERFORMANCE</vt:lpstr>
      <vt:lpstr>Comparison between Prompt-based  and Fine-tuned based </vt:lpstr>
      <vt:lpstr>Conclusion</vt:lpstr>
      <vt:lpstr>Future Recommendations</vt:lpstr>
      <vt:lpstr>Video And code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Nandi</dc:creator>
  <cp:lastModifiedBy>Rahul Nandi</cp:lastModifiedBy>
  <cp:revision>15</cp:revision>
  <dcterms:created xsi:type="dcterms:W3CDTF">2025-03-11T09:50:09Z</dcterms:created>
  <dcterms:modified xsi:type="dcterms:W3CDTF">2025-03-17T19:12:06Z</dcterms:modified>
</cp:coreProperties>
</file>