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rchivo ExtraBold"/>
      <p:bold r:id="rId18"/>
      <p:boldItalic r:id="rId19"/>
    </p:embeddedFont>
    <p:embeddedFont>
      <p:font typeface="Archivo Medium"/>
      <p:regular r:id="rId20"/>
      <p:bold r:id="rId21"/>
      <p:italic r:id="rId22"/>
      <p:boldItalic r:id="rId23"/>
    </p:embeddedFont>
    <p:embeddedFont>
      <p:font typeface="Archivo Black"/>
      <p:bold r:id="rId24"/>
      <p:boldItalic r:id="rId25"/>
    </p:embeddedFont>
    <p:embeddedFont>
      <p:font typeface="Archivo"/>
      <p:regular r:id="rId26"/>
      <p:bold r:id="rId27"/>
      <p:italic r:id="rId28"/>
      <p:boldItalic r:id="rId29"/>
    </p:embeddedFont>
    <p:embeddedFont>
      <p:font typeface="Archivo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Medium-regular.fntdata"/><Relationship Id="rId22" Type="http://schemas.openxmlformats.org/officeDocument/2006/relationships/font" Target="fonts/ArchivoMedium-italic.fntdata"/><Relationship Id="rId21" Type="http://schemas.openxmlformats.org/officeDocument/2006/relationships/font" Target="fonts/ArchivoMedium-bold.fntdata"/><Relationship Id="rId24" Type="http://schemas.openxmlformats.org/officeDocument/2006/relationships/font" Target="fonts/ArchivoBlack-bold.fntdata"/><Relationship Id="rId23" Type="http://schemas.openxmlformats.org/officeDocument/2006/relationships/font" Target="fonts/Archiv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regular.fntdata"/><Relationship Id="rId25" Type="http://schemas.openxmlformats.org/officeDocument/2006/relationships/font" Target="fonts/ArchivoBlack-boldItalic.fntdata"/><Relationship Id="rId28" Type="http://schemas.openxmlformats.org/officeDocument/2006/relationships/font" Target="fonts/Archivo-italic.fntdata"/><Relationship Id="rId27" Type="http://schemas.openxmlformats.org/officeDocument/2006/relationships/font" Target="fonts/Archiv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chiv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chivoSemiBold-bold.fntdata"/><Relationship Id="rId30" Type="http://schemas.openxmlformats.org/officeDocument/2006/relationships/font" Target="fonts/ArchivoSemiBold-regular.fntdata"/><Relationship Id="rId11" Type="http://schemas.openxmlformats.org/officeDocument/2006/relationships/slide" Target="slides/slide7.xml"/><Relationship Id="rId33" Type="http://schemas.openxmlformats.org/officeDocument/2006/relationships/font" Target="fonts/ArchivoSemiBold-boldItalic.fntdata"/><Relationship Id="rId10" Type="http://schemas.openxmlformats.org/officeDocument/2006/relationships/slide" Target="slides/slide6.xml"/><Relationship Id="rId32" Type="http://schemas.openxmlformats.org/officeDocument/2006/relationships/font" Target="fonts/ArchivoSemi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chivoExtraBold-boldItalic.fntdata"/><Relationship Id="rId18" Type="http://schemas.openxmlformats.org/officeDocument/2006/relationships/font" Target="fonts/Archivo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ca804f91b_0_23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ca804f91b_0_23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ab6c5793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ab6c5793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ca804f91b_0_23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ca804f91b_0_23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ca804f91b_0_23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ca804f91b_0_23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95d63e5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95d63e5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a804f91b_0_23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ca804f91b_0_23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ca804f91b_0_23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ca804f91b_0_23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a804f91b_0_23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a804f91b_0_23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ca804f91b_0_2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ca804f91b_0_2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b646e78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b646e78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ca804f91b_0_23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ca804f91b_0_23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ca804f91b_0_2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ca804f91b_0_2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143500" y="1479513"/>
            <a:ext cx="3287400" cy="173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58575" y="4043550"/>
            <a:ext cx="6172200" cy="3825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5143500" y="3168688"/>
            <a:ext cx="3287400" cy="49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Archivo Black"/>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13250" y="1708138"/>
            <a:ext cx="7717500" cy="1195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9600"/>
              <a:buNone/>
              <a:defRPr sz="96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40" name="Google Shape;40;p11"/>
          <p:cNvSpPr txBox="1"/>
          <p:nvPr>
            <p:ph idx="1" type="subTitle"/>
          </p:nvPr>
        </p:nvSpPr>
        <p:spPr>
          <a:xfrm>
            <a:off x="713250" y="3216963"/>
            <a:ext cx="77175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42" name="Shape 42"/>
        <p:cNvGrpSpPr/>
        <p:nvPr/>
      </p:nvGrpSpPr>
      <p:grpSpPr>
        <a:xfrm>
          <a:off x="0" y="0"/>
          <a:ext cx="0" cy="0"/>
          <a:chOff x="0" y="0"/>
          <a:chExt cx="0" cy="0"/>
        </a:xfrm>
      </p:grpSpPr>
      <p:sp>
        <p:nvSpPr>
          <p:cNvPr id="43" name="Google Shape;43;p1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4" name="Google Shape;44;p13"/>
          <p:cNvSpPr txBox="1"/>
          <p:nvPr>
            <p:ph idx="1" type="subTitle"/>
          </p:nvPr>
        </p:nvSpPr>
        <p:spPr>
          <a:xfrm>
            <a:off x="1748875" y="1775500"/>
            <a:ext cx="2731200" cy="39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45" name="Google Shape;45;p13"/>
          <p:cNvSpPr txBox="1"/>
          <p:nvPr>
            <p:ph idx="2" type="subTitle"/>
          </p:nvPr>
        </p:nvSpPr>
        <p:spPr>
          <a:xfrm>
            <a:off x="1748875" y="2168547"/>
            <a:ext cx="2731200" cy="6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6" name="Google Shape;46;p13"/>
          <p:cNvSpPr txBox="1"/>
          <p:nvPr>
            <p:ph hasCustomPrompt="1" idx="3" type="title"/>
          </p:nvPr>
        </p:nvSpPr>
        <p:spPr>
          <a:xfrm>
            <a:off x="713225" y="1775500"/>
            <a:ext cx="949200" cy="4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47" name="Google Shape;47;p13"/>
          <p:cNvSpPr txBox="1"/>
          <p:nvPr>
            <p:ph idx="4" type="subTitle"/>
          </p:nvPr>
        </p:nvSpPr>
        <p:spPr>
          <a:xfrm>
            <a:off x="5699525" y="1775500"/>
            <a:ext cx="2731200" cy="39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48" name="Google Shape;48;p13"/>
          <p:cNvSpPr txBox="1"/>
          <p:nvPr>
            <p:ph idx="5" type="subTitle"/>
          </p:nvPr>
        </p:nvSpPr>
        <p:spPr>
          <a:xfrm>
            <a:off x="5699525" y="2168472"/>
            <a:ext cx="2731200" cy="6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9" name="Google Shape;49;p13"/>
          <p:cNvSpPr txBox="1"/>
          <p:nvPr>
            <p:ph hasCustomPrompt="1" idx="6" type="title"/>
          </p:nvPr>
        </p:nvSpPr>
        <p:spPr>
          <a:xfrm>
            <a:off x="4663875" y="1775500"/>
            <a:ext cx="949200" cy="4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0" name="Google Shape;50;p13"/>
          <p:cNvSpPr txBox="1"/>
          <p:nvPr>
            <p:ph idx="7" type="subTitle"/>
          </p:nvPr>
        </p:nvSpPr>
        <p:spPr>
          <a:xfrm>
            <a:off x="1748875" y="3460725"/>
            <a:ext cx="2731200" cy="39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51" name="Google Shape;51;p13"/>
          <p:cNvSpPr txBox="1"/>
          <p:nvPr>
            <p:ph idx="8" type="subTitle"/>
          </p:nvPr>
        </p:nvSpPr>
        <p:spPr>
          <a:xfrm>
            <a:off x="1748875" y="3853697"/>
            <a:ext cx="2731200" cy="6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13"/>
          <p:cNvSpPr txBox="1"/>
          <p:nvPr>
            <p:ph hasCustomPrompt="1" idx="9" type="title"/>
          </p:nvPr>
        </p:nvSpPr>
        <p:spPr>
          <a:xfrm>
            <a:off x="713225" y="3460725"/>
            <a:ext cx="949200" cy="4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3" name="Google Shape;53;p13"/>
          <p:cNvSpPr txBox="1"/>
          <p:nvPr>
            <p:ph idx="13" type="subTitle"/>
          </p:nvPr>
        </p:nvSpPr>
        <p:spPr>
          <a:xfrm>
            <a:off x="5699525" y="3460725"/>
            <a:ext cx="2731200" cy="39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54" name="Google Shape;54;p13"/>
          <p:cNvSpPr txBox="1"/>
          <p:nvPr>
            <p:ph idx="14" type="subTitle"/>
          </p:nvPr>
        </p:nvSpPr>
        <p:spPr>
          <a:xfrm>
            <a:off x="5699525" y="3853697"/>
            <a:ext cx="2731200" cy="65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55" name="Google Shape;55;p13"/>
          <p:cNvSpPr txBox="1"/>
          <p:nvPr>
            <p:ph hasCustomPrompt="1" idx="15" type="title"/>
          </p:nvPr>
        </p:nvSpPr>
        <p:spPr>
          <a:xfrm>
            <a:off x="4663875" y="3460725"/>
            <a:ext cx="949200" cy="4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56" name="Shape 56"/>
        <p:cNvGrpSpPr/>
        <p:nvPr/>
      </p:nvGrpSpPr>
      <p:grpSpPr>
        <a:xfrm>
          <a:off x="0" y="0"/>
          <a:ext cx="0" cy="0"/>
          <a:chOff x="0" y="0"/>
          <a:chExt cx="0" cy="0"/>
        </a:xfrm>
      </p:grpSpPr>
      <p:sp>
        <p:nvSpPr>
          <p:cNvPr id="57" name="Google Shape;57;p14"/>
          <p:cNvSpPr txBox="1"/>
          <p:nvPr>
            <p:ph idx="1" type="subTitle"/>
          </p:nvPr>
        </p:nvSpPr>
        <p:spPr>
          <a:xfrm>
            <a:off x="1105650" y="2869050"/>
            <a:ext cx="4951500" cy="60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3000"/>
              <a:buNone/>
              <a:defRPr sz="30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Clr>
                <a:schemeClr val="lt1"/>
              </a:buClr>
              <a:buSzPts val="1800"/>
              <a:buNone/>
              <a:defRPr b="1" sz="1800">
                <a:solidFill>
                  <a:schemeClr val="lt1"/>
                </a:solidFill>
              </a:defRPr>
            </a:lvl2pPr>
            <a:lvl3pPr lvl="2" rtl="0">
              <a:lnSpc>
                <a:spcPct val="100000"/>
              </a:lnSpc>
              <a:spcBef>
                <a:spcPts val="0"/>
              </a:spcBef>
              <a:spcAft>
                <a:spcPts val="0"/>
              </a:spcAft>
              <a:buClr>
                <a:schemeClr val="lt1"/>
              </a:buClr>
              <a:buSzPts val="1800"/>
              <a:buNone/>
              <a:defRPr b="1" sz="1800">
                <a:solidFill>
                  <a:schemeClr val="lt1"/>
                </a:solidFill>
              </a:defRPr>
            </a:lvl3pPr>
            <a:lvl4pPr lvl="3" rtl="0">
              <a:lnSpc>
                <a:spcPct val="100000"/>
              </a:lnSpc>
              <a:spcBef>
                <a:spcPts val="0"/>
              </a:spcBef>
              <a:spcAft>
                <a:spcPts val="0"/>
              </a:spcAft>
              <a:buClr>
                <a:schemeClr val="lt1"/>
              </a:buClr>
              <a:buSzPts val="1800"/>
              <a:buNone/>
              <a:defRPr b="1" sz="1800">
                <a:solidFill>
                  <a:schemeClr val="lt1"/>
                </a:solidFill>
              </a:defRPr>
            </a:lvl4pPr>
            <a:lvl5pPr lvl="4" rtl="0">
              <a:lnSpc>
                <a:spcPct val="100000"/>
              </a:lnSpc>
              <a:spcBef>
                <a:spcPts val="0"/>
              </a:spcBef>
              <a:spcAft>
                <a:spcPts val="0"/>
              </a:spcAft>
              <a:buClr>
                <a:schemeClr val="lt1"/>
              </a:buClr>
              <a:buSzPts val="1800"/>
              <a:buNone/>
              <a:defRPr b="1" sz="1800">
                <a:solidFill>
                  <a:schemeClr val="lt1"/>
                </a:solidFill>
              </a:defRPr>
            </a:lvl5pPr>
            <a:lvl6pPr lvl="5" rtl="0">
              <a:lnSpc>
                <a:spcPct val="100000"/>
              </a:lnSpc>
              <a:spcBef>
                <a:spcPts val="0"/>
              </a:spcBef>
              <a:spcAft>
                <a:spcPts val="0"/>
              </a:spcAft>
              <a:buClr>
                <a:schemeClr val="lt1"/>
              </a:buClr>
              <a:buSzPts val="1800"/>
              <a:buNone/>
              <a:defRPr b="1" sz="1800">
                <a:solidFill>
                  <a:schemeClr val="lt1"/>
                </a:solidFill>
              </a:defRPr>
            </a:lvl6pPr>
            <a:lvl7pPr lvl="6" rtl="0">
              <a:lnSpc>
                <a:spcPct val="100000"/>
              </a:lnSpc>
              <a:spcBef>
                <a:spcPts val="0"/>
              </a:spcBef>
              <a:spcAft>
                <a:spcPts val="0"/>
              </a:spcAft>
              <a:buClr>
                <a:schemeClr val="lt1"/>
              </a:buClr>
              <a:buSzPts val="1800"/>
              <a:buNone/>
              <a:defRPr b="1" sz="1800">
                <a:solidFill>
                  <a:schemeClr val="lt1"/>
                </a:solidFill>
              </a:defRPr>
            </a:lvl7pPr>
            <a:lvl8pPr lvl="7" rtl="0">
              <a:lnSpc>
                <a:spcPct val="100000"/>
              </a:lnSpc>
              <a:spcBef>
                <a:spcPts val="0"/>
              </a:spcBef>
              <a:spcAft>
                <a:spcPts val="0"/>
              </a:spcAft>
              <a:buClr>
                <a:schemeClr val="lt1"/>
              </a:buClr>
              <a:buSzPts val="1800"/>
              <a:buNone/>
              <a:defRPr b="1" sz="1800">
                <a:solidFill>
                  <a:schemeClr val="lt1"/>
                </a:solidFill>
              </a:defRPr>
            </a:lvl8pPr>
            <a:lvl9pPr lvl="8" rtl="0">
              <a:lnSpc>
                <a:spcPct val="100000"/>
              </a:lnSpc>
              <a:spcBef>
                <a:spcPts val="0"/>
              </a:spcBef>
              <a:spcAft>
                <a:spcPts val="0"/>
              </a:spcAft>
              <a:buClr>
                <a:schemeClr val="lt1"/>
              </a:buClr>
              <a:buSzPts val="1800"/>
              <a:buNone/>
              <a:defRPr b="1" sz="1800">
                <a:solidFill>
                  <a:schemeClr val="lt1"/>
                </a:solidFill>
              </a:defRPr>
            </a:lvl9pPr>
          </a:lstStyle>
          <a:p/>
        </p:txBody>
      </p:sp>
      <p:sp>
        <p:nvSpPr>
          <p:cNvPr id="58" name="Google Shape;58;p14"/>
          <p:cNvSpPr txBox="1"/>
          <p:nvPr>
            <p:ph idx="2" type="subTitle"/>
          </p:nvPr>
        </p:nvSpPr>
        <p:spPr>
          <a:xfrm>
            <a:off x="2020050" y="1666050"/>
            <a:ext cx="4951500" cy="120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p:cSld name="CUSTOM_2">
    <p:bg>
      <p:bgPr>
        <a:solidFill>
          <a:schemeClr val="lt1"/>
        </a:solidFill>
      </p:bgPr>
    </p:bg>
    <p:spTree>
      <p:nvGrpSpPr>
        <p:cNvPr id="59" name="Shape 59"/>
        <p:cNvGrpSpPr/>
        <p:nvPr/>
      </p:nvGrpSpPr>
      <p:grpSpPr>
        <a:xfrm>
          <a:off x="0" y="0"/>
          <a:ext cx="0" cy="0"/>
          <a:chOff x="0" y="0"/>
          <a:chExt cx="0" cy="0"/>
        </a:xfrm>
      </p:grpSpPr>
      <p:sp>
        <p:nvSpPr>
          <p:cNvPr id="60" name="Google Shape;60;p15"/>
          <p:cNvSpPr txBox="1"/>
          <p:nvPr>
            <p:ph hasCustomPrompt="1" type="title"/>
          </p:nvPr>
        </p:nvSpPr>
        <p:spPr>
          <a:xfrm>
            <a:off x="1481600" y="539513"/>
            <a:ext cx="2524500" cy="5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u="sng"/>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1" name="Google Shape;61;p15"/>
          <p:cNvSpPr txBox="1"/>
          <p:nvPr>
            <p:ph idx="1" type="subTitle"/>
          </p:nvPr>
        </p:nvSpPr>
        <p:spPr>
          <a:xfrm>
            <a:off x="1481600" y="1147438"/>
            <a:ext cx="2524500" cy="4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62" name="Google Shape;62;p15"/>
          <p:cNvSpPr txBox="1"/>
          <p:nvPr>
            <p:ph hasCustomPrompt="1" idx="2" type="title"/>
          </p:nvPr>
        </p:nvSpPr>
        <p:spPr>
          <a:xfrm>
            <a:off x="5137900" y="539500"/>
            <a:ext cx="2524500" cy="5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u="sng"/>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3" name="Google Shape;63;p15"/>
          <p:cNvSpPr txBox="1"/>
          <p:nvPr>
            <p:ph idx="3" type="subTitle"/>
          </p:nvPr>
        </p:nvSpPr>
        <p:spPr>
          <a:xfrm>
            <a:off x="5137900" y="1147425"/>
            <a:ext cx="2524500" cy="4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64" name="Google Shape;64;p15"/>
          <p:cNvSpPr txBox="1"/>
          <p:nvPr>
            <p:ph hasCustomPrompt="1" idx="4" type="title"/>
          </p:nvPr>
        </p:nvSpPr>
        <p:spPr>
          <a:xfrm>
            <a:off x="3309750" y="1830538"/>
            <a:ext cx="2524500" cy="5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u="sng"/>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5" name="Google Shape;65;p15"/>
          <p:cNvSpPr txBox="1"/>
          <p:nvPr>
            <p:ph idx="5" type="subTitle"/>
          </p:nvPr>
        </p:nvSpPr>
        <p:spPr>
          <a:xfrm>
            <a:off x="3309750" y="2438463"/>
            <a:ext cx="2524500" cy="4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_1">
    <p:bg>
      <p:bgPr>
        <a:solidFill>
          <a:schemeClr val="lt1"/>
        </a:solid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bg>
      <p:bgPr>
        <a:solidFill>
          <a:schemeClr val="lt1"/>
        </a:solidFill>
      </p:bgPr>
    </p:bg>
    <p:spTree>
      <p:nvGrpSpPr>
        <p:cNvPr id="68" name="Shape 68"/>
        <p:cNvGrpSpPr/>
        <p:nvPr/>
      </p:nvGrpSpPr>
      <p:grpSpPr>
        <a:xfrm>
          <a:off x="0" y="0"/>
          <a:ext cx="0" cy="0"/>
          <a:chOff x="0" y="0"/>
          <a:chExt cx="0" cy="0"/>
        </a:xfrm>
      </p:grpSpPr>
      <p:sp>
        <p:nvSpPr>
          <p:cNvPr id="69" name="Google Shape;69;p1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1">
    <p:bg>
      <p:bgPr>
        <a:solidFill>
          <a:schemeClr val="lt1"/>
        </a:solidFill>
      </p:bgPr>
    </p:bg>
    <p:spTree>
      <p:nvGrpSpPr>
        <p:cNvPr id="70" name="Shape 70"/>
        <p:cNvGrpSpPr/>
        <p:nvPr/>
      </p:nvGrpSpPr>
      <p:grpSpPr>
        <a:xfrm>
          <a:off x="0" y="0"/>
          <a:ext cx="0" cy="0"/>
          <a:chOff x="0" y="0"/>
          <a:chExt cx="0" cy="0"/>
        </a:xfrm>
      </p:grpSpPr>
      <p:sp>
        <p:nvSpPr>
          <p:cNvPr id="71" name="Google Shape;71;p1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1_1">
    <p:bg>
      <p:bgPr>
        <a:solidFill>
          <a:schemeClr val="dk1"/>
        </a:solidFill>
      </p:bgPr>
    </p:bg>
    <p:spTree>
      <p:nvGrpSpPr>
        <p:cNvPr id="72" name="Shape 72"/>
        <p:cNvGrpSpPr/>
        <p:nvPr/>
      </p:nvGrpSpPr>
      <p:grpSpPr>
        <a:xfrm>
          <a:off x="0" y="0"/>
          <a:ext cx="0" cy="0"/>
          <a:chOff x="0" y="0"/>
          <a:chExt cx="0" cy="0"/>
        </a:xfrm>
      </p:grpSpPr>
      <p:sp>
        <p:nvSpPr>
          <p:cNvPr id="73" name="Google Shape;73;p1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_1_1">
    <p:bg>
      <p:bgPr>
        <a:solidFill>
          <a:schemeClr val="dk1"/>
        </a:solidFill>
      </p:bgPr>
    </p:bg>
    <p:spTree>
      <p:nvGrpSpPr>
        <p:cNvPr id="74" name="Shape 74"/>
        <p:cNvGrpSpPr/>
        <p:nvPr/>
      </p:nvGrpSpPr>
      <p:grpSpPr>
        <a:xfrm>
          <a:off x="0" y="0"/>
          <a:ext cx="0" cy="0"/>
          <a:chOff x="0" y="0"/>
          <a:chExt cx="0" cy="0"/>
        </a:xfrm>
      </p:grpSpPr>
      <p:sp>
        <p:nvSpPr>
          <p:cNvPr id="75" name="Google Shape;75;p2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340350" y="1973250"/>
            <a:ext cx="5090400" cy="1397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539500"/>
            <a:ext cx="2485500" cy="15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96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1" type="subTitle"/>
          </p:nvPr>
        </p:nvSpPr>
        <p:spPr>
          <a:xfrm>
            <a:off x="3094175" y="3534300"/>
            <a:ext cx="5336700" cy="44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_1_2">
    <p:bg>
      <p:bgPr>
        <a:solidFill>
          <a:schemeClr val="dk1"/>
        </a:solidFill>
      </p:bgPr>
    </p:bg>
    <p:spTree>
      <p:nvGrpSpPr>
        <p:cNvPr id="76" name="Shape 76"/>
        <p:cNvGrpSpPr/>
        <p:nvPr/>
      </p:nvGrpSpPr>
      <p:grpSpPr>
        <a:xfrm>
          <a:off x="0" y="0"/>
          <a:ext cx="0" cy="0"/>
          <a:chOff x="0" y="0"/>
          <a:chExt cx="0" cy="0"/>
        </a:xfrm>
      </p:grpSpPr>
      <p:sp>
        <p:nvSpPr>
          <p:cNvPr id="77" name="Google Shape;77;p2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1_1_1">
    <p:bg>
      <p:bgPr>
        <a:solidFill>
          <a:schemeClr val="lt1"/>
        </a:solidFill>
      </p:bgPr>
    </p:bg>
    <p:spTree>
      <p:nvGrpSpPr>
        <p:cNvPr id="78" name="Shape 78"/>
        <p:cNvGrpSpPr/>
        <p:nvPr/>
      </p:nvGrpSpPr>
      <p:grpSpPr>
        <a:xfrm>
          <a:off x="0" y="0"/>
          <a:ext cx="0" cy="0"/>
          <a:chOff x="0" y="0"/>
          <a:chExt cx="0" cy="0"/>
        </a:xfrm>
      </p:grpSpPr>
      <p:sp>
        <p:nvSpPr>
          <p:cNvPr id="79" name="Google Shape;79;p2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22"/>
          <p:cNvSpPr txBox="1"/>
          <p:nvPr>
            <p:ph idx="1" type="subTitle"/>
          </p:nvPr>
        </p:nvSpPr>
        <p:spPr>
          <a:xfrm>
            <a:off x="560825" y="2662450"/>
            <a:ext cx="2825700" cy="12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1" name="Google Shape;81;p22"/>
          <p:cNvSpPr txBox="1"/>
          <p:nvPr>
            <p:ph idx="2" type="subTitle"/>
          </p:nvPr>
        </p:nvSpPr>
        <p:spPr>
          <a:xfrm>
            <a:off x="560825" y="2139250"/>
            <a:ext cx="2825700" cy="52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atin typeface="Archivo Black"/>
                <a:ea typeface="Archivo Black"/>
                <a:cs typeface="Archivo Black"/>
                <a:sym typeface="Archivo Black"/>
              </a:defRPr>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_1_1_1">
    <p:bg>
      <p:bgPr>
        <a:solidFill>
          <a:schemeClr val="dk1"/>
        </a:solidFill>
      </p:bgPr>
    </p:bg>
    <p:spTree>
      <p:nvGrpSpPr>
        <p:cNvPr id="82" name="Shape 82"/>
        <p:cNvGrpSpPr/>
        <p:nvPr/>
      </p:nvGrpSpPr>
      <p:grpSpPr>
        <a:xfrm>
          <a:off x="0" y="0"/>
          <a:ext cx="0" cy="0"/>
          <a:chOff x="0" y="0"/>
          <a:chExt cx="0" cy="0"/>
        </a:xfrm>
      </p:grpSpPr>
      <p:sp>
        <p:nvSpPr>
          <p:cNvPr id="83" name="Google Shape;83;p2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23"/>
          <p:cNvSpPr txBox="1"/>
          <p:nvPr>
            <p:ph idx="1" type="subTitle"/>
          </p:nvPr>
        </p:nvSpPr>
        <p:spPr>
          <a:xfrm>
            <a:off x="3463200" y="2582000"/>
            <a:ext cx="2825700" cy="12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5" name="Google Shape;85;p23"/>
          <p:cNvSpPr txBox="1"/>
          <p:nvPr>
            <p:ph idx="2" type="subTitle"/>
          </p:nvPr>
        </p:nvSpPr>
        <p:spPr>
          <a:xfrm>
            <a:off x="3463200" y="2058800"/>
            <a:ext cx="2825700" cy="52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r">
              <a:lnSpc>
                <a:spcPct val="100000"/>
              </a:lnSpc>
              <a:spcBef>
                <a:spcPts val="0"/>
              </a:spcBef>
              <a:spcAft>
                <a:spcPts val="0"/>
              </a:spcAft>
              <a:buClr>
                <a:schemeClr val="lt1"/>
              </a:buClr>
              <a:buSzPts val="1800"/>
              <a:buNone/>
              <a:defRPr b="1" sz="1800">
                <a:solidFill>
                  <a:schemeClr val="lt1"/>
                </a:solidFill>
              </a:defRPr>
            </a:lvl2pPr>
            <a:lvl3pPr lvl="2" rtl="0" algn="r">
              <a:lnSpc>
                <a:spcPct val="100000"/>
              </a:lnSpc>
              <a:spcBef>
                <a:spcPts val="0"/>
              </a:spcBef>
              <a:spcAft>
                <a:spcPts val="0"/>
              </a:spcAft>
              <a:buClr>
                <a:schemeClr val="lt1"/>
              </a:buClr>
              <a:buSzPts val="1800"/>
              <a:buNone/>
              <a:defRPr b="1" sz="1800">
                <a:solidFill>
                  <a:schemeClr val="lt1"/>
                </a:solidFill>
              </a:defRPr>
            </a:lvl3pPr>
            <a:lvl4pPr lvl="3" rtl="0" algn="r">
              <a:lnSpc>
                <a:spcPct val="100000"/>
              </a:lnSpc>
              <a:spcBef>
                <a:spcPts val="0"/>
              </a:spcBef>
              <a:spcAft>
                <a:spcPts val="0"/>
              </a:spcAft>
              <a:buClr>
                <a:schemeClr val="lt1"/>
              </a:buClr>
              <a:buSzPts val="1800"/>
              <a:buNone/>
              <a:defRPr b="1" sz="1800">
                <a:solidFill>
                  <a:schemeClr val="lt1"/>
                </a:solidFill>
              </a:defRPr>
            </a:lvl4pPr>
            <a:lvl5pPr lvl="4" rtl="0" algn="r">
              <a:lnSpc>
                <a:spcPct val="100000"/>
              </a:lnSpc>
              <a:spcBef>
                <a:spcPts val="0"/>
              </a:spcBef>
              <a:spcAft>
                <a:spcPts val="0"/>
              </a:spcAft>
              <a:buClr>
                <a:schemeClr val="lt1"/>
              </a:buClr>
              <a:buSzPts val="1800"/>
              <a:buNone/>
              <a:defRPr b="1" sz="1800">
                <a:solidFill>
                  <a:schemeClr val="lt1"/>
                </a:solidFill>
              </a:defRPr>
            </a:lvl5pPr>
            <a:lvl6pPr lvl="5" rtl="0" algn="r">
              <a:lnSpc>
                <a:spcPct val="100000"/>
              </a:lnSpc>
              <a:spcBef>
                <a:spcPts val="0"/>
              </a:spcBef>
              <a:spcAft>
                <a:spcPts val="0"/>
              </a:spcAft>
              <a:buClr>
                <a:schemeClr val="lt1"/>
              </a:buClr>
              <a:buSzPts val="1800"/>
              <a:buNone/>
              <a:defRPr b="1" sz="1800">
                <a:solidFill>
                  <a:schemeClr val="lt1"/>
                </a:solidFill>
              </a:defRPr>
            </a:lvl6pPr>
            <a:lvl7pPr lvl="6" rtl="0" algn="r">
              <a:lnSpc>
                <a:spcPct val="100000"/>
              </a:lnSpc>
              <a:spcBef>
                <a:spcPts val="0"/>
              </a:spcBef>
              <a:spcAft>
                <a:spcPts val="0"/>
              </a:spcAft>
              <a:buClr>
                <a:schemeClr val="lt1"/>
              </a:buClr>
              <a:buSzPts val="1800"/>
              <a:buNone/>
              <a:defRPr b="1" sz="1800">
                <a:solidFill>
                  <a:schemeClr val="lt1"/>
                </a:solidFill>
              </a:defRPr>
            </a:lvl7pPr>
            <a:lvl8pPr lvl="7" rtl="0" algn="r">
              <a:lnSpc>
                <a:spcPct val="100000"/>
              </a:lnSpc>
              <a:spcBef>
                <a:spcPts val="0"/>
              </a:spcBef>
              <a:spcAft>
                <a:spcPts val="0"/>
              </a:spcAft>
              <a:buClr>
                <a:schemeClr val="lt1"/>
              </a:buClr>
              <a:buSzPts val="1800"/>
              <a:buNone/>
              <a:defRPr b="1" sz="1800">
                <a:solidFill>
                  <a:schemeClr val="lt1"/>
                </a:solidFill>
              </a:defRPr>
            </a:lvl8pPr>
            <a:lvl9pPr lvl="8" rtl="0" algn="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_1_1_1">
    <p:bg>
      <p:bgPr>
        <a:solidFill>
          <a:schemeClr val="dk1"/>
        </a:solidFill>
      </p:bgPr>
    </p:bg>
    <p:spTree>
      <p:nvGrpSpPr>
        <p:cNvPr id="86" name="Shape 86"/>
        <p:cNvGrpSpPr/>
        <p:nvPr/>
      </p:nvGrpSpPr>
      <p:grpSpPr>
        <a:xfrm>
          <a:off x="0" y="0"/>
          <a:ext cx="0" cy="0"/>
          <a:chOff x="0" y="0"/>
          <a:chExt cx="0" cy="0"/>
        </a:xfrm>
      </p:grpSpPr>
      <p:sp>
        <p:nvSpPr>
          <p:cNvPr id="87" name="Google Shape;87;p24"/>
          <p:cNvSpPr txBox="1"/>
          <p:nvPr>
            <p:ph type="title"/>
          </p:nvPr>
        </p:nvSpPr>
        <p:spPr>
          <a:xfrm>
            <a:off x="713225" y="539500"/>
            <a:ext cx="2593200" cy="15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24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8" name="Google Shape;88;p24"/>
          <p:cNvSpPr txBox="1"/>
          <p:nvPr>
            <p:ph idx="1" type="subTitle"/>
          </p:nvPr>
        </p:nvSpPr>
        <p:spPr>
          <a:xfrm>
            <a:off x="713225" y="2369350"/>
            <a:ext cx="2593200" cy="12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_1_1_2">
    <p:bg>
      <p:bgPr>
        <a:solidFill>
          <a:schemeClr val="lt1"/>
        </a:solidFill>
      </p:bgPr>
    </p:bg>
    <p:spTree>
      <p:nvGrpSpPr>
        <p:cNvPr id="89" name="Shape 89"/>
        <p:cNvGrpSpPr/>
        <p:nvPr/>
      </p:nvGrpSpPr>
      <p:grpSpPr>
        <a:xfrm>
          <a:off x="0" y="0"/>
          <a:ext cx="0" cy="0"/>
          <a:chOff x="0" y="0"/>
          <a:chExt cx="0" cy="0"/>
        </a:xfrm>
      </p:grpSpPr>
      <p:sp>
        <p:nvSpPr>
          <p:cNvPr id="90" name="Google Shape;90;p2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25"/>
          <p:cNvSpPr txBox="1"/>
          <p:nvPr>
            <p:ph idx="1" type="subTitle"/>
          </p:nvPr>
        </p:nvSpPr>
        <p:spPr>
          <a:xfrm>
            <a:off x="713225" y="2428680"/>
            <a:ext cx="7717500" cy="7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sz="1600"/>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p:txBody>
      </p:sp>
      <p:sp>
        <p:nvSpPr>
          <p:cNvPr id="92" name="Google Shape;92;p25"/>
          <p:cNvSpPr txBox="1"/>
          <p:nvPr>
            <p:ph idx="2" type="subTitle"/>
          </p:nvPr>
        </p:nvSpPr>
        <p:spPr>
          <a:xfrm>
            <a:off x="713225" y="2005188"/>
            <a:ext cx="77175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Archivo Black"/>
                <a:ea typeface="Archivo Black"/>
                <a:cs typeface="Archivo Black"/>
                <a:sym typeface="Archivo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93" name="Google Shape;93;p25"/>
          <p:cNvSpPr txBox="1"/>
          <p:nvPr>
            <p:ph idx="3" type="subTitle"/>
          </p:nvPr>
        </p:nvSpPr>
        <p:spPr>
          <a:xfrm>
            <a:off x="713225" y="3690475"/>
            <a:ext cx="3749400" cy="9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4" name="Google Shape;94;p25"/>
          <p:cNvSpPr txBox="1"/>
          <p:nvPr>
            <p:ph idx="4" type="subTitle"/>
          </p:nvPr>
        </p:nvSpPr>
        <p:spPr>
          <a:xfrm>
            <a:off x="713225" y="3267000"/>
            <a:ext cx="77175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Archivo Black"/>
                <a:ea typeface="Archivo Black"/>
                <a:cs typeface="Archivo Black"/>
                <a:sym typeface="Archivo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95" name="Google Shape;95;p25"/>
          <p:cNvSpPr txBox="1"/>
          <p:nvPr>
            <p:ph idx="5" type="subTitle"/>
          </p:nvPr>
        </p:nvSpPr>
        <p:spPr>
          <a:xfrm>
            <a:off x="713250" y="1246031"/>
            <a:ext cx="7717500" cy="64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96" name="Google Shape;96;p25"/>
          <p:cNvSpPr txBox="1"/>
          <p:nvPr>
            <p:ph idx="6" type="subTitle"/>
          </p:nvPr>
        </p:nvSpPr>
        <p:spPr>
          <a:xfrm>
            <a:off x="4681300" y="3690497"/>
            <a:ext cx="3749400" cy="9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_1_2_1">
    <p:bg>
      <p:bgPr>
        <a:solidFill>
          <a:schemeClr val="lt1"/>
        </a:solidFill>
      </p:bgPr>
    </p:bg>
    <p:spTree>
      <p:nvGrpSpPr>
        <p:cNvPr id="97" name="Shape 97"/>
        <p:cNvGrpSpPr/>
        <p:nvPr/>
      </p:nvGrpSpPr>
      <p:grpSpPr>
        <a:xfrm>
          <a:off x="0" y="0"/>
          <a:ext cx="0" cy="0"/>
          <a:chOff x="0" y="0"/>
          <a:chExt cx="0" cy="0"/>
        </a:xfrm>
      </p:grpSpPr>
      <p:sp>
        <p:nvSpPr>
          <p:cNvPr id="98" name="Google Shape;98;p2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subTitle"/>
          </p:nvPr>
        </p:nvSpPr>
        <p:spPr>
          <a:xfrm>
            <a:off x="713225" y="2517200"/>
            <a:ext cx="7717500" cy="208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0" name="Google Shape;100;p26"/>
          <p:cNvSpPr txBox="1"/>
          <p:nvPr>
            <p:ph idx="2" type="subTitle"/>
          </p:nvPr>
        </p:nvSpPr>
        <p:spPr>
          <a:xfrm>
            <a:off x="713225" y="2093725"/>
            <a:ext cx="77175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atin typeface="Archivo Black"/>
                <a:ea typeface="Archivo Black"/>
                <a:cs typeface="Archivo Black"/>
                <a:sym typeface="Archivo Black"/>
              </a:defRPr>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101" name="Google Shape;101;p26"/>
          <p:cNvSpPr txBox="1"/>
          <p:nvPr>
            <p:ph idx="3" type="subTitle"/>
          </p:nvPr>
        </p:nvSpPr>
        <p:spPr>
          <a:xfrm>
            <a:off x="713250" y="1246031"/>
            <a:ext cx="7717500" cy="67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_1_1_1_1_1_1_1_1">
    <p:bg>
      <p:bgPr>
        <a:solidFill>
          <a:schemeClr val="dk1"/>
        </a:solidFill>
      </p:bgPr>
    </p:bg>
    <p:spTree>
      <p:nvGrpSpPr>
        <p:cNvPr id="102" name="Shape 102"/>
        <p:cNvGrpSpPr/>
        <p:nvPr/>
      </p:nvGrpSpPr>
      <p:grpSpPr>
        <a:xfrm>
          <a:off x="0" y="0"/>
          <a:ext cx="0" cy="0"/>
          <a:chOff x="0" y="0"/>
          <a:chExt cx="0" cy="0"/>
        </a:xfrm>
      </p:grpSpPr>
      <p:sp>
        <p:nvSpPr>
          <p:cNvPr id="103" name="Google Shape;103;p2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4" name="Google Shape;104;p27"/>
          <p:cNvSpPr txBox="1"/>
          <p:nvPr>
            <p:ph idx="1" type="subTitle"/>
          </p:nvPr>
        </p:nvSpPr>
        <p:spPr>
          <a:xfrm>
            <a:off x="1441038" y="3873500"/>
            <a:ext cx="2157300" cy="73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05" name="Google Shape;105;p27"/>
          <p:cNvSpPr txBox="1"/>
          <p:nvPr>
            <p:ph idx="2" type="subTitle"/>
          </p:nvPr>
        </p:nvSpPr>
        <p:spPr>
          <a:xfrm>
            <a:off x="1441022" y="3350300"/>
            <a:ext cx="21573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06" name="Google Shape;106;p27"/>
          <p:cNvSpPr txBox="1"/>
          <p:nvPr>
            <p:ph idx="3" type="subTitle"/>
          </p:nvPr>
        </p:nvSpPr>
        <p:spPr>
          <a:xfrm>
            <a:off x="5545646" y="3873500"/>
            <a:ext cx="2157300" cy="73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07" name="Google Shape;107;p27"/>
          <p:cNvSpPr txBox="1"/>
          <p:nvPr>
            <p:ph idx="4" type="subTitle"/>
          </p:nvPr>
        </p:nvSpPr>
        <p:spPr>
          <a:xfrm>
            <a:off x="5545647" y="3350300"/>
            <a:ext cx="21573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_1_1_1_1_1_1_1_1_1">
    <p:bg>
      <p:bgPr>
        <a:solidFill>
          <a:schemeClr val="lt1"/>
        </a:solidFill>
      </p:bgPr>
    </p:bg>
    <p:spTree>
      <p:nvGrpSpPr>
        <p:cNvPr id="108" name="Shape 108"/>
        <p:cNvGrpSpPr/>
        <p:nvPr/>
      </p:nvGrpSpPr>
      <p:grpSpPr>
        <a:xfrm>
          <a:off x="0" y="0"/>
          <a:ext cx="0" cy="0"/>
          <a:chOff x="0" y="0"/>
          <a:chExt cx="0" cy="0"/>
        </a:xfrm>
      </p:grpSpPr>
      <p:sp>
        <p:nvSpPr>
          <p:cNvPr id="109" name="Google Shape;109;p2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28"/>
          <p:cNvSpPr txBox="1"/>
          <p:nvPr>
            <p:ph idx="1" type="subTitle"/>
          </p:nvPr>
        </p:nvSpPr>
        <p:spPr>
          <a:xfrm>
            <a:off x="713228" y="1724775"/>
            <a:ext cx="2463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28"/>
          <p:cNvSpPr txBox="1"/>
          <p:nvPr>
            <p:ph idx="2" type="subTitle"/>
          </p:nvPr>
        </p:nvSpPr>
        <p:spPr>
          <a:xfrm>
            <a:off x="713225" y="2632875"/>
            <a:ext cx="2463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u="sng">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12" name="Google Shape;112;p28"/>
          <p:cNvSpPr txBox="1"/>
          <p:nvPr>
            <p:ph idx="3" type="subTitle"/>
          </p:nvPr>
        </p:nvSpPr>
        <p:spPr>
          <a:xfrm>
            <a:off x="5967128" y="1724775"/>
            <a:ext cx="2463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28"/>
          <p:cNvSpPr txBox="1"/>
          <p:nvPr>
            <p:ph idx="4" type="subTitle"/>
          </p:nvPr>
        </p:nvSpPr>
        <p:spPr>
          <a:xfrm>
            <a:off x="5967125" y="2632875"/>
            <a:ext cx="2463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u="sng">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14" name="Google Shape;114;p28"/>
          <p:cNvSpPr txBox="1"/>
          <p:nvPr>
            <p:ph idx="5" type="subTitle"/>
          </p:nvPr>
        </p:nvSpPr>
        <p:spPr>
          <a:xfrm>
            <a:off x="3340178" y="1724775"/>
            <a:ext cx="2463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5" name="Google Shape;115;p28"/>
          <p:cNvSpPr txBox="1"/>
          <p:nvPr>
            <p:ph idx="6" type="subTitle"/>
          </p:nvPr>
        </p:nvSpPr>
        <p:spPr>
          <a:xfrm>
            <a:off x="3340175" y="2632875"/>
            <a:ext cx="2463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u="sng">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_1_1_1_1_1_1_1_1_1_1">
    <p:bg>
      <p:bgPr>
        <a:solidFill>
          <a:schemeClr val="dk1"/>
        </a:solidFill>
      </p:bgPr>
    </p:bg>
    <p:spTree>
      <p:nvGrpSpPr>
        <p:cNvPr id="116" name="Shape 116"/>
        <p:cNvGrpSpPr/>
        <p:nvPr/>
      </p:nvGrpSpPr>
      <p:grpSpPr>
        <a:xfrm>
          <a:off x="0" y="0"/>
          <a:ext cx="0" cy="0"/>
          <a:chOff x="0" y="0"/>
          <a:chExt cx="0" cy="0"/>
        </a:xfrm>
      </p:grpSpPr>
      <p:sp>
        <p:nvSpPr>
          <p:cNvPr id="117" name="Google Shape;117;p2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8" name="Google Shape;118;p29"/>
          <p:cNvSpPr txBox="1"/>
          <p:nvPr>
            <p:ph idx="1" type="subTitle"/>
          </p:nvPr>
        </p:nvSpPr>
        <p:spPr>
          <a:xfrm>
            <a:off x="713227" y="3695900"/>
            <a:ext cx="24381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19" name="Google Shape;119;p29"/>
          <p:cNvSpPr txBox="1"/>
          <p:nvPr>
            <p:ph idx="2" type="subTitle"/>
          </p:nvPr>
        </p:nvSpPr>
        <p:spPr>
          <a:xfrm>
            <a:off x="713224" y="3172700"/>
            <a:ext cx="24381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20" name="Google Shape;120;p29"/>
          <p:cNvSpPr txBox="1"/>
          <p:nvPr>
            <p:ph idx="3" type="subTitle"/>
          </p:nvPr>
        </p:nvSpPr>
        <p:spPr>
          <a:xfrm>
            <a:off x="5992677" y="3695900"/>
            <a:ext cx="24381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21" name="Google Shape;121;p29"/>
          <p:cNvSpPr txBox="1"/>
          <p:nvPr>
            <p:ph idx="4" type="subTitle"/>
          </p:nvPr>
        </p:nvSpPr>
        <p:spPr>
          <a:xfrm>
            <a:off x="5992674" y="3172700"/>
            <a:ext cx="24381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22" name="Google Shape;122;p29"/>
          <p:cNvSpPr txBox="1"/>
          <p:nvPr>
            <p:ph idx="5" type="subTitle"/>
          </p:nvPr>
        </p:nvSpPr>
        <p:spPr>
          <a:xfrm>
            <a:off x="3352952" y="3695900"/>
            <a:ext cx="24381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23" name="Google Shape;123;p29"/>
          <p:cNvSpPr txBox="1"/>
          <p:nvPr>
            <p:ph idx="6" type="subTitle"/>
          </p:nvPr>
        </p:nvSpPr>
        <p:spPr>
          <a:xfrm>
            <a:off x="3352949" y="3172700"/>
            <a:ext cx="24381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_1_1_1_1_1_1_1_1_1_1_1">
    <p:bg>
      <p:bgPr>
        <a:solidFill>
          <a:schemeClr val="lt1"/>
        </a:solidFill>
      </p:bgPr>
    </p:bg>
    <p:spTree>
      <p:nvGrpSpPr>
        <p:cNvPr id="124" name="Shape 124"/>
        <p:cNvGrpSpPr/>
        <p:nvPr/>
      </p:nvGrpSpPr>
      <p:grpSpPr>
        <a:xfrm>
          <a:off x="0" y="0"/>
          <a:ext cx="0" cy="0"/>
          <a:chOff x="0" y="0"/>
          <a:chExt cx="0" cy="0"/>
        </a:xfrm>
      </p:grpSpPr>
      <p:sp>
        <p:nvSpPr>
          <p:cNvPr id="125" name="Google Shape;125;p3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30"/>
          <p:cNvSpPr txBox="1"/>
          <p:nvPr>
            <p:ph idx="1" type="subTitle"/>
          </p:nvPr>
        </p:nvSpPr>
        <p:spPr>
          <a:xfrm>
            <a:off x="959765" y="3695900"/>
            <a:ext cx="1719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7" name="Google Shape;127;p30"/>
          <p:cNvSpPr txBox="1"/>
          <p:nvPr>
            <p:ph idx="2" type="subTitle"/>
          </p:nvPr>
        </p:nvSpPr>
        <p:spPr>
          <a:xfrm>
            <a:off x="959763" y="3172700"/>
            <a:ext cx="1719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28" name="Google Shape;128;p30"/>
          <p:cNvSpPr txBox="1"/>
          <p:nvPr>
            <p:ph idx="3" type="subTitle"/>
          </p:nvPr>
        </p:nvSpPr>
        <p:spPr>
          <a:xfrm>
            <a:off x="2794703" y="3695900"/>
            <a:ext cx="1719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9" name="Google Shape;129;p30"/>
          <p:cNvSpPr txBox="1"/>
          <p:nvPr>
            <p:ph idx="4" type="subTitle"/>
          </p:nvPr>
        </p:nvSpPr>
        <p:spPr>
          <a:xfrm>
            <a:off x="2794700" y="3172700"/>
            <a:ext cx="1719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30" name="Google Shape;130;p30"/>
          <p:cNvSpPr txBox="1"/>
          <p:nvPr>
            <p:ph idx="5" type="subTitle"/>
          </p:nvPr>
        </p:nvSpPr>
        <p:spPr>
          <a:xfrm>
            <a:off x="4629640" y="3695900"/>
            <a:ext cx="1719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1" name="Google Shape;131;p30"/>
          <p:cNvSpPr txBox="1"/>
          <p:nvPr>
            <p:ph idx="6" type="subTitle"/>
          </p:nvPr>
        </p:nvSpPr>
        <p:spPr>
          <a:xfrm>
            <a:off x="4629638" y="3172700"/>
            <a:ext cx="1719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32" name="Google Shape;132;p30"/>
          <p:cNvSpPr txBox="1"/>
          <p:nvPr>
            <p:ph idx="7" type="subTitle"/>
          </p:nvPr>
        </p:nvSpPr>
        <p:spPr>
          <a:xfrm>
            <a:off x="6464578" y="3695900"/>
            <a:ext cx="1719600" cy="90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3" name="Google Shape;133;p30"/>
          <p:cNvSpPr txBox="1"/>
          <p:nvPr>
            <p:ph idx="8" type="subTitle"/>
          </p:nvPr>
        </p:nvSpPr>
        <p:spPr>
          <a:xfrm>
            <a:off x="6464576" y="3172700"/>
            <a:ext cx="17196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713225" y="1187600"/>
            <a:ext cx="7717500" cy="3416400"/>
          </a:xfrm>
          <a:prstGeom prst="rect">
            <a:avLst/>
          </a:prstGeom>
        </p:spPr>
        <p:txBody>
          <a:bodyPr anchorCtr="0" anchor="ctr" bIns="91425" lIns="91425" spcFirstLastPara="1" rIns="91425" wrap="square" tIns="91425">
            <a:norm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_1_1_1_1_1_1_1_1_1_1_1">
    <p:bg>
      <p:bgPr>
        <a:solidFill>
          <a:schemeClr val="dk1"/>
        </a:solidFill>
      </p:bgPr>
    </p:bg>
    <p:spTree>
      <p:nvGrpSpPr>
        <p:cNvPr id="134" name="Shape 134"/>
        <p:cNvGrpSpPr/>
        <p:nvPr/>
      </p:nvGrpSpPr>
      <p:grpSpPr>
        <a:xfrm>
          <a:off x="0" y="0"/>
          <a:ext cx="0" cy="0"/>
          <a:chOff x="0" y="0"/>
          <a:chExt cx="0" cy="0"/>
        </a:xfrm>
      </p:grpSpPr>
      <p:sp>
        <p:nvSpPr>
          <p:cNvPr id="135" name="Google Shape;135;p3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6" name="Google Shape;136;p31"/>
          <p:cNvSpPr txBox="1"/>
          <p:nvPr>
            <p:ph idx="1" type="subTitle"/>
          </p:nvPr>
        </p:nvSpPr>
        <p:spPr>
          <a:xfrm>
            <a:off x="1021253" y="2171900"/>
            <a:ext cx="2016300" cy="9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37" name="Google Shape;137;p31"/>
          <p:cNvSpPr txBox="1"/>
          <p:nvPr>
            <p:ph idx="2" type="subTitle"/>
          </p:nvPr>
        </p:nvSpPr>
        <p:spPr>
          <a:xfrm>
            <a:off x="1021250" y="1648700"/>
            <a:ext cx="2016300" cy="52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38" name="Google Shape;138;p31"/>
          <p:cNvSpPr txBox="1"/>
          <p:nvPr>
            <p:ph idx="3" type="subTitle"/>
          </p:nvPr>
        </p:nvSpPr>
        <p:spPr>
          <a:xfrm>
            <a:off x="1021253" y="3695900"/>
            <a:ext cx="2016300" cy="9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39" name="Google Shape;139;p31"/>
          <p:cNvSpPr txBox="1"/>
          <p:nvPr>
            <p:ph idx="4" type="subTitle"/>
          </p:nvPr>
        </p:nvSpPr>
        <p:spPr>
          <a:xfrm>
            <a:off x="1021250" y="3172700"/>
            <a:ext cx="2016300" cy="52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40" name="Google Shape;140;p31"/>
          <p:cNvSpPr txBox="1"/>
          <p:nvPr>
            <p:ph idx="5" type="subTitle"/>
          </p:nvPr>
        </p:nvSpPr>
        <p:spPr>
          <a:xfrm>
            <a:off x="6106203" y="2171900"/>
            <a:ext cx="2016300" cy="90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41" name="Google Shape;141;p31"/>
          <p:cNvSpPr txBox="1"/>
          <p:nvPr>
            <p:ph idx="6" type="subTitle"/>
          </p:nvPr>
        </p:nvSpPr>
        <p:spPr>
          <a:xfrm>
            <a:off x="6106200" y="1648700"/>
            <a:ext cx="2016300" cy="52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
        <p:nvSpPr>
          <p:cNvPr id="142" name="Google Shape;142;p31"/>
          <p:cNvSpPr txBox="1"/>
          <p:nvPr>
            <p:ph idx="7" type="subTitle"/>
          </p:nvPr>
        </p:nvSpPr>
        <p:spPr>
          <a:xfrm>
            <a:off x="6106203" y="3695900"/>
            <a:ext cx="2016300" cy="90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43" name="Google Shape;143;p31"/>
          <p:cNvSpPr txBox="1"/>
          <p:nvPr>
            <p:ph idx="8" type="subTitle"/>
          </p:nvPr>
        </p:nvSpPr>
        <p:spPr>
          <a:xfrm>
            <a:off x="6106200" y="3172700"/>
            <a:ext cx="2016300" cy="52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Clr>
                <a:schemeClr val="lt1"/>
              </a:buClr>
              <a:buSzPts val="1800"/>
              <a:buNone/>
              <a:defRPr b="1" sz="1800">
                <a:solidFill>
                  <a:schemeClr val="lt1"/>
                </a:solidFill>
              </a:defRPr>
            </a:lvl2pPr>
            <a:lvl3pPr lvl="2" rtl="0" algn="ctr">
              <a:lnSpc>
                <a:spcPct val="100000"/>
              </a:lnSpc>
              <a:spcBef>
                <a:spcPts val="0"/>
              </a:spcBef>
              <a:spcAft>
                <a:spcPts val="0"/>
              </a:spcAft>
              <a:buClr>
                <a:schemeClr val="lt1"/>
              </a:buClr>
              <a:buSzPts val="1800"/>
              <a:buNone/>
              <a:defRPr b="1" sz="1800">
                <a:solidFill>
                  <a:schemeClr val="lt1"/>
                </a:solidFill>
              </a:defRPr>
            </a:lvl3pPr>
            <a:lvl4pPr lvl="3" rtl="0" algn="ctr">
              <a:lnSpc>
                <a:spcPct val="100000"/>
              </a:lnSpc>
              <a:spcBef>
                <a:spcPts val="0"/>
              </a:spcBef>
              <a:spcAft>
                <a:spcPts val="0"/>
              </a:spcAft>
              <a:buClr>
                <a:schemeClr val="lt1"/>
              </a:buClr>
              <a:buSzPts val="1800"/>
              <a:buNone/>
              <a:defRPr b="1" sz="1800">
                <a:solidFill>
                  <a:schemeClr val="lt1"/>
                </a:solidFill>
              </a:defRPr>
            </a:lvl4pPr>
            <a:lvl5pPr lvl="4" rtl="0" algn="ctr">
              <a:lnSpc>
                <a:spcPct val="100000"/>
              </a:lnSpc>
              <a:spcBef>
                <a:spcPts val="0"/>
              </a:spcBef>
              <a:spcAft>
                <a:spcPts val="0"/>
              </a:spcAft>
              <a:buClr>
                <a:schemeClr val="lt1"/>
              </a:buClr>
              <a:buSzPts val="1800"/>
              <a:buNone/>
              <a:defRPr b="1" sz="1800">
                <a:solidFill>
                  <a:schemeClr val="lt1"/>
                </a:solidFill>
              </a:defRPr>
            </a:lvl5pPr>
            <a:lvl6pPr lvl="5" rtl="0" algn="ctr">
              <a:lnSpc>
                <a:spcPct val="100000"/>
              </a:lnSpc>
              <a:spcBef>
                <a:spcPts val="0"/>
              </a:spcBef>
              <a:spcAft>
                <a:spcPts val="0"/>
              </a:spcAft>
              <a:buClr>
                <a:schemeClr val="lt1"/>
              </a:buClr>
              <a:buSzPts val="1800"/>
              <a:buNone/>
              <a:defRPr b="1" sz="1800">
                <a:solidFill>
                  <a:schemeClr val="lt1"/>
                </a:solidFill>
              </a:defRPr>
            </a:lvl6pPr>
            <a:lvl7pPr lvl="6" rtl="0" algn="ctr">
              <a:lnSpc>
                <a:spcPct val="100000"/>
              </a:lnSpc>
              <a:spcBef>
                <a:spcPts val="0"/>
              </a:spcBef>
              <a:spcAft>
                <a:spcPts val="0"/>
              </a:spcAft>
              <a:buClr>
                <a:schemeClr val="lt1"/>
              </a:buClr>
              <a:buSzPts val="1800"/>
              <a:buNone/>
              <a:defRPr b="1" sz="1800">
                <a:solidFill>
                  <a:schemeClr val="lt1"/>
                </a:solidFill>
              </a:defRPr>
            </a:lvl7pPr>
            <a:lvl8pPr lvl="7" rtl="0" algn="ctr">
              <a:lnSpc>
                <a:spcPct val="100000"/>
              </a:lnSpc>
              <a:spcBef>
                <a:spcPts val="0"/>
              </a:spcBef>
              <a:spcAft>
                <a:spcPts val="0"/>
              </a:spcAft>
              <a:buClr>
                <a:schemeClr val="lt1"/>
              </a:buClr>
              <a:buSzPts val="1800"/>
              <a:buNone/>
              <a:defRPr b="1" sz="1800">
                <a:solidFill>
                  <a:schemeClr val="lt1"/>
                </a:solidFill>
              </a:defRPr>
            </a:lvl8pPr>
            <a:lvl9pPr lvl="8" rtl="0" algn="ctr">
              <a:lnSpc>
                <a:spcPct val="100000"/>
              </a:lnSpc>
              <a:spcBef>
                <a:spcPts val="0"/>
              </a:spcBef>
              <a:spcAft>
                <a:spcPts val="0"/>
              </a:spcAft>
              <a:buClr>
                <a:schemeClr val="lt1"/>
              </a:buClr>
              <a:buSzPts val="1800"/>
              <a:buNone/>
              <a:defRPr b="1" sz="18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_1_1_1_1_1_1_1_1_1_1_1_1">
    <p:bg>
      <p:bgPr>
        <a:solidFill>
          <a:schemeClr val="lt1"/>
        </a:solidFill>
      </p:bgPr>
    </p:bg>
    <p:spTree>
      <p:nvGrpSpPr>
        <p:cNvPr id="144" name="Shape 144"/>
        <p:cNvGrpSpPr/>
        <p:nvPr/>
      </p:nvGrpSpPr>
      <p:grpSpPr>
        <a:xfrm>
          <a:off x="0" y="0"/>
          <a:ext cx="0" cy="0"/>
          <a:chOff x="0" y="0"/>
          <a:chExt cx="0" cy="0"/>
        </a:xfrm>
      </p:grpSpPr>
      <p:sp>
        <p:nvSpPr>
          <p:cNvPr id="145" name="Google Shape;145;p3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2"/>
          <p:cNvSpPr txBox="1"/>
          <p:nvPr>
            <p:ph idx="1" type="subTitle"/>
          </p:nvPr>
        </p:nvSpPr>
        <p:spPr>
          <a:xfrm>
            <a:off x="964500" y="39668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7" name="Google Shape;147;p32"/>
          <p:cNvSpPr txBox="1"/>
          <p:nvPr>
            <p:ph idx="2" type="subTitle"/>
          </p:nvPr>
        </p:nvSpPr>
        <p:spPr>
          <a:xfrm>
            <a:off x="964526" y="34730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48" name="Google Shape;148;p32"/>
          <p:cNvSpPr txBox="1"/>
          <p:nvPr>
            <p:ph idx="3" type="subTitle"/>
          </p:nvPr>
        </p:nvSpPr>
        <p:spPr>
          <a:xfrm>
            <a:off x="6241413" y="39668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9" name="Google Shape;149;p32"/>
          <p:cNvSpPr txBox="1"/>
          <p:nvPr>
            <p:ph idx="4" type="subTitle"/>
          </p:nvPr>
        </p:nvSpPr>
        <p:spPr>
          <a:xfrm>
            <a:off x="6241439" y="34730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50" name="Google Shape;150;p32"/>
          <p:cNvSpPr txBox="1"/>
          <p:nvPr>
            <p:ph idx="5" type="subTitle"/>
          </p:nvPr>
        </p:nvSpPr>
        <p:spPr>
          <a:xfrm>
            <a:off x="3602956" y="39668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1" name="Google Shape;151;p32"/>
          <p:cNvSpPr txBox="1"/>
          <p:nvPr>
            <p:ph idx="6" type="subTitle"/>
          </p:nvPr>
        </p:nvSpPr>
        <p:spPr>
          <a:xfrm>
            <a:off x="3602983" y="34730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52" name="Google Shape;152;p32"/>
          <p:cNvSpPr txBox="1"/>
          <p:nvPr>
            <p:ph idx="7" type="subTitle"/>
          </p:nvPr>
        </p:nvSpPr>
        <p:spPr>
          <a:xfrm>
            <a:off x="964538" y="23229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3" name="Google Shape;153;p32"/>
          <p:cNvSpPr txBox="1"/>
          <p:nvPr>
            <p:ph idx="8" type="subTitle"/>
          </p:nvPr>
        </p:nvSpPr>
        <p:spPr>
          <a:xfrm>
            <a:off x="964539" y="18291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54" name="Google Shape;154;p32"/>
          <p:cNvSpPr txBox="1"/>
          <p:nvPr>
            <p:ph idx="9" type="subTitle"/>
          </p:nvPr>
        </p:nvSpPr>
        <p:spPr>
          <a:xfrm>
            <a:off x="6241450" y="23229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32"/>
          <p:cNvSpPr txBox="1"/>
          <p:nvPr>
            <p:ph idx="13" type="subTitle"/>
          </p:nvPr>
        </p:nvSpPr>
        <p:spPr>
          <a:xfrm>
            <a:off x="6241451" y="18291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56" name="Google Shape;156;p32"/>
          <p:cNvSpPr txBox="1"/>
          <p:nvPr>
            <p:ph idx="14" type="subTitle"/>
          </p:nvPr>
        </p:nvSpPr>
        <p:spPr>
          <a:xfrm>
            <a:off x="3602994" y="2322900"/>
            <a:ext cx="1938000" cy="63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7" name="Google Shape;157;p32"/>
          <p:cNvSpPr txBox="1"/>
          <p:nvPr>
            <p:ph idx="15" type="subTitle"/>
          </p:nvPr>
        </p:nvSpPr>
        <p:spPr>
          <a:xfrm>
            <a:off x="3602995" y="1829100"/>
            <a:ext cx="1938000" cy="49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_1_1_1_1_1_1_1_1_1_1_1_1_1_1_1">
    <p:bg>
      <p:bgPr>
        <a:solidFill>
          <a:schemeClr val="lt1"/>
        </a:solidFill>
      </p:bgPr>
    </p:bg>
    <p:spTree>
      <p:nvGrpSpPr>
        <p:cNvPr id="158" name="Shape 158"/>
        <p:cNvGrpSpPr/>
        <p:nvPr/>
      </p:nvGrpSpPr>
      <p:grpSpPr>
        <a:xfrm>
          <a:off x="0" y="0"/>
          <a:ext cx="0" cy="0"/>
          <a:chOff x="0" y="0"/>
          <a:chExt cx="0" cy="0"/>
        </a:xfrm>
      </p:grpSpPr>
      <p:sp>
        <p:nvSpPr>
          <p:cNvPr id="159" name="Google Shape;159;p33"/>
          <p:cNvSpPr txBox="1"/>
          <p:nvPr>
            <p:ph type="title"/>
          </p:nvPr>
        </p:nvSpPr>
        <p:spPr>
          <a:xfrm>
            <a:off x="2200200" y="539500"/>
            <a:ext cx="4743600" cy="91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0" name="Google Shape;160;p33"/>
          <p:cNvSpPr txBox="1"/>
          <p:nvPr>
            <p:ph idx="1" type="subTitle"/>
          </p:nvPr>
        </p:nvSpPr>
        <p:spPr>
          <a:xfrm>
            <a:off x="2336400" y="2286150"/>
            <a:ext cx="4471200" cy="91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1" name="Google Shape;161;p33"/>
          <p:cNvSpPr txBox="1"/>
          <p:nvPr>
            <p:ph idx="2" type="subTitle"/>
          </p:nvPr>
        </p:nvSpPr>
        <p:spPr>
          <a:xfrm>
            <a:off x="2336403" y="1762950"/>
            <a:ext cx="4471200" cy="52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62" name="Google Shape;162;p33"/>
          <p:cNvSpPr txBox="1"/>
          <p:nvPr/>
        </p:nvSpPr>
        <p:spPr>
          <a:xfrm>
            <a:off x="2212650" y="3759800"/>
            <a:ext cx="4718700" cy="47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rgbClr val="434343"/>
                </a:solidFill>
                <a:latin typeface="Archivo"/>
                <a:ea typeface="Archivo"/>
                <a:cs typeface="Archivo"/>
                <a:sym typeface="Archivo"/>
              </a:rPr>
              <a:t>CREDITS:</a:t>
            </a:r>
            <a:r>
              <a:rPr lang="en" sz="1200">
                <a:solidFill>
                  <a:srgbClr val="434343"/>
                </a:solidFill>
                <a:latin typeface="Archivo"/>
                <a:ea typeface="Archivo"/>
                <a:cs typeface="Archivo"/>
                <a:sym typeface="Archivo"/>
              </a:rPr>
              <a:t> This presentation template was created by </a:t>
            </a:r>
            <a:r>
              <a:rPr b="1" lang="en" sz="1200">
                <a:solidFill>
                  <a:srgbClr val="434343"/>
                </a:solidFill>
                <a:uFill>
                  <a:noFill/>
                </a:uFill>
                <a:latin typeface="Archivo"/>
                <a:ea typeface="Archivo"/>
                <a:cs typeface="Archivo"/>
                <a:sym typeface="Archivo"/>
                <a:hlinkClick r:id="rId2">
                  <a:extLst>
                    <a:ext uri="{A12FA001-AC4F-418D-AE19-62706E023703}">
                      <ahyp:hlinkClr val="tx"/>
                    </a:ext>
                  </a:extLst>
                </a:hlinkClick>
              </a:rPr>
              <a:t>Slidesgo</a:t>
            </a:r>
            <a:r>
              <a:rPr lang="en" sz="1200">
                <a:solidFill>
                  <a:srgbClr val="434343"/>
                </a:solidFill>
                <a:latin typeface="Archivo"/>
                <a:ea typeface="Archivo"/>
                <a:cs typeface="Archivo"/>
                <a:sym typeface="Archivo"/>
              </a:rPr>
              <a:t>, including icons by </a:t>
            </a:r>
            <a:r>
              <a:rPr b="1" lang="en" sz="1200">
                <a:solidFill>
                  <a:srgbClr val="434343"/>
                </a:solidFill>
                <a:uFill>
                  <a:noFill/>
                </a:uFill>
                <a:latin typeface="Archivo"/>
                <a:ea typeface="Archivo"/>
                <a:cs typeface="Archivo"/>
                <a:sym typeface="Archivo"/>
                <a:hlinkClick r:id="rId3">
                  <a:extLst>
                    <a:ext uri="{A12FA001-AC4F-418D-AE19-62706E023703}">
                      <ahyp:hlinkClr val="tx"/>
                    </a:ext>
                  </a:extLst>
                </a:hlinkClick>
              </a:rPr>
              <a:t>Flaticon</a:t>
            </a:r>
            <a:r>
              <a:rPr lang="en" sz="1200">
                <a:solidFill>
                  <a:srgbClr val="434343"/>
                </a:solidFill>
                <a:latin typeface="Archivo"/>
                <a:ea typeface="Archivo"/>
                <a:cs typeface="Archivo"/>
                <a:sym typeface="Archivo"/>
              </a:rPr>
              <a:t>, and infographics &amp; images by </a:t>
            </a:r>
            <a:r>
              <a:rPr b="1" lang="en" sz="1200">
                <a:solidFill>
                  <a:srgbClr val="434343"/>
                </a:solidFill>
                <a:uFill>
                  <a:noFill/>
                </a:uFill>
                <a:latin typeface="Archivo"/>
                <a:ea typeface="Archivo"/>
                <a:cs typeface="Archivo"/>
                <a:sym typeface="Archivo"/>
                <a:hlinkClick r:id="rId4">
                  <a:extLst>
                    <a:ext uri="{A12FA001-AC4F-418D-AE19-62706E023703}">
                      <ahyp:hlinkClr val="tx"/>
                    </a:ext>
                  </a:extLst>
                </a:hlinkClick>
              </a:rPr>
              <a:t>Freepik</a:t>
            </a:r>
            <a:endParaRPr b="1" sz="1200">
              <a:solidFill>
                <a:srgbClr val="434343"/>
              </a:solidFill>
              <a:latin typeface="Archivo"/>
              <a:ea typeface="Archivo"/>
              <a:cs typeface="Archivo"/>
              <a:sym typeface="Archiv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_1_1_1_1_1_1_1_1_1_1_1_1_1_1_1_1">
    <p:bg>
      <p:bgPr>
        <a:solidFill>
          <a:schemeClr val="lt1"/>
        </a:solidFill>
      </p:bgPr>
    </p:bg>
    <p:spTree>
      <p:nvGrpSpPr>
        <p:cNvPr id="163" name="Shape 163"/>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_1_1_1_1_1_1_1_1_1_1_1_1_1_1_1_1">
    <p:bg>
      <p:bgPr>
        <a:solidFill>
          <a:schemeClr val="dk1"/>
        </a:solidFill>
      </p:bgPr>
    </p:bg>
    <p:spTree>
      <p:nvGrpSpPr>
        <p:cNvPr id="164" name="Shape 1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subTitle"/>
          </p:nvPr>
        </p:nvSpPr>
        <p:spPr>
          <a:xfrm>
            <a:off x="1554325" y="2930350"/>
            <a:ext cx="2731200" cy="4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2" name="Google Shape;22;p5"/>
          <p:cNvSpPr txBox="1"/>
          <p:nvPr>
            <p:ph idx="2" type="subTitle"/>
          </p:nvPr>
        </p:nvSpPr>
        <p:spPr>
          <a:xfrm>
            <a:off x="1554325" y="3422914"/>
            <a:ext cx="2731200" cy="94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 name="Google Shape;23;p5"/>
          <p:cNvSpPr txBox="1"/>
          <p:nvPr>
            <p:ph idx="3" type="subTitle"/>
          </p:nvPr>
        </p:nvSpPr>
        <p:spPr>
          <a:xfrm>
            <a:off x="4858474" y="2930350"/>
            <a:ext cx="2731200" cy="4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Archivo Black"/>
                <a:ea typeface="Archivo Black"/>
                <a:cs typeface="Archivo Black"/>
                <a:sym typeface="Archivo Black"/>
              </a:defRPr>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4" name="Google Shape;24;p5"/>
          <p:cNvSpPr txBox="1"/>
          <p:nvPr>
            <p:ph idx="4" type="subTitle"/>
          </p:nvPr>
        </p:nvSpPr>
        <p:spPr>
          <a:xfrm>
            <a:off x="4858475" y="3422914"/>
            <a:ext cx="2731200" cy="94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713250" y="539500"/>
            <a:ext cx="77175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 name="Google Shape;29;p7"/>
          <p:cNvSpPr txBox="1"/>
          <p:nvPr>
            <p:ph idx="1" type="subTitle"/>
          </p:nvPr>
        </p:nvSpPr>
        <p:spPr>
          <a:xfrm>
            <a:off x="713225" y="1557300"/>
            <a:ext cx="5372400" cy="277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800"/>
              <a:buChar char="■"/>
              <a:defRPr sz="1400"/>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713225" y="1632600"/>
            <a:ext cx="6367800" cy="1878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72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713250"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9"/>
          <p:cNvSpPr txBox="1"/>
          <p:nvPr>
            <p:ph idx="1" type="subTitle"/>
          </p:nvPr>
        </p:nvSpPr>
        <p:spPr>
          <a:xfrm>
            <a:off x="2336800" y="2570650"/>
            <a:ext cx="2922000" cy="154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 name="Google Shape;35;p9"/>
          <p:cNvSpPr txBox="1"/>
          <p:nvPr>
            <p:ph idx="2" type="subTitle"/>
          </p:nvPr>
        </p:nvSpPr>
        <p:spPr>
          <a:xfrm>
            <a:off x="2182400" y="2047450"/>
            <a:ext cx="3506700" cy="52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atin typeface="Archivo Black"/>
                <a:ea typeface="Archivo Black"/>
                <a:cs typeface="Archivo Black"/>
                <a:sym typeface="Archivo Black"/>
              </a:defRPr>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36" name="Shape 36"/>
        <p:cNvGrpSpPr/>
        <p:nvPr/>
      </p:nvGrpSpPr>
      <p:grpSpPr>
        <a:xfrm>
          <a:off x="0" y="0"/>
          <a:ext cx="0" cy="0"/>
          <a:chOff x="0" y="0"/>
          <a:chExt cx="0" cy="0"/>
        </a:xfrm>
      </p:grpSpPr>
      <p:sp>
        <p:nvSpPr>
          <p:cNvPr id="37" name="Google Shape;37;p10"/>
          <p:cNvSpPr txBox="1"/>
          <p:nvPr>
            <p:ph type="title"/>
          </p:nvPr>
        </p:nvSpPr>
        <p:spPr>
          <a:xfrm>
            <a:off x="713225" y="1291100"/>
            <a:ext cx="4471200" cy="3312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87600"/>
            <a:ext cx="7717500" cy="3416400"/>
          </a:xfrm>
          <a:prstGeom prst="rect">
            <a:avLst/>
          </a:prstGeom>
          <a:noFill/>
          <a:ln>
            <a:noFill/>
          </a:ln>
        </p:spPr>
        <p:txBody>
          <a:bodyPr anchorCtr="0" anchor="ctr"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Archivo"/>
              <a:buChar char="●"/>
              <a:defRPr sz="1800">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36"/>
          <p:cNvSpPr txBox="1"/>
          <p:nvPr>
            <p:ph type="ctrTitle"/>
          </p:nvPr>
        </p:nvSpPr>
        <p:spPr>
          <a:xfrm>
            <a:off x="5143500" y="1479513"/>
            <a:ext cx="3287400" cy="17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u="sng">
                <a:latin typeface="Archivo"/>
                <a:ea typeface="Archivo"/>
                <a:cs typeface="Archivo"/>
                <a:sym typeface="Archivo"/>
              </a:rPr>
              <a:t>miBiome internship learnings</a:t>
            </a:r>
            <a:endParaRPr u="sng"/>
          </a:p>
        </p:txBody>
      </p:sp>
      <p:sp>
        <p:nvSpPr>
          <p:cNvPr id="170" name="Google Shape;170;p36"/>
          <p:cNvSpPr txBox="1"/>
          <p:nvPr>
            <p:ph idx="1" type="subTitle"/>
          </p:nvPr>
        </p:nvSpPr>
        <p:spPr>
          <a:xfrm>
            <a:off x="2140100" y="4033675"/>
            <a:ext cx="6172200" cy="382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t>DHRISHIT</a:t>
            </a:r>
            <a:r>
              <a:rPr lang="en"/>
              <a:t> KHANDHAR</a:t>
            </a:r>
            <a:endParaRPr>
              <a:latin typeface="Archivo Black"/>
              <a:ea typeface="Archivo Black"/>
              <a:cs typeface="Archivo Black"/>
              <a:sym typeface="Archivo Black"/>
            </a:endParaRPr>
          </a:p>
        </p:txBody>
      </p:sp>
      <p:grpSp>
        <p:nvGrpSpPr>
          <p:cNvPr id="171" name="Google Shape;171;p36"/>
          <p:cNvGrpSpPr/>
          <p:nvPr/>
        </p:nvGrpSpPr>
        <p:grpSpPr>
          <a:xfrm rot="2392192">
            <a:off x="-435515" y="-3311915"/>
            <a:ext cx="4278758" cy="10782679"/>
            <a:chOff x="5762975" y="2535925"/>
            <a:chExt cx="781225" cy="1968725"/>
          </a:xfrm>
        </p:grpSpPr>
        <p:sp>
          <p:nvSpPr>
            <p:cNvPr id="172" name="Google Shape;172;p36"/>
            <p:cNvSpPr/>
            <p:nvPr/>
          </p:nvSpPr>
          <p:spPr>
            <a:xfrm>
              <a:off x="5777825" y="4414450"/>
              <a:ext cx="691625" cy="90200"/>
            </a:xfrm>
            <a:custGeom>
              <a:rect b="b" l="l" r="r" t="t"/>
              <a:pathLst>
                <a:path extrusionOk="0" h="3608" w="27665">
                  <a:moveTo>
                    <a:pt x="1803" y="1"/>
                  </a:moveTo>
                  <a:cubicBezTo>
                    <a:pt x="822" y="1"/>
                    <a:pt x="0" y="800"/>
                    <a:pt x="0" y="1804"/>
                  </a:cubicBezTo>
                  <a:cubicBezTo>
                    <a:pt x="0" y="2785"/>
                    <a:pt x="822" y="3607"/>
                    <a:pt x="1803" y="3607"/>
                  </a:cubicBezTo>
                  <a:cubicBezTo>
                    <a:pt x="2808" y="3607"/>
                    <a:pt x="3606" y="2785"/>
                    <a:pt x="3606" y="1804"/>
                  </a:cubicBezTo>
                  <a:lnTo>
                    <a:pt x="24058" y="1804"/>
                  </a:lnTo>
                  <a:cubicBezTo>
                    <a:pt x="24058" y="2785"/>
                    <a:pt x="24857" y="3607"/>
                    <a:pt x="25861" y="3607"/>
                  </a:cubicBezTo>
                  <a:cubicBezTo>
                    <a:pt x="26843" y="3607"/>
                    <a:pt x="27664" y="2785"/>
                    <a:pt x="27664" y="1804"/>
                  </a:cubicBezTo>
                  <a:cubicBezTo>
                    <a:pt x="27664" y="800"/>
                    <a:pt x="26843" y="1"/>
                    <a:pt x="25861" y="1"/>
                  </a:cubicBezTo>
                  <a:cubicBezTo>
                    <a:pt x="25062" y="1"/>
                    <a:pt x="24400" y="503"/>
                    <a:pt x="24172" y="1188"/>
                  </a:cubicBezTo>
                  <a:lnTo>
                    <a:pt x="3492" y="1188"/>
                  </a:lnTo>
                  <a:cubicBezTo>
                    <a:pt x="3264" y="503"/>
                    <a:pt x="2602" y="1"/>
                    <a:pt x="1803"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6"/>
            <p:cNvSpPr/>
            <p:nvPr/>
          </p:nvSpPr>
          <p:spPr>
            <a:xfrm>
              <a:off x="5943300" y="2686025"/>
              <a:ext cx="600900" cy="120425"/>
            </a:xfrm>
            <a:custGeom>
              <a:rect b="b" l="l" r="r" t="t"/>
              <a:pathLst>
                <a:path extrusionOk="0" h="4817" w="24036">
                  <a:moveTo>
                    <a:pt x="21639" y="0"/>
                  </a:moveTo>
                  <a:cubicBezTo>
                    <a:pt x="20315" y="0"/>
                    <a:pt x="19242" y="1073"/>
                    <a:pt x="19242" y="2397"/>
                  </a:cubicBezTo>
                  <a:lnTo>
                    <a:pt x="2968" y="2397"/>
                  </a:lnTo>
                  <a:cubicBezTo>
                    <a:pt x="2831" y="1712"/>
                    <a:pt x="2237" y="1210"/>
                    <a:pt x="1507" y="1210"/>
                  </a:cubicBezTo>
                  <a:cubicBezTo>
                    <a:pt x="662" y="1210"/>
                    <a:pt x="0" y="1872"/>
                    <a:pt x="0" y="2716"/>
                  </a:cubicBezTo>
                  <a:cubicBezTo>
                    <a:pt x="0" y="3538"/>
                    <a:pt x="662" y="4200"/>
                    <a:pt x="1507" y="4200"/>
                  </a:cubicBezTo>
                  <a:cubicBezTo>
                    <a:pt x="2237" y="4200"/>
                    <a:pt x="2831" y="3698"/>
                    <a:pt x="2968" y="3013"/>
                  </a:cubicBezTo>
                  <a:lnTo>
                    <a:pt x="19311" y="3013"/>
                  </a:lnTo>
                  <a:cubicBezTo>
                    <a:pt x="19585" y="4040"/>
                    <a:pt x="20520" y="4816"/>
                    <a:pt x="21639" y="4816"/>
                  </a:cubicBezTo>
                  <a:cubicBezTo>
                    <a:pt x="22963" y="4816"/>
                    <a:pt x="24035" y="3743"/>
                    <a:pt x="24035" y="2397"/>
                  </a:cubicBezTo>
                  <a:cubicBezTo>
                    <a:pt x="24035" y="1073"/>
                    <a:pt x="22963" y="0"/>
                    <a:pt x="21639" y="0"/>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6"/>
            <p:cNvSpPr/>
            <p:nvPr/>
          </p:nvSpPr>
          <p:spPr>
            <a:xfrm>
              <a:off x="6108775" y="2821250"/>
              <a:ext cx="390350" cy="150100"/>
            </a:xfrm>
            <a:custGeom>
              <a:rect b="b" l="l" r="r" t="t"/>
              <a:pathLst>
                <a:path extrusionOk="0" h="6004" w="15614">
                  <a:moveTo>
                    <a:pt x="12623" y="1"/>
                  </a:moveTo>
                  <a:cubicBezTo>
                    <a:pt x="11162" y="1"/>
                    <a:pt x="9953" y="1028"/>
                    <a:pt x="9679" y="2397"/>
                  </a:cubicBezTo>
                  <a:lnTo>
                    <a:pt x="2968" y="2397"/>
                  </a:lnTo>
                  <a:cubicBezTo>
                    <a:pt x="2831" y="1712"/>
                    <a:pt x="2215" y="1210"/>
                    <a:pt x="1484" y="1210"/>
                  </a:cubicBezTo>
                  <a:cubicBezTo>
                    <a:pt x="663" y="1210"/>
                    <a:pt x="1" y="1872"/>
                    <a:pt x="1" y="2717"/>
                  </a:cubicBezTo>
                  <a:cubicBezTo>
                    <a:pt x="1" y="3539"/>
                    <a:pt x="663" y="4200"/>
                    <a:pt x="1484" y="4200"/>
                  </a:cubicBezTo>
                  <a:cubicBezTo>
                    <a:pt x="2215" y="4200"/>
                    <a:pt x="2831" y="3698"/>
                    <a:pt x="2968" y="3014"/>
                  </a:cubicBezTo>
                  <a:lnTo>
                    <a:pt x="9610" y="3014"/>
                  </a:lnTo>
                  <a:cubicBezTo>
                    <a:pt x="9610" y="4657"/>
                    <a:pt x="10957" y="6004"/>
                    <a:pt x="12623" y="6004"/>
                  </a:cubicBezTo>
                  <a:cubicBezTo>
                    <a:pt x="14267" y="6004"/>
                    <a:pt x="15613" y="4657"/>
                    <a:pt x="15613" y="3014"/>
                  </a:cubicBezTo>
                  <a:cubicBezTo>
                    <a:pt x="15613" y="1347"/>
                    <a:pt x="14267" y="1"/>
                    <a:pt x="12623"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p:nvPr/>
          </p:nvSpPr>
          <p:spPr>
            <a:xfrm>
              <a:off x="6228625" y="2956500"/>
              <a:ext cx="150650" cy="150100"/>
            </a:xfrm>
            <a:custGeom>
              <a:rect b="b" l="l" r="r" t="t"/>
              <a:pathLst>
                <a:path extrusionOk="0" h="6004" w="6026">
                  <a:moveTo>
                    <a:pt x="3013" y="0"/>
                  </a:moveTo>
                  <a:cubicBezTo>
                    <a:pt x="1347" y="0"/>
                    <a:pt x="0" y="1347"/>
                    <a:pt x="0" y="3013"/>
                  </a:cubicBezTo>
                  <a:cubicBezTo>
                    <a:pt x="0" y="4657"/>
                    <a:pt x="1347" y="6003"/>
                    <a:pt x="3013" y="6003"/>
                  </a:cubicBezTo>
                  <a:cubicBezTo>
                    <a:pt x="4679" y="6003"/>
                    <a:pt x="6026" y="4657"/>
                    <a:pt x="6026" y="3013"/>
                  </a:cubicBezTo>
                  <a:cubicBezTo>
                    <a:pt x="6026" y="1347"/>
                    <a:pt x="4679" y="0"/>
                    <a:pt x="3013" y="0"/>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6"/>
            <p:cNvSpPr/>
            <p:nvPr/>
          </p:nvSpPr>
          <p:spPr>
            <a:xfrm>
              <a:off x="5762975" y="3677775"/>
              <a:ext cx="616300" cy="150675"/>
            </a:xfrm>
            <a:custGeom>
              <a:rect b="b" l="l" r="r" t="t"/>
              <a:pathLst>
                <a:path extrusionOk="0" h="6027" w="24652">
                  <a:moveTo>
                    <a:pt x="21639" y="0"/>
                  </a:moveTo>
                  <a:cubicBezTo>
                    <a:pt x="20178" y="0"/>
                    <a:pt x="18968" y="1027"/>
                    <a:pt x="18695" y="2420"/>
                  </a:cubicBezTo>
                  <a:lnTo>
                    <a:pt x="4725" y="2420"/>
                  </a:lnTo>
                  <a:cubicBezTo>
                    <a:pt x="4452" y="1370"/>
                    <a:pt x="3516" y="617"/>
                    <a:pt x="2397" y="617"/>
                  </a:cubicBezTo>
                  <a:cubicBezTo>
                    <a:pt x="1073" y="617"/>
                    <a:pt x="1" y="1689"/>
                    <a:pt x="1" y="3013"/>
                  </a:cubicBezTo>
                  <a:cubicBezTo>
                    <a:pt x="1" y="4337"/>
                    <a:pt x="1073" y="5410"/>
                    <a:pt x="2397" y="5410"/>
                  </a:cubicBezTo>
                  <a:cubicBezTo>
                    <a:pt x="3721" y="5410"/>
                    <a:pt x="4817" y="4337"/>
                    <a:pt x="4817" y="3013"/>
                  </a:cubicBezTo>
                  <a:lnTo>
                    <a:pt x="18626" y="3013"/>
                  </a:lnTo>
                  <a:cubicBezTo>
                    <a:pt x="18626" y="4679"/>
                    <a:pt x="19973" y="6026"/>
                    <a:pt x="21639" y="6026"/>
                  </a:cubicBezTo>
                  <a:cubicBezTo>
                    <a:pt x="23305" y="6026"/>
                    <a:pt x="24652" y="4679"/>
                    <a:pt x="24652" y="3013"/>
                  </a:cubicBezTo>
                  <a:cubicBezTo>
                    <a:pt x="24652" y="1347"/>
                    <a:pt x="23305" y="0"/>
                    <a:pt x="21639" y="0"/>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6"/>
            <p:cNvSpPr/>
            <p:nvPr/>
          </p:nvSpPr>
          <p:spPr>
            <a:xfrm>
              <a:off x="5762975" y="3542525"/>
              <a:ext cx="736150" cy="150675"/>
            </a:xfrm>
            <a:custGeom>
              <a:rect b="b" l="l" r="r" t="t"/>
              <a:pathLst>
                <a:path extrusionOk="0" h="6027" w="29446">
                  <a:moveTo>
                    <a:pt x="26455" y="1"/>
                  </a:moveTo>
                  <a:cubicBezTo>
                    <a:pt x="24994" y="1"/>
                    <a:pt x="23785" y="1028"/>
                    <a:pt x="23511" y="2420"/>
                  </a:cubicBezTo>
                  <a:lnTo>
                    <a:pt x="4725" y="2420"/>
                  </a:lnTo>
                  <a:cubicBezTo>
                    <a:pt x="4452" y="1370"/>
                    <a:pt x="3516" y="617"/>
                    <a:pt x="2397" y="617"/>
                  </a:cubicBezTo>
                  <a:cubicBezTo>
                    <a:pt x="1073" y="617"/>
                    <a:pt x="1" y="1690"/>
                    <a:pt x="1" y="3014"/>
                  </a:cubicBezTo>
                  <a:cubicBezTo>
                    <a:pt x="1" y="4338"/>
                    <a:pt x="1073" y="5410"/>
                    <a:pt x="2397" y="5410"/>
                  </a:cubicBezTo>
                  <a:cubicBezTo>
                    <a:pt x="3721" y="5410"/>
                    <a:pt x="4817" y="4338"/>
                    <a:pt x="4817" y="3014"/>
                  </a:cubicBezTo>
                  <a:lnTo>
                    <a:pt x="23442" y="3014"/>
                  </a:lnTo>
                  <a:cubicBezTo>
                    <a:pt x="23442" y="4680"/>
                    <a:pt x="24789" y="6027"/>
                    <a:pt x="26455" y="6027"/>
                  </a:cubicBezTo>
                  <a:cubicBezTo>
                    <a:pt x="28099" y="6027"/>
                    <a:pt x="29445" y="4680"/>
                    <a:pt x="29445" y="3014"/>
                  </a:cubicBezTo>
                  <a:cubicBezTo>
                    <a:pt x="29445" y="1347"/>
                    <a:pt x="28099" y="1"/>
                    <a:pt x="26455"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p:nvPr/>
          </p:nvSpPr>
          <p:spPr>
            <a:xfrm>
              <a:off x="5822900" y="3798175"/>
              <a:ext cx="421150" cy="180350"/>
            </a:xfrm>
            <a:custGeom>
              <a:rect b="b" l="l" r="r" t="t"/>
              <a:pathLst>
                <a:path extrusionOk="0" h="7214" w="16846">
                  <a:moveTo>
                    <a:pt x="13239" y="0"/>
                  </a:moveTo>
                  <a:cubicBezTo>
                    <a:pt x="11436" y="0"/>
                    <a:pt x="9975" y="1301"/>
                    <a:pt x="9678" y="3013"/>
                  </a:cubicBezTo>
                  <a:lnTo>
                    <a:pt x="3493" y="3013"/>
                  </a:lnTo>
                  <a:cubicBezTo>
                    <a:pt x="3264" y="2306"/>
                    <a:pt x="2602" y="1804"/>
                    <a:pt x="1803" y="1804"/>
                  </a:cubicBezTo>
                  <a:cubicBezTo>
                    <a:pt x="822" y="1804"/>
                    <a:pt x="0" y="2603"/>
                    <a:pt x="0" y="3607"/>
                  </a:cubicBezTo>
                  <a:cubicBezTo>
                    <a:pt x="0" y="4611"/>
                    <a:pt x="822" y="5410"/>
                    <a:pt x="1803" y="5410"/>
                  </a:cubicBezTo>
                  <a:cubicBezTo>
                    <a:pt x="2808" y="5410"/>
                    <a:pt x="3607" y="4611"/>
                    <a:pt x="3607" y="3607"/>
                  </a:cubicBezTo>
                  <a:lnTo>
                    <a:pt x="9633" y="3607"/>
                  </a:lnTo>
                  <a:cubicBezTo>
                    <a:pt x="9633" y="5593"/>
                    <a:pt x="11230" y="7213"/>
                    <a:pt x="13239" y="7213"/>
                  </a:cubicBezTo>
                  <a:cubicBezTo>
                    <a:pt x="15225" y="7213"/>
                    <a:pt x="16845" y="5593"/>
                    <a:pt x="16845" y="3607"/>
                  </a:cubicBezTo>
                  <a:cubicBezTo>
                    <a:pt x="16845" y="1621"/>
                    <a:pt x="15225" y="0"/>
                    <a:pt x="13239" y="0"/>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6"/>
            <p:cNvSpPr/>
            <p:nvPr/>
          </p:nvSpPr>
          <p:spPr>
            <a:xfrm>
              <a:off x="5913050" y="3963650"/>
              <a:ext cx="150675" cy="150100"/>
            </a:xfrm>
            <a:custGeom>
              <a:rect b="b" l="l" r="r" t="t"/>
              <a:pathLst>
                <a:path extrusionOk="0" h="6004" w="6027">
                  <a:moveTo>
                    <a:pt x="3014" y="1"/>
                  </a:moveTo>
                  <a:cubicBezTo>
                    <a:pt x="1347" y="1"/>
                    <a:pt x="1" y="1347"/>
                    <a:pt x="1" y="2991"/>
                  </a:cubicBezTo>
                  <a:cubicBezTo>
                    <a:pt x="1" y="4657"/>
                    <a:pt x="1347" y="6004"/>
                    <a:pt x="3014" y="6004"/>
                  </a:cubicBezTo>
                  <a:cubicBezTo>
                    <a:pt x="4680" y="6004"/>
                    <a:pt x="6027" y="4657"/>
                    <a:pt x="6027" y="2991"/>
                  </a:cubicBezTo>
                  <a:cubicBezTo>
                    <a:pt x="6027" y="1347"/>
                    <a:pt x="4680" y="1"/>
                    <a:pt x="3014"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6"/>
            <p:cNvSpPr/>
            <p:nvPr/>
          </p:nvSpPr>
          <p:spPr>
            <a:xfrm>
              <a:off x="5822900" y="4113725"/>
              <a:ext cx="376075" cy="120425"/>
            </a:xfrm>
            <a:custGeom>
              <a:rect b="b" l="l" r="r" t="t"/>
              <a:pathLst>
                <a:path extrusionOk="0" h="4817" w="15043">
                  <a:moveTo>
                    <a:pt x="2420" y="1"/>
                  </a:moveTo>
                  <a:cubicBezTo>
                    <a:pt x="1073" y="1"/>
                    <a:pt x="0" y="1074"/>
                    <a:pt x="0" y="2397"/>
                  </a:cubicBezTo>
                  <a:cubicBezTo>
                    <a:pt x="0" y="3721"/>
                    <a:pt x="1073" y="4817"/>
                    <a:pt x="2420" y="4817"/>
                  </a:cubicBezTo>
                  <a:cubicBezTo>
                    <a:pt x="3538" y="4817"/>
                    <a:pt x="4474" y="4041"/>
                    <a:pt x="4748" y="3014"/>
                  </a:cubicBezTo>
                  <a:lnTo>
                    <a:pt x="11527" y="3014"/>
                  </a:lnTo>
                  <a:cubicBezTo>
                    <a:pt x="11778" y="3699"/>
                    <a:pt x="12440" y="4201"/>
                    <a:pt x="13239" y="4201"/>
                  </a:cubicBezTo>
                  <a:cubicBezTo>
                    <a:pt x="14220" y="4201"/>
                    <a:pt x="15042" y="3402"/>
                    <a:pt x="15042" y="2397"/>
                  </a:cubicBezTo>
                  <a:cubicBezTo>
                    <a:pt x="15042" y="1416"/>
                    <a:pt x="14220" y="594"/>
                    <a:pt x="13239" y="594"/>
                  </a:cubicBezTo>
                  <a:cubicBezTo>
                    <a:pt x="12235" y="594"/>
                    <a:pt x="11436" y="1416"/>
                    <a:pt x="11436" y="2397"/>
                  </a:cubicBezTo>
                  <a:lnTo>
                    <a:pt x="4816" y="2397"/>
                  </a:lnTo>
                  <a:cubicBezTo>
                    <a:pt x="4816" y="1074"/>
                    <a:pt x="3744" y="1"/>
                    <a:pt x="2420"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6"/>
            <p:cNvSpPr/>
            <p:nvPr/>
          </p:nvSpPr>
          <p:spPr>
            <a:xfrm>
              <a:off x="5777825" y="4279225"/>
              <a:ext cx="586050" cy="90175"/>
            </a:xfrm>
            <a:custGeom>
              <a:rect b="b" l="l" r="r" t="t"/>
              <a:pathLst>
                <a:path extrusionOk="0" h="3607" w="23442">
                  <a:moveTo>
                    <a:pt x="1803" y="0"/>
                  </a:moveTo>
                  <a:cubicBezTo>
                    <a:pt x="822" y="0"/>
                    <a:pt x="0" y="799"/>
                    <a:pt x="0" y="1803"/>
                  </a:cubicBezTo>
                  <a:cubicBezTo>
                    <a:pt x="0" y="2785"/>
                    <a:pt x="822" y="3607"/>
                    <a:pt x="1803" y="3607"/>
                  </a:cubicBezTo>
                  <a:cubicBezTo>
                    <a:pt x="2602" y="3607"/>
                    <a:pt x="3264" y="3104"/>
                    <a:pt x="3492" y="2397"/>
                  </a:cubicBezTo>
                  <a:lnTo>
                    <a:pt x="19949" y="2397"/>
                  </a:lnTo>
                  <a:cubicBezTo>
                    <a:pt x="20200" y="3104"/>
                    <a:pt x="20862" y="3607"/>
                    <a:pt x="21638" y="3607"/>
                  </a:cubicBezTo>
                  <a:cubicBezTo>
                    <a:pt x="22643" y="3607"/>
                    <a:pt x="23442" y="2785"/>
                    <a:pt x="23442" y="1803"/>
                  </a:cubicBezTo>
                  <a:cubicBezTo>
                    <a:pt x="23442" y="799"/>
                    <a:pt x="22643" y="0"/>
                    <a:pt x="21638" y="0"/>
                  </a:cubicBezTo>
                  <a:cubicBezTo>
                    <a:pt x="20657" y="0"/>
                    <a:pt x="19835" y="799"/>
                    <a:pt x="19835" y="1803"/>
                  </a:cubicBezTo>
                  <a:lnTo>
                    <a:pt x="3606" y="1803"/>
                  </a:lnTo>
                  <a:cubicBezTo>
                    <a:pt x="3606" y="799"/>
                    <a:pt x="2808" y="0"/>
                    <a:pt x="1803" y="0"/>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6"/>
            <p:cNvSpPr/>
            <p:nvPr/>
          </p:nvSpPr>
          <p:spPr>
            <a:xfrm>
              <a:off x="5867975" y="2535925"/>
              <a:ext cx="676225" cy="119875"/>
            </a:xfrm>
            <a:custGeom>
              <a:rect b="b" l="l" r="r" t="t"/>
              <a:pathLst>
                <a:path extrusionOk="0" h="4795" w="27049">
                  <a:moveTo>
                    <a:pt x="24652" y="1"/>
                  </a:moveTo>
                  <a:cubicBezTo>
                    <a:pt x="23328" y="1"/>
                    <a:pt x="22255" y="1074"/>
                    <a:pt x="22255" y="2398"/>
                  </a:cubicBezTo>
                  <a:lnTo>
                    <a:pt x="2991" y="2398"/>
                  </a:lnTo>
                  <a:cubicBezTo>
                    <a:pt x="2854" y="1713"/>
                    <a:pt x="2237" y="1188"/>
                    <a:pt x="1507" y="1188"/>
                  </a:cubicBezTo>
                  <a:cubicBezTo>
                    <a:pt x="685" y="1188"/>
                    <a:pt x="0" y="1873"/>
                    <a:pt x="0" y="2694"/>
                  </a:cubicBezTo>
                  <a:cubicBezTo>
                    <a:pt x="0" y="3539"/>
                    <a:pt x="685" y="4201"/>
                    <a:pt x="1507" y="4201"/>
                  </a:cubicBezTo>
                  <a:cubicBezTo>
                    <a:pt x="2237" y="4201"/>
                    <a:pt x="2854" y="3676"/>
                    <a:pt x="2991" y="2991"/>
                  </a:cubicBezTo>
                  <a:lnTo>
                    <a:pt x="22324" y="2991"/>
                  </a:lnTo>
                  <a:cubicBezTo>
                    <a:pt x="22598" y="4041"/>
                    <a:pt x="23533" y="4794"/>
                    <a:pt x="24652" y="4794"/>
                  </a:cubicBezTo>
                  <a:cubicBezTo>
                    <a:pt x="25976" y="4794"/>
                    <a:pt x="27048" y="3721"/>
                    <a:pt x="27048" y="2398"/>
                  </a:cubicBezTo>
                  <a:cubicBezTo>
                    <a:pt x="27048" y="1074"/>
                    <a:pt x="25976" y="1"/>
                    <a:pt x="24652"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6"/>
            <p:cNvSpPr/>
            <p:nvPr/>
          </p:nvSpPr>
          <p:spPr>
            <a:xfrm>
              <a:off x="5793225" y="3392450"/>
              <a:ext cx="750975" cy="150100"/>
            </a:xfrm>
            <a:custGeom>
              <a:rect b="b" l="l" r="r" t="t"/>
              <a:pathLst>
                <a:path extrusionOk="0" h="6004" w="30039">
                  <a:moveTo>
                    <a:pt x="2990" y="1"/>
                  </a:moveTo>
                  <a:cubicBezTo>
                    <a:pt x="1347" y="1"/>
                    <a:pt x="0" y="1347"/>
                    <a:pt x="0" y="2991"/>
                  </a:cubicBezTo>
                  <a:cubicBezTo>
                    <a:pt x="0" y="4657"/>
                    <a:pt x="1347" y="6004"/>
                    <a:pt x="2990" y="6004"/>
                  </a:cubicBezTo>
                  <a:cubicBezTo>
                    <a:pt x="4451" y="6004"/>
                    <a:pt x="5661" y="4977"/>
                    <a:pt x="5935" y="3607"/>
                  </a:cubicBezTo>
                  <a:lnTo>
                    <a:pt x="25314" y="3607"/>
                  </a:lnTo>
                  <a:cubicBezTo>
                    <a:pt x="25588" y="4634"/>
                    <a:pt x="26523" y="5410"/>
                    <a:pt x="27642" y="5410"/>
                  </a:cubicBezTo>
                  <a:cubicBezTo>
                    <a:pt x="28966" y="5410"/>
                    <a:pt x="30038" y="4337"/>
                    <a:pt x="30038" y="2991"/>
                  </a:cubicBezTo>
                  <a:cubicBezTo>
                    <a:pt x="30038" y="1667"/>
                    <a:pt x="28966" y="594"/>
                    <a:pt x="27642" y="594"/>
                  </a:cubicBezTo>
                  <a:cubicBezTo>
                    <a:pt x="26318" y="594"/>
                    <a:pt x="25245" y="1667"/>
                    <a:pt x="25245" y="2991"/>
                  </a:cubicBezTo>
                  <a:lnTo>
                    <a:pt x="6003" y="2991"/>
                  </a:lnTo>
                  <a:cubicBezTo>
                    <a:pt x="6003" y="1347"/>
                    <a:pt x="4657" y="1"/>
                    <a:pt x="2990"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6"/>
            <p:cNvSpPr/>
            <p:nvPr/>
          </p:nvSpPr>
          <p:spPr>
            <a:xfrm>
              <a:off x="5913050" y="3241800"/>
              <a:ext cx="616300" cy="150675"/>
            </a:xfrm>
            <a:custGeom>
              <a:rect b="b" l="l" r="r" t="t"/>
              <a:pathLst>
                <a:path extrusionOk="0" h="6027" w="24652">
                  <a:moveTo>
                    <a:pt x="3014" y="1"/>
                  </a:moveTo>
                  <a:cubicBezTo>
                    <a:pt x="1347" y="1"/>
                    <a:pt x="1" y="1348"/>
                    <a:pt x="1" y="3014"/>
                  </a:cubicBezTo>
                  <a:cubicBezTo>
                    <a:pt x="1" y="4680"/>
                    <a:pt x="1347" y="6027"/>
                    <a:pt x="3014" y="6027"/>
                  </a:cubicBezTo>
                  <a:cubicBezTo>
                    <a:pt x="4474" y="6027"/>
                    <a:pt x="5684" y="5000"/>
                    <a:pt x="5958" y="3607"/>
                  </a:cubicBezTo>
                  <a:lnTo>
                    <a:pt x="20543" y="3607"/>
                  </a:lnTo>
                  <a:cubicBezTo>
                    <a:pt x="20795" y="4497"/>
                    <a:pt x="21593" y="5114"/>
                    <a:pt x="22552" y="5114"/>
                  </a:cubicBezTo>
                  <a:cubicBezTo>
                    <a:pt x="23716" y="5114"/>
                    <a:pt x="24652" y="4178"/>
                    <a:pt x="24652" y="3014"/>
                  </a:cubicBezTo>
                  <a:cubicBezTo>
                    <a:pt x="24652" y="1850"/>
                    <a:pt x="23716" y="914"/>
                    <a:pt x="22552" y="914"/>
                  </a:cubicBezTo>
                  <a:cubicBezTo>
                    <a:pt x="21388" y="914"/>
                    <a:pt x="20452" y="1850"/>
                    <a:pt x="20452" y="3014"/>
                  </a:cubicBezTo>
                  <a:lnTo>
                    <a:pt x="6027" y="3014"/>
                  </a:lnTo>
                  <a:cubicBezTo>
                    <a:pt x="6027" y="1348"/>
                    <a:pt x="4680" y="1"/>
                    <a:pt x="3014"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6"/>
            <p:cNvSpPr/>
            <p:nvPr/>
          </p:nvSpPr>
          <p:spPr>
            <a:xfrm>
              <a:off x="6063700" y="3091725"/>
              <a:ext cx="405750" cy="180350"/>
            </a:xfrm>
            <a:custGeom>
              <a:rect b="b" l="l" r="r" t="t"/>
              <a:pathLst>
                <a:path extrusionOk="0" h="7214" w="16230">
                  <a:moveTo>
                    <a:pt x="3607" y="1"/>
                  </a:moveTo>
                  <a:cubicBezTo>
                    <a:pt x="1598" y="1"/>
                    <a:pt x="1" y="1621"/>
                    <a:pt x="1" y="3607"/>
                  </a:cubicBezTo>
                  <a:cubicBezTo>
                    <a:pt x="1" y="5593"/>
                    <a:pt x="1598" y="7214"/>
                    <a:pt x="3607" y="7214"/>
                  </a:cubicBezTo>
                  <a:cubicBezTo>
                    <a:pt x="5593" y="7214"/>
                    <a:pt x="7213" y="5593"/>
                    <a:pt x="7213" y="3607"/>
                  </a:cubicBezTo>
                  <a:lnTo>
                    <a:pt x="12029" y="3607"/>
                  </a:lnTo>
                  <a:cubicBezTo>
                    <a:pt x="12189" y="4634"/>
                    <a:pt x="13057" y="5410"/>
                    <a:pt x="14129" y="5410"/>
                  </a:cubicBezTo>
                  <a:cubicBezTo>
                    <a:pt x="15271" y="5410"/>
                    <a:pt x="16229" y="4475"/>
                    <a:pt x="16229" y="3310"/>
                  </a:cubicBezTo>
                  <a:cubicBezTo>
                    <a:pt x="16229" y="2146"/>
                    <a:pt x="15271" y="1211"/>
                    <a:pt x="14129" y="1211"/>
                  </a:cubicBezTo>
                  <a:cubicBezTo>
                    <a:pt x="13057" y="1211"/>
                    <a:pt x="12189" y="1987"/>
                    <a:pt x="12029" y="3014"/>
                  </a:cubicBezTo>
                  <a:lnTo>
                    <a:pt x="7145" y="3014"/>
                  </a:lnTo>
                  <a:cubicBezTo>
                    <a:pt x="6871" y="1302"/>
                    <a:pt x="5387" y="1"/>
                    <a:pt x="3607" y="1"/>
                  </a:cubicBezTo>
                  <a:close/>
                </a:path>
              </a:pathLst>
            </a:custGeom>
            <a:gradFill>
              <a:gsLst>
                <a:gs pos="0">
                  <a:schemeClr val="accent1"/>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13250" y="7407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PROCEDURE</a:t>
            </a:r>
            <a:endParaRPr/>
          </a:p>
        </p:txBody>
      </p:sp>
      <p:sp>
        <p:nvSpPr>
          <p:cNvPr id="277" name="Google Shape;277;p45"/>
          <p:cNvSpPr txBox="1"/>
          <p:nvPr/>
        </p:nvSpPr>
        <p:spPr>
          <a:xfrm>
            <a:off x="74100" y="719675"/>
            <a:ext cx="8995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CLUSTER GENERATION (BRIDGE AMPLIFICATION)</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 prepared library is then loaded onto the Illumina flow cell, which is coated with oligonucleotides complementary to the adapters.</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Archivo Medium"/>
                <a:ea typeface="Archivo Medium"/>
                <a:cs typeface="Archivo Medium"/>
                <a:sym typeface="Archivo Medium"/>
              </a:rPr>
              <a:t>Each DNA fragment binds to the flow cell and is amplified in place (bridge amplification), forming millions of clusters of identical DNA fragments. Each cluster represents a single original fragment, generating a strong enough signal for </a:t>
            </a:r>
            <a:r>
              <a:rPr lang="en" sz="1600">
                <a:solidFill>
                  <a:schemeClr val="lt1"/>
                </a:solidFill>
                <a:latin typeface="Archivo Medium"/>
                <a:ea typeface="Archivo Medium"/>
                <a:cs typeface="Archivo Medium"/>
                <a:sym typeface="Archivo Medium"/>
              </a:rPr>
              <a:t>detection</a:t>
            </a:r>
            <a:r>
              <a:rPr lang="en" sz="1600">
                <a:solidFill>
                  <a:schemeClr val="lt1"/>
                </a:solidFill>
                <a:latin typeface="Archivo Medium"/>
                <a:ea typeface="Archivo Medium"/>
                <a:cs typeface="Archivo Medium"/>
                <a:sym typeface="Archivo Medium"/>
              </a:rPr>
              <a:t>.</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SEQUENCING BY SYNTHESIS (SBS)</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 sequencing instrument adds fluorescently labeled nucleotides, one at a time, to the clusters.</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Each incorporated nucleotide emits a unique fluorescent signal, which is detected by the instrument.</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Roboto"/>
              <a:buChar char="❏"/>
            </a:pPr>
            <a:r>
              <a:rPr lang="en" sz="1600">
                <a:solidFill>
                  <a:schemeClr val="lt1"/>
                </a:solidFill>
                <a:latin typeface="Archivo Medium"/>
                <a:ea typeface="Archivo Medium"/>
                <a:cs typeface="Archivo Medium"/>
                <a:sym typeface="Archivo Medium"/>
              </a:rPr>
              <a:t>The reversible terminator chemistry ensures only one nucleotide is added per cycle, improving accuracy. The terminator and fluorescent label are then removed, and the cycle repeats until the DNA fragment is fully </a:t>
            </a:r>
            <a:r>
              <a:rPr lang="en" sz="1600">
                <a:solidFill>
                  <a:schemeClr val="lt1"/>
                </a:solidFill>
                <a:latin typeface="Archivo Medium"/>
                <a:ea typeface="Archivo Medium"/>
                <a:cs typeface="Archivo Medium"/>
                <a:sym typeface="Archivo Medium"/>
              </a:rPr>
              <a:t>sequenced</a:t>
            </a:r>
            <a:r>
              <a:rPr lang="en" sz="1600">
                <a:solidFill>
                  <a:schemeClr val="lt1"/>
                </a:solidFill>
                <a:latin typeface="Archivo Medium"/>
                <a:ea typeface="Archivo Medium"/>
                <a:cs typeface="Archivo Medium"/>
                <a:sym typeface="Archivo Medium"/>
              </a:rPr>
              <a:t>.</a:t>
            </a:r>
            <a:endParaRPr sz="1600">
              <a:solidFill>
                <a:schemeClr val="lt1"/>
              </a:solidFill>
              <a:latin typeface="Archivo Medium"/>
              <a:ea typeface="Archivo Medium"/>
              <a:cs typeface="Archivo Medium"/>
              <a:sym typeface="Archiv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p:nvPr/>
        </p:nvSpPr>
        <p:spPr>
          <a:xfrm>
            <a:off x="6163607" y="-197636"/>
            <a:ext cx="4332342" cy="5914669"/>
          </a:xfrm>
          <a:custGeom>
            <a:rect b="b" l="l" r="r" t="t"/>
            <a:pathLst>
              <a:path extrusionOk="0" h="27545" w="20176">
                <a:moveTo>
                  <a:pt x="8071" y="1"/>
                </a:moveTo>
                <a:cubicBezTo>
                  <a:pt x="7645" y="1"/>
                  <a:pt x="7319" y="326"/>
                  <a:pt x="7319" y="752"/>
                </a:cubicBezTo>
                <a:lnTo>
                  <a:pt x="7319" y="11955"/>
                </a:lnTo>
                <a:lnTo>
                  <a:pt x="752" y="24437"/>
                </a:lnTo>
                <a:cubicBezTo>
                  <a:pt x="0" y="25840"/>
                  <a:pt x="1028" y="27545"/>
                  <a:pt x="2607" y="27545"/>
                </a:cubicBezTo>
                <a:lnTo>
                  <a:pt x="17544" y="27545"/>
                </a:lnTo>
                <a:cubicBezTo>
                  <a:pt x="19148" y="27545"/>
                  <a:pt x="20176" y="25840"/>
                  <a:pt x="19424" y="24437"/>
                </a:cubicBezTo>
                <a:lnTo>
                  <a:pt x="12858" y="11955"/>
                </a:lnTo>
                <a:lnTo>
                  <a:pt x="12858" y="752"/>
                </a:lnTo>
                <a:cubicBezTo>
                  <a:pt x="12858" y="326"/>
                  <a:pt x="12532" y="1"/>
                  <a:pt x="12106" y="1"/>
                </a:cubicBezTo>
                <a:close/>
              </a:path>
            </a:pathLst>
          </a:custGeom>
          <a:gradFill>
            <a:gsLst>
              <a:gs pos="0">
                <a:schemeClr val="accent1"/>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6"/>
          <p:cNvSpPr txBox="1"/>
          <p:nvPr/>
        </p:nvSpPr>
        <p:spPr>
          <a:xfrm>
            <a:off x="306925" y="124875"/>
            <a:ext cx="7376700" cy="203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latin typeface="Archivo Medium"/>
                <a:ea typeface="Archivo Medium"/>
                <a:cs typeface="Archivo Medium"/>
                <a:sym typeface="Archivo Medium"/>
              </a:rPr>
              <a:t>DATA COLLECTION AND ANALYSIS</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15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 instrument records the fluorescence from each cluster at every cycle, generating raw sequence data.</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Bioinformatics software converts these signals into DNA sequences, aligns them to a reference genome (if available), and performs further analysis such as variant calling or gene expression profiling</a:t>
            </a:r>
            <a:endParaRPr sz="1600">
              <a:solidFill>
                <a:schemeClr val="lt1"/>
              </a:solidFill>
              <a:latin typeface="Archivo Medium"/>
              <a:ea typeface="Archivo Medium"/>
              <a:cs typeface="Archivo Medium"/>
              <a:sym typeface="Archivo Medium"/>
            </a:endParaRPr>
          </a:p>
        </p:txBody>
      </p:sp>
      <p:sp>
        <p:nvSpPr>
          <p:cNvPr id="284" name="Google Shape;284;p46"/>
          <p:cNvSpPr txBox="1"/>
          <p:nvPr/>
        </p:nvSpPr>
        <p:spPr>
          <a:xfrm>
            <a:off x="306925" y="2241550"/>
            <a:ext cx="6593400" cy="277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600">
                <a:solidFill>
                  <a:schemeClr val="lt1"/>
                </a:solidFill>
                <a:latin typeface="Archivo Medium"/>
                <a:ea typeface="Archivo Medium"/>
                <a:cs typeface="Archivo Medium"/>
                <a:sym typeface="Archivo Medium"/>
              </a:rPr>
              <a:t>IMPROVEMENTS TO THE PROCEDURE</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600"/>
              </a:spcBef>
              <a:spcAft>
                <a:spcPts val="0"/>
              </a:spcAft>
              <a:buClr>
                <a:schemeClr val="lt1"/>
              </a:buClr>
              <a:buSzPts val="1600"/>
              <a:buFont typeface="Roboto"/>
              <a:buChar char="●"/>
            </a:pPr>
            <a:r>
              <a:rPr lang="en" sz="1600">
                <a:solidFill>
                  <a:schemeClr val="lt1"/>
                </a:solidFill>
                <a:latin typeface="Archivo Medium"/>
                <a:ea typeface="Archivo Medium"/>
                <a:cs typeface="Archivo Medium"/>
                <a:sym typeface="Archivo Medium"/>
              </a:rPr>
              <a:t>Enhanced Chemistry:</a:t>
            </a:r>
            <a:br>
              <a:rPr lang="en" sz="1600">
                <a:solidFill>
                  <a:schemeClr val="lt1"/>
                </a:solidFill>
                <a:latin typeface="Archivo Medium"/>
                <a:ea typeface="Archivo Medium"/>
                <a:cs typeface="Archivo Medium"/>
                <a:sym typeface="Archivo Medium"/>
              </a:rPr>
            </a:br>
            <a:r>
              <a:rPr lang="en" sz="1600">
                <a:solidFill>
                  <a:schemeClr val="lt1"/>
                </a:solidFill>
                <a:latin typeface="Archivo Medium"/>
                <a:ea typeface="Archivo Medium"/>
                <a:cs typeface="Archivo Medium"/>
                <a:sym typeface="Archivo Medium"/>
              </a:rPr>
              <a:t>Newer chemistries, such as XLEAP-SBS, have improved sequencing speed, data quality, and output, while reducing costs and turnaround times.</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Multiplexing and Barcoding:</a:t>
            </a:r>
            <a:br>
              <a:rPr lang="en" sz="1600">
                <a:solidFill>
                  <a:schemeClr val="lt1"/>
                </a:solidFill>
                <a:latin typeface="Archivo Medium"/>
                <a:ea typeface="Archivo Medium"/>
                <a:cs typeface="Archivo Medium"/>
                <a:sym typeface="Archivo Medium"/>
              </a:rPr>
            </a:br>
            <a:r>
              <a:rPr lang="en" sz="1600">
                <a:solidFill>
                  <a:schemeClr val="lt1"/>
                </a:solidFill>
                <a:latin typeface="Archivo Medium"/>
                <a:ea typeface="Archivo Medium"/>
                <a:cs typeface="Archivo Medium"/>
                <a:sym typeface="Archivo Medium"/>
              </a:rPr>
              <a:t>The use of unique dual indexes (barcodes) allows multiple samples to be sequenced together in a single run, increasing throughput and reducing costs.</a:t>
            </a:r>
            <a:endParaRPr sz="1600">
              <a:solidFill>
                <a:schemeClr val="lt1"/>
              </a:solidFill>
              <a:latin typeface="Archivo Medium"/>
              <a:ea typeface="Archivo Medium"/>
              <a:cs typeface="Archivo Medium"/>
              <a:sym typeface="Archiv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EVOLUTION </a:t>
            </a:r>
            <a:r>
              <a:rPr lang="en">
                <a:latin typeface="Archivo"/>
                <a:ea typeface="Archivo"/>
                <a:cs typeface="Archivo"/>
                <a:sym typeface="Archivo"/>
              </a:rPr>
              <a:t>OF</a:t>
            </a:r>
            <a:r>
              <a:rPr lang="en"/>
              <a:t> </a:t>
            </a:r>
            <a:r>
              <a:rPr lang="en">
                <a:latin typeface="Archivo"/>
                <a:ea typeface="Archivo"/>
                <a:cs typeface="Archivo"/>
                <a:sym typeface="Archivo"/>
              </a:rPr>
              <a:t>SEQUENCING</a:t>
            </a:r>
            <a:endParaRPr>
              <a:latin typeface="Archivo"/>
              <a:ea typeface="Archivo"/>
              <a:cs typeface="Archivo"/>
              <a:sym typeface="Archivo"/>
            </a:endParaRPr>
          </a:p>
        </p:txBody>
      </p:sp>
      <p:sp>
        <p:nvSpPr>
          <p:cNvPr id="290" name="Google Shape;290;p47"/>
          <p:cNvSpPr txBox="1"/>
          <p:nvPr>
            <p:ph idx="4294967295" type="subTitle"/>
          </p:nvPr>
        </p:nvSpPr>
        <p:spPr>
          <a:xfrm>
            <a:off x="161850" y="2214550"/>
            <a:ext cx="4178400" cy="572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t>IN </a:t>
            </a:r>
            <a:r>
              <a:rPr b="1" lang="en" sz="1600"/>
              <a:t>1977</a:t>
            </a:r>
            <a:r>
              <a:rPr lang="en" sz="1600"/>
              <a:t> USING </a:t>
            </a:r>
            <a:r>
              <a:rPr b="1" lang="en" sz="1600"/>
              <a:t>SANGER</a:t>
            </a:r>
            <a:r>
              <a:rPr lang="en" sz="1600"/>
              <a:t> SEQUENCING (</a:t>
            </a:r>
            <a:r>
              <a:rPr lang="en" sz="1600" u="sng"/>
              <a:t>SHORT READ</a:t>
            </a:r>
            <a:r>
              <a:rPr lang="en" sz="1600"/>
              <a:t>)</a:t>
            </a:r>
            <a:endParaRPr sz="1600"/>
          </a:p>
        </p:txBody>
      </p:sp>
      <p:sp>
        <p:nvSpPr>
          <p:cNvPr id="291" name="Google Shape;291;p47"/>
          <p:cNvSpPr txBox="1"/>
          <p:nvPr>
            <p:ph idx="4294967295" type="subTitle"/>
          </p:nvPr>
        </p:nvSpPr>
        <p:spPr>
          <a:xfrm>
            <a:off x="486750" y="1612100"/>
            <a:ext cx="3528600" cy="635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4800">
                <a:latin typeface="Archivo Black"/>
                <a:ea typeface="Archivo Black"/>
                <a:cs typeface="Archivo Black"/>
                <a:sym typeface="Archivo Black"/>
              </a:rPr>
              <a:t>0.5 GB</a:t>
            </a:r>
            <a:endParaRPr sz="4800">
              <a:latin typeface="Archivo Black"/>
              <a:ea typeface="Archivo Black"/>
              <a:cs typeface="Archivo Black"/>
              <a:sym typeface="Archivo Black"/>
            </a:endParaRPr>
          </a:p>
        </p:txBody>
      </p:sp>
      <p:sp>
        <p:nvSpPr>
          <p:cNvPr id="292" name="Google Shape;292;p47"/>
          <p:cNvSpPr txBox="1"/>
          <p:nvPr>
            <p:ph idx="4294967295" type="subTitle"/>
          </p:nvPr>
        </p:nvSpPr>
        <p:spPr>
          <a:xfrm>
            <a:off x="486750" y="3828100"/>
            <a:ext cx="3528600" cy="572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t>IN </a:t>
            </a:r>
            <a:r>
              <a:rPr b="1" lang="en" sz="1600"/>
              <a:t>2017</a:t>
            </a:r>
            <a:r>
              <a:rPr lang="en" sz="1600"/>
              <a:t> USING </a:t>
            </a:r>
            <a:r>
              <a:rPr b="1" lang="en" sz="1600"/>
              <a:t>OXFORD NANOPORE</a:t>
            </a:r>
            <a:r>
              <a:rPr lang="en" sz="1600"/>
              <a:t> (</a:t>
            </a:r>
            <a:r>
              <a:rPr lang="en" sz="1600" u="sng"/>
              <a:t>LONG READ</a:t>
            </a:r>
            <a:r>
              <a:rPr lang="en" sz="1600"/>
              <a:t>)</a:t>
            </a:r>
            <a:endParaRPr sz="1600"/>
          </a:p>
        </p:txBody>
      </p:sp>
      <p:sp>
        <p:nvSpPr>
          <p:cNvPr id="293" name="Google Shape;293;p47"/>
          <p:cNvSpPr txBox="1"/>
          <p:nvPr>
            <p:ph idx="4294967295" type="subTitle"/>
          </p:nvPr>
        </p:nvSpPr>
        <p:spPr>
          <a:xfrm>
            <a:off x="486750" y="3192700"/>
            <a:ext cx="3528600" cy="635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4800">
                <a:latin typeface="Archivo Black"/>
                <a:ea typeface="Archivo Black"/>
                <a:cs typeface="Archivo Black"/>
                <a:sym typeface="Archivo Black"/>
              </a:rPr>
              <a:t>60 GB</a:t>
            </a:r>
            <a:endParaRPr sz="4800">
              <a:latin typeface="Archivo Black"/>
              <a:ea typeface="Archivo Black"/>
              <a:cs typeface="Archivo Black"/>
              <a:sym typeface="Archivo Black"/>
            </a:endParaRPr>
          </a:p>
        </p:txBody>
      </p:sp>
      <p:sp>
        <p:nvSpPr>
          <p:cNvPr id="294" name="Google Shape;294;p47"/>
          <p:cNvSpPr/>
          <p:nvPr/>
        </p:nvSpPr>
        <p:spPr>
          <a:xfrm>
            <a:off x="486750" y="2975700"/>
            <a:ext cx="3528600" cy="61500"/>
          </a:xfrm>
          <a:prstGeom prst="rect">
            <a:avLst/>
          </a:pr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7"/>
          <p:cNvSpPr/>
          <p:nvPr/>
        </p:nvSpPr>
        <p:spPr>
          <a:xfrm>
            <a:off x="713100" y="1112200"/>
            <a:ext cx="7717800" cy="61500"/>
          </a:xfrm>
          <a:prstGeom prst="rect">
            <a:avLst/>
          </a:prstGeom>
          <a:gradFill>
            <a:gsLst>
              <a:gs pos="0">
                <a:schemeClr val="accent1"/>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47"/>
          <p:cNvPicPr preferRelativeResize="0"/>
          <p:nvPr/>
        </p:nvPicPr>
        <p:blipFill rotWithShape="1">
          <a:blip r:embed="rId3">
            <a:alphaModFix/>
          </a:blip>
          <a:srcRect b="8888" l="9446" r="10966" t="7576"/>
          <a:stretch/>
        </p:blipFill>
        <p:spPr>
          <a:xfrm>
            <a:off x="4412900" y="1657075"/>
            <a:ext cx="4571223" cy="269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1104375" y="2112150"/>
            <a:ext cx="6477600" cy="9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02" name="Google Shape;302;p48"/>
          <p:cNvSpPr/>
          <p:nvPr/>
        </p:nvSpPr>
        <p:spPr>
          <a:xfrm>
            <a:off x="-2819337" y="-4341673"/>
            <a:ext cx="6291037" cy="12042362"/>
          </a:xfrm>
          <a:custGeom>
            <a:rect b="b" l="l" r="r" t="t"/>
            <a:pathLst>
              <a:path extrusionOk="0" h="38623" w="20177">
                <a:moveTo>
                  <a:pt x="8071" y="1"/>
                </a:moveTo>
                <a:cubicBezTo>
                  <a:pt x="7645" y="1"/>
                  <a:pt x="7319" y="327"/>
                  <a:pt x="7319" y="753"/>
                </a:cubicBezTo>
                <a:lnTo>
                  <a:pt x="7319" y="23033"/>
                </a:lnTo>
                <a:lnTo>
                  <a:pt x="753" y="35515"/>
                </a:lnTo>
                <a:cubicBezTo>
                  <a:pt x="1" y="36918"/>
                  <a:pt x="1028" y="38623"/>
                  <a:pt x="2632" y="38623"/>
                </a:cubicBezTo>
                <a:lnTo>
                  <a:pt x="17570" y="38623"/>
                </a:lnTo>
                <a:cubicBezTo>
                  <a:pt x="19149" y="38623"/>
                  <a:pt x="20176" y="36918"/>
                  <a:pt x="19449" y="35515"/>
                </a:cubicBezTo>
                <a:lnTo>
                  <a:pt x="12883" y="23033"/>
                </a:lnTo>
                <a:lnTo>
                  <a:pt x="12883" y="753"/>
                </a:lnTo>
                <a:cubicBezTo>
                  <a:pt x="12883" y="327"/>
                  <a:pt x="12532" y="1"/>
                  <a:pt x="12131" y="1"/>
                </a:cubicBezTo>
                <a:close/>
              </a:path>
            </a:pathLst>
          </a:custGeom>
          <a:gradFill>
            <a:gsLst>
              <a:gs pos="0">
                <a:schemeClr val="accent1"/>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8"/>
          <p:cNvSpPr/>
          <p:nvPr/>
        </p:nvSpPr>
        <p:spPr>
          <a:xfrm flipH="1">
            <a:off x="6930550" y="-290275"/>
            <a:ext cx="4079904" cy="8167457"/>
          </a:xfrm>
          <a:custGeom>
            <a:rect b="b" l="l" r="r" t="t"/>
            <a:pathLst>
              <a:path extrusionOk="0" h="26693" w="13334">
                <a:moveTo>
                  <a:pt x="8898" y="5565"/>
                </a:moveTo>
                <a:cubicBezTo>
                  <a:pt x="9249" y="5565"/>
                  <a:pt x="9524" y="5840"/>
                  <a:pt x="9524" y="6191"/>
                </a:cubicBezTo>
                <a:cubicBezTo>
                  <a:pt x="9524" y="6542"/>
                  <a:pt x="9249" y="6818"/>
                  <a:pt x="8898" y="6818"/>
                </a:cubicBezTo>
                <a:lnTo>
                  <a:pt x="6116" y="6818"/>
                </a:lnTo>
                <a:cubicBezTo>
                  <a:pt x="5765" y="6818"/>
                  <a:pt x="5489" y="6542"/>
                  <a:pt x="5489" y="6191"/>
                </a:cubicBezTo>
                <a:cubicBezTo>
                  <a:pt x="5489" y="5840"/>
                  <a:pt x="5765" y="5565"/>
                  <a:pt x="6116" y="5565"/>
                </a:cubicBezTo>
                <a:close/>
                <a:moveTo>
                  <a:pt x="8898" y="8898"/>
                </a:moveTo>
                <a:cubicBezTo>
                  <a:pt x="9249" y="8898"/>
                  <a:pt x="9524" y="9174"/>
                  <a:pt x="9524" y="9525"/>
                </a:cubicBezTo>
                <a:cubicBezTo>
                  <a:pt x="9524" y="9850"/>
                  <a:pt x="9249" y="10151"/>
                  <a:pt x="8898" y="10151"/>
                </a:cubicBezTo>
                <a:lnTo>
                  <a:pt x="6116" y="10151"/>
                </a:lnTo>
                <a:cubicBezTo>
                  <a:pt x="5765" y="10151"/>
                  <a:pt x="5489" y="9850"/>
                  <a:pt x="5489" y="9525"/>
                </a:cubicBezTo>
                <a:cubicBezTo>
                  <a:pt x="5489" y="9174"/>
                  <a:pt x="5765" y="8898"/>
                  <a:pt x="6116" y="8898"/>
                </a:cubicBezTo>
                <a:close/>
                <a:moveTo>
                  <a:pt x="8898" y="12206"/>
                </a:moveTo>
                <a:cubicBezTo>
                  <a:pt x="9249" y="12206"/>
                  <a:pt x="9524" y="12507"/>
                  <a:pt x="9524" y="12833"/>
                </a:cubicBezTo>
                <a:cubicBezTo>
                  <a:pt x="9524" y="13184"/>
                  <a:pt x="9249" y="13460"/>
                  <a:pt x="8898" y="13460"/>
                </a:cubicBezTo>
                <a:lnTo>
                  <a:pt x="6116" y="13460"/>
                </a:lnTo>
                <a:cubicBezTo>
                  <a:pt x="5765" y="13460"/>
                  <a:pt x="5489" y="13184"/>
                  <a:pt x="5489" y="12833"/>
                </a:cubicBezTo>
                <a:cubicBezTo>
                  <a:pt x="5489" y="12507"/>
                  <a:pt x="5765" y="12206"/>
                  <a:pt x="6116" y="12206"/>
                </a:cubicBezTo>
                <a:close/>
                <a:moveTo>
                  <a:pt x="8898" y="15540"/>
                </a:moveTo>
                <a:cubicBezTo>
                  <a:pt x="9249" y="15540"/>
                  <a:pt x="9524" y="15815"/>
                  <a:pt x="9524" y="16166"/>
                </a:cubicBezTo>
                <a:cubicBezTo>
                  <a:pt x="9524" y="16517"/>
                  <a:pt x="9249" y="16793"/>
                  <a:pt x="8898" y="16793"/>
                </a:cubicBezTo>
                <a:lnTo>
                  <a:pt x="6116" y="16793"/>
                </a:lnTo>
                <a:cubicBezTo>
                  <a:pt x="5765" y="16793"/>
                  <a:pt x="5489" y="16517"/>
                  <a:pt x="5489" y="16166"/>
                </a:cubicBezTo>
                <a:cubicBezTo>
                  <a:pt x="5489" y="15815"/>
                  <a:pt x="5765" y="15540"/>
                  <a:pt x="6116" y="15540"/>
                </a:cubicBezTo>
                <a:close/>
                <a:moveTo>
                  <a:pt x="8898" y="18873"/>
                </a:moveTo>
                <a:cubicBezTo>
                  <a:pt x="9249" y="18873"/>
                  <a:pt x="9524" y="19149"/>
                  <a:pt x="9524" y="19500"/>
                </a:cubicBezTo>
                <a:cubicBezTo>
                  <a:pt x="9524" y="19851"/>
                  <a:pt x="9249" y="20126"/>
                  <a:pt x="8898" y="20126"/>
                </a:cubicBezTo>
                <a:lnTo>
                  <a:pt x="6116" y="20126"/>
                </a:lnTo>
                <a:cubicBezTo>
                  <a:pt x="5765" y="20126"/>
                  <a:pt x="5489" y="19851"/>
                  <a:pt x="5489" y="19500"/>
                </a:cubicBezTo>
                <a:cubicBezTo>
                  <a:pt x="5489" y="19149"/>
                  <a:pt x="5765" y="18873"/>
                  <a:pt x="6116" y="18873"/>
                </a:cubicBezTo>
                <a:close/>
                <a:moveTo>
                  <a:pt x="8898" y="22206"/>
                </a:moveTo>
                <a:cubicBezTo>
                  <a:pt x="9249" y="22206"/>
                  <a:pt x="9524" y="22482"/>
                  <a:pt x="9524" y="22833"/>
                </a:cubicBezTo>
                <a:cubicBezTo>
                  <a:pt x="9524" y="23184"/>
                  <a:pt x="9249" y="23460"/>
                  <a:pt x="8898" y="23460"/>
                </a:cubicBezTo>
                <a:lnTo>
                  <a:pt x="6116" y="23460"/>
                </a:lnTo>
                <a:cubicBezTo>
                  <a:pt x="5765" y="23460"/>
                  <a:pt x="5489" y="23184"/>
                  <a:pt x="5489" y="22833"/>
                </a:cubicBezTo>
                <a:cubicBezTo>
                  <a:pt x="5489" y="22482"/>
                  <a:pt x="5765" y="22206"/>
                  <a:pt x="6116" y="22206"/>
                </a:cubicBezTo>
                <a:close/>
                <a:moveTo>
                  <a:pt x="0" y="1"/>
                </a:moveTo>
                <a:lnTo>
                  <a:pt x="0" y="26693"/>
                </a:lnTo>
                <a:lnTo>
                  <a:pt x="11579" y="26693"/>
                </a:lnTo>
                <a:lnTo>
                  <a:pt x="11579" y="2432"/>
                </a:lnTo>
                <a:lnTo>
                  <a:pt x="13334" y="1"/>
                </a:lnTo>
                <a:close/>
              </a:path>
            </a:pathLst>
          </a:custGeom>
          <a:gradFill>
            <a:gsLst>
              <a:gs pos="0">
                <a:schemeClr val="accent1"/>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8"/>
          <p:cNvSpPr/>
          <p:nvPr/>
        </p:nvSpPr>
        <p:spPr>
          <a:xfrm>
            <a:off x="2250900" y="3712000"/>
            <a:ext cx="46302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37"/>
          <p:cNvSpPr txBox="1"/>
          <p:nvPr>
            <p:ph type="title"/>
          </p:nvPr>
        </p:nvSpPr>
        <p:spPr>
          <a:xfrm>
            <a:off x="3329875" y="1873200"/>
            <a:ext cx="5454300" cy="13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t>FIRST GENERATION SEQUENCING </a:t>
            </a:r>
            <a:endParaRPr sz="5400"/>
          </a:p>
        </p:txBody>
      </p:sp>
      <p:sp>
        <p:nvSpPr>
          <p:cNvPr id="191" name="Google Shape;191;p37"/>
          <p:cNvSpPr txBox="1"/>
          <p:nvPr>
            <p:ph idx="2" type="title"/>
          </p:nvPr>
        </p:nvSpPr>
        <p:spPr>
          <a:xfrm>
            <a:off x="713225" y="539500"/>
            <a:ext cx="2485500" cy="15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2" name="Google Shape;192;p37"/>
          <p:cNvSpPr/>
          <p:nvPr/>
        </p:nvSpPr>
        <p:spPr>
          <a:xfrm>
            <a:off x="-881150" y="2107300"/>
            <a:ext cx="4079904" cy="8167457"/>
          </a:xfrm>
          <a:custGeom>
            <a:rect b="b" l="l" r="r" t="t"/>
            <a:pathLst>
              <a:path extrusionOk="0" h="26693" w="13334">
                <a:moveTo>
                  <a:pt x="8898" y="5565"/>
                </a:moveTo>
                <a:cubicBezTo>
                  <a:pt x="9249" y="5565"/>
                  <a:pt x="9524" y="5840"/>
                  <a:pt x="9524" y="6191"/>
                </a:cubicBezTo>
                <a:cubicBezTo>
                  <a:pt x="9524" y="6542"/>
                  <a:pt x="9249" y="6818"/>
                  <a:pt x="8898" y="6818"/>
                </a:cubicBezTo>
                <a:lnTo>
                  <a:pt x="6116" y="6818"/>
                </a:lnTo>
                <a:cubicBezTo>
                  <a:pt x="5765" y="6818"/>
                  <a:pt x="5489" y="6542"/>
                  <a:pt x="5489" y="6191"/>
                </a:cubicBezTo>
                <a:cubicBezTo>
                  <a:pt x="5489" y="5840"/>
                  <a:pt x="5765" y="5565"/>
                  <a:pt x="6116" y="5565"/>
                </a:cubicBezTo>
                <a:close/>
                <a:moveTo>
                  <a:pt x="8898" y="8898"/>
                </a:moveTo>
                <a:cubicBezTo>
                  <a:pt x="9249" y="8898"/>
                  <a:pt x="9524" y="9174"/>
                  <a:pt x="9524" y="9525"/>
                </a:cubicBezTo>
                <a:cubicBezTo>
                  <a:pt x="9524" y="9850"/>
                  <a:pt x="9249" y="10151"/>
                  <a:pt x="8898" y="10151"/>
                </a:cubicBezTo>
                <a:lnTo>
                  <a:pt x="6116" y="10151"/>
                </a:lnTo>
                <a:cubicBezTo>
                  <a:pt x="5765" y="10151"/>
                  <a:pt x="5489" y="9850"/>
                  <a:pt x="5489" y="9525"/>
                </a:cubicBezTo>
                <a:cubicBezTo>
                  <a:pt x="5489" y="9174"/>
                  <a:pt x="5765" y="8898"/>
                  <a:pt x="6116" y="8898"/>
                </a:cubicBezTo>
                <a:close/>
                <a:moveTo>
                  <a:pt x="8898" y="12206"/>
                </a:moveTo>
                <a:cubicBezTo>
                  <a:pt x="9249" y="12206"/>
                  <a:pt x="9524" y="12507"/>
                  <a:pt x="9524" y="12833"/>
                </a:cubicBezTo>
                <a:cubicBezTo>
                  <a:pt x="9524" y="13184"/>
                  <a:pt x="9249" y="13460"/>
                  <a:pt x="8898" y="13460"/>
                </a:cubicBezTo>
                <a:lnTo>
                  <a:pt x="6116" y="13460"/>
                </a:lnTo>
                <a:cubicBezTo>
                  <a:pt x="5765" y="13460"/>
                  <a:pt x="5489" y="13184"/>
                  <a:pt x="5489" y="12833"/>
                </a:cubicBezTo>
                <a:cubicBezTo>
                  <a:pt x="5489" y="12507"/>
                  <a:pt x="5765" y="12206"/>
                  <a:pt x="6116" y="12206"/>
                </a:cubicBezTo>
                <a:close/>
                <a:moveTo>
                  <a:pt x="8898" y="15540"/>
                </a:moveTo>
                <a:cubicBezTo>
                  <a:pt x="9249" y="15540"/>
                  <a:pt x="9524" y="15815"/>
                  <a:pt x="9524" y="16166"/>
                </a:cubicBezTo>
                <a:cubicBezTo>
                  <a:pt x="9524" y="16517"/>
                  <a:pt x="9249" y="16793"/>
                  <a:pt x="8898" y="16793"/>
                </a:cubicBezTo>
                <a:lnTo>
                  <a:pt x="6116" y="16793"/>
                </a:lnTo>
                <a:cubicBezTo>
                  <a:pt x="5765" y="16793"/>
                  <a:pt x="5489" y="16517"/>
                  <a:pt x="5489" y="16166"/>
                </a:cubicBezTo>
                <a:cubicBezTo>
                  <a:pt x="5489" y="15815"/>
                  <a:pt x="5765" y="15540"/>
                  <a:pt x="6116" y="15540"/>
                </a:cubicBezTo>
                <a:close/>
                <a:moveTo>
                  <a:pt x="8898" y="18873"/>
                </a:moveTo>
                <a:cubicBezTo>
                  <a:pt x="9249" y="18873"/>
                  <a:pt x="9524" y="19149"/>
                  <a:pt x="9524" y="19500"/>
                </a:cubicBezTo>
                <a:cubicBezTo>
                  <a:pt x="9524" y="19851"/>
                  <a:pt x="9249" y="20126"/>
                  <a:pt x="8898" y="20126"/>
                </a:cubicBezTo>
                <a:lnTo>
                  <a:pt x="6116" y="20126"/>
                </a:lnTo>
                <a:cubicBezTo>
                  <a:pt x="5765" y="20126"/>
                  <a:pt x="5489" y="19851"/>
                  <a:pt x="5489" y="19500"/>
                </a:cubicBezTo>
                <a:cubicBezTo>
                  <a:pt x="5489" y="19149"/>
                  <a:pt x="5765" y="18873"/>
                  <a:pt x="6116" y="18873"/>
                </a:cubicBezTo>
                <a:close/>
                <a:moveTo>
                  <a:pt x="8898" y="22206"/>
                </a:moveTo>
                <a:cubicBezTo>
                  <a:pt x="9249" y="22206"/>
                  <a:pt x="9524" y="22482"/>
                  <a:pt x="9524" y="22833"/>
                </a:cubicBezTo>
                <a:cubicBezTo>
                  <a:pt x="9524" y="23184"/>
                  <a:pt x="9249" y="23460"/>
                  <a:pt x="8898" y="23460"/>
                </a:cubicBezTo>
                <a:lnTo>
                  <a:pt x="6116" y="23460"/>
                </a:lnTo>
                <a:cubicBezTo>
                  <a:pt x="5765" y="23460"/>
                  <a:pt x="5489" y="23184"/>
                  <a:pt x="5489" y="22833"/>
                </a:cubicBezTo>
                <a:cubicBezTo>
                  <a:pt x="5489" y="22482"/>
                  <a:pt x="5765" y="22206"/>
                  <a:pt x="6116" y="22206"/>
                </a:cubicBezTo>
                <a:close/>
                <a:moveTo>
                  <a:pt x="0" y="1"/>
                </a:moveTo>
                <a:lnTo>
                  <a:pt x="0" y="26693"/>
                </a:lnTo>
                <a:lnTo>
                  <a:pt x="11579" y="26693"/>
                </a:lnTo>
                <a:lnTo>
                  <a:pt x="11579" y="2432"/>
                </a:lnTo>
                <a:lnTo>
                  <a:pt x="13334" y="1"/>
                </a:lnTo>
                <a:close/>
              </a:path>
            </a:pathLst>
          </a:custGeom>
          <a:gradFill>
            <a:gsLst>
              <a:gs pos="0">
                <a:schemeClr val="accent1"/>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p:nvPr/>
        </p:nvSpPr>
        <p:spPr>
          <a:xfrm>
            <a:off x="6843100" y="-342251"/>
            <a:ext cx="3787925" cy="5651368"/>
          </a:xfrm>
          <a:custGeom>
            <a:rect b="b" l="l" r="r" t="t"/>
            <a:pathLst>
              <a:path extrusionOk="0" h="34813" w="23334">
                <a:moveTo>
                  <a:pt x="8822" y="0"/>
                </a:moveTo>
                <a:lnTo>
                  <a:pt x="8822" y="11830"/>
                </a:lnTo>
                <a:cubicBezTo>
                  <a:pt x="3734" y="13108"/>
                  <a:pt x="0" y="17695"/>
                  <a:pt x="0" y="23133"/>
                </a:cubicBezTo>
                <a:cubicBezTo>
                  <a:pt x="0" y="29600"/>
                  <a:pt x="5213" y="34813"/>
                  <a:pt x="11654" y="34813"/>
                </a:cubicBezTo>
                <a:cubicBezTo>
                  <a:pt x="18095" y="34813"/>
                  <a:pt x="23334" y="29600"/>
                  <a:pt x="23334" y="23133"/>
                </a:cubicBezTo>
                <a:cubicBezTo>
                  <a:pt x="23334" y="17695"/>
                  <a:pt x="19574" y="13108"/>
                  <a:pt x="14511" y="11830"/>
                </a:cubicBezTo>
                <a:lnTo>
                  <a:pt x="14511" y="0"/>
                </a:ln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38" title="image-removebg-preview.png"/>
          <p:cNvPicPr preferRelativeResize="0"/>
          <p:nvPr/>
        </p:nvPicPr>
        <p:blipFill rotWithShape="1">
          <a:blip r:embed="rId3">
            <a:alphaModFix/>
          </a:blip>
          <a:srcRect b="15852" l="30161" r="34441" t="10822"/>
          <a:stretch/>
        </p:blipFill>
        <p:spPr>
          <a:xfrm>
            <a:off x="137600" y="2281275"/>
            <a:ext cx="2556950" cy="2644700"/>
          </a:xfrm>
          <a:prstGeom prst="rect">
            <a:avLst/>
          </a:prstGeom>
          <a:noFill/>
          <a:ln>
            <a:noFill/>
          </a:ln>
        </p:spPr>
      </p:pic>
      <p:sp>
        <p:nvSpPr>
          <p:cNvPr id="199" name="Google Shape;199;p38"/>
          <p:cNvSpPr txBox="1"/>
          <p:nvPr>
            <p:ph idx="4294967295" type="title"/>
          </p:nvPr>
        </p:nvSpPr>
        <p:spPr>
          <a:xfrm>
            <a:off x="2512400" y="211375"/>
            <a:ext cx="77175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solidFill>
                  <a:schemeClr val="lt1"/>
                </a:solidFill>
              </a:rPr>
              <a:t>SANGER </a:t>
            </a:r>
            <a:r>
              <a:rPr lang="en" sz="3700">
                <a:solidFill>
                  <a:schemeClr val="lt1"/>
                </a:solidFill>
                <a:latin typeface="Archivo"/>
                <a:ea typeface="Archivo"/>
                <a:cs typeface="Archivo"/>
                <a:sym typeface="Archivo"/>
              </a:rPr>
              <a:t>SEQUENCING</a:t>
            </a:r>
            <a:endParaRPr sz="3700">
              <a:solidFill>
                <a:schemeClr val="lt1"/>
              </a:solidFill>
              <a:latin typeface="Archivo"/>
              <a:ea typeface="Archivo"/>
              <a:cs typeface="Archivo"/>
              <a:sym typeface="Archivo"/>
            </a:endParaRPr>
          </a:p>
        </p:txBody>
      </p:sp>
      <p:sp>
        <p:nvSpPr>
          <p:cNvPr id="200" name="Google Shape;200;p38"/>
          <p:cNvSpPr txBox="1"/>
          <p:nvPr/>
        </p:nvSpPr>
        <p:spPr>
          <a:xfrm>
            <a:off x="2243475" y="1721525"/>
            <a:ext cx="4604100" cy="313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12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dNTPs (deoxyribonucleotide triphosphates): Free DNA nucleotides - A, T, G, C</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ddNTPs (dideoxyribonucleotide triphosphates): chain-terminating blocks. DNA Polymerase will recognise this molecule due to the absence of oxygen at the 2nd and 3rd carbons, and will terminate the replication.</a:t>
            </a:r>
            <a:endParaRPr sz="1600">
              <a:solidFill>
                <a:schemeClr val="lt1"/>
              </a:solidFill>
              <a:latin typeface="Archivo Medium"/>
              <a:ea typeface="Archivo Medium"/>
              <a:cs typeface="Archivo Medium"/>
              <a:sym typeface="Archivo Medium"/>
            </a:endParaRPr>
          </a:p>
        </p:txBody>
      </p:sp>
      <p:sp>
        <p:nvSpPr>
          <p:cNvPr id="201" name="Google Shape;201;p38"/>
          <p:cNvSpPr txBox="1"/>
          <p:nvPr/>
        </p:nvSpPr>
        <p:spPr>
          <a:xfrm>
            <a:off x="84675" y="799325"/>
            <a:ext cx="7059000" cy="14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lt1"/>
                </a:solidFill>
                <a:latin typeface="Archivo ExtraBold"/>
                <a:ea typeface="Archivo ExtraBold"/>
                <a:cs typeface="Archivo ExtraBold"/>
                <a:sym typeface="Archivo ExtraBold"/>
              </a:rPr>
              <a:t>FACTORS TO BE USED</a:t>
            </a:r>
            <a:endParaRPr sz="1800">
              <a:solidFill>
                <a:schemeClr val="lt1"/>
              </a:solidFill>
              <a:latin typeface="Archivo ExtraBold"/>
              <a:ea typeface="Archivo ExtraBold"/>
              <a:cs typeface="Archivo ExtraBold"/>
              <a:sym typeface="Archivo ExtraBold"/>
            </a:endParaRPr>
          </a:p>
          <a:p>
            <a:pPr indent="-330200" lvl="0" marL="457200" rtl="0" algn="l">
              <a:lnSpc>
                <a:spcPct val="115000"/>
              </a:lnSpc>
              <a:spcBef>
                <a:spcPts val="12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Radioactive primer: so that fragments can be viewed under autoradiography</a:t>
            </a:r>
            <a:endParaRPr sz="1600">
              <a:solidFill>
                <a:schemeClr val="lt1"/>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DNA Polymerase/other DNA replicating enzyme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713250" y="412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PROCEDURE</a:t>
            </a:r>
            <a:endParaRPr/>
          </a:p>
        </p:txBody>
      </p:sp>
      <p:grpSp>
        <p:nvGrpSpPr>
          <p:cNvPr id="207" name="Google Shape;207;p39"/>
          <p:cNvGrpSpPr/>
          <p:nvPr/>
        </p:nvGrpSpPr>
        <p:grpSpPr>
          <a:xfrm rot="-4161705">
            <a:off x="6662959" y="-1328338"/>
            <a:ext cx="1714426" cy="4320437"/>
            <a:chOff x="5762975" y="2535925"/>
            <a:chExt cx="781225" cy="1968725"/>
          </a:xfrm>
        </p:grpSpPr>
        <p:sp>
          <p:nvSpPr>
            <p:cNvPr id="208" name="Google Shape;208;p39"/>
            <p:cNvSpPr/>
            <p:nvPr/>
          </p:nvSpPr>
          <p:spPr>
            <a:xfrm>
              <a:off x="5777825" y="4414450"/>
              <a:ext cx="691625" cy="90200"/>
            </a:xfrm>
            <a:custGeom>
              <a:rect b="b" l="l" r="r" t="t"/>
              <a:pathLst>
                <a:path extrusionOk="0" h="3608" w="27665">
                  <a:moveTo>
                    <a:pt x="1803" y="1"/>
                  </a:moveTo>
                  <a:cubicBezTo>
                    <a:pt x="822" y="1"/>
                    <a:pt x="0" y="800"/>
                    <a:pt x="0" y="1804"/>
                  </a:cubicBezTo>
                  <a:cubicBezTo>
                    <a:pt x="0" y="2785"/>
                    <a:pt x="822" y="3607"/>
                    <a:pt x="1803" y="3607"/>
                  </a:cubicBezTo>
                  <a:cubicBezTo>
                    <a:pt x="2808" y="3607"/>
                    <a:pt x="3606" y="2785"/>
                    <a:pt x="3606" y="1804"/>
                  </a:cubicBezTo>
                  <a:lnTo>
                    <a:pt x="24058" y="1804"/>
                  </a:lnTo>
                  <a:cubicBezTo>
                    <a:pt x="24058" y="2785"/>
                    <a:pt x="24857" y="3607"/>
                    <a:pt x="25861" y="3607"/>
                  </a:cubicBezTo>
                  <a:cubicBezTo>
                    <a:pt x="26843" y="3607"/>
                    <a:pt x="27664" y="2785"/>
                    <a:pt x="27664" y="1804"/>
                  </a:cubicBezTo>
                  <a:cubicBezTo>
                    <a:pt x="27664" y="800"/>
                    <a:pt x="26843" y="1"/>
                    <a:pt x="25861" y="1"/>
                  </a:cubicBezTo>
                  <a:cubicBezTo>
                    <a:pt x="25062" y="1"/>
                    <a:pt x="24400" y="503"/>
                    <a:pt x="24172" y="1188"/>
                  </a:cubicBezTo>
                  <a:lnTo>
                    <a:pt x="3492" y="1188"/>
                  </a:lnTo>
                  <a:cubicBezTo>
                    <a:pt x="3264" y="503"/>
                    <a:pt x="2602" y="1"/>
                    <a:pt x="1803"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9"/>
            <p:cNvSpPr/>
            <p:nvPr/>
          </p:nvSpPr>
          <p:spPr>
            <a:xfrm>
              <a:off x="5943300" y="2686025"/>
              <a:ext cx="600900" cy="120425"/>
            </a:xfrm>
            <a:custGeom>
              <a:rect b="b" l="l" r="r" t="t"/>
              <a:pathLst>
                <a:path extrusionOk="0" h="4817" w="24036">
                  <a:moveTo>
                    <a:pt x="21639" y="0"/>
                  </a:moveTo>
                  <a:cubicBezTo>
                    <a:pt x="20315" y="0"/>
                    <a:pt x="19242" y="1073"/>
                    <a:pt x="19242" y="2397"/>
                  </a:cubicBezTo>
                  <a:lnTo>
                    <a:pt x="2968" y="2397"/>
                  </a:lnTo>
                  <a:cubicBezTo>
                    <a:pt x="2831" y="1712"/>
                    <a:pt x="2237" y="1210"/>
                    <a:pt x="1507" y="1210"/>
                  </a:cubicBezTo>
                  <a:cubicBezTo>
                    <a:pt x="662" y="1210"/>
                    <a:pt x="0" y="1872"/>
                    <a:pt x="0" y="2716"/>
                  </a:cubicBezTo>
                  <a:cubicBezTo>
                    <a:pt x="0" y="3538"/>
                    <a:pt x="662" y="4200"/>
                    <a:pt x="1507" y="4200"/>
                  </a:cubicBezTo>
                  <a:cubicBezTo>
                    <a:pt x="2237" y="4200"/>
                    <a:pt x="2831" y="3698"/>
                    <a:pt x="2968" y="3013"/>
                  </a:cubicBezTo>
                  <a:lnTo>
                    <a:pt x="19311" y="3013"/>
                  </a:lnTo>
                  <a:cubicBezTo>
                    <a:pt x="19585" y="4040"/>
                    <a:pt x="20520" y="4816"/>
                    <a:pt x="21639" y="4816"/>
                  </a:cubicBezTo>
                  <a:cubicBezTo>
                    <a:pt x="22963" y="4816"/>
                    <a:pt x="24035" y="3743"/>
                    <a:pt x="24035" y="2397"/>
                  </a:cubicBezTo>
                  <a:cubicBezTo>
                    <a:pt x="24035" y="1073"/>
                    <a:pt x="22963" y="0"/>
                    <a:pt x="216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9"/>
            <p:cNvSpPr/>
            <p:nvPr/>
          </p:nvSpPr>
          <p:spPr>
            <a:xfrm>
              <a:off x="6108775" y="2821250"/>
              <a:ext cx="390350" cy="150100"/>
            </a:xfrm>
            <a:custGeom>
              <a:rect b="b" l="l" r="r" t="t"/>
              <a:pathLst>
                <a:path extrusionOk="0" h="6004" w="15614">
                  <a:moveTo>
                    <a:pt x="12623" y="1"/>
                  </a:moveTo>
                  <a:cubicBezTo>
                    <a:pt x="11162" y="1"/>
                    <a:pt x="9953" y="1028"/>
                    <a:pt x="9679" y="2397"/>
                  </a:cubicBezTo>
                  <a:lnTo>
                    <a:pt x="2968" y="2397"/>
                  </a:lnTo>
                  <a:cubicBezTo>
                    <a:pt x="2831" y="1712"/>
                    <a:pt x="2215" y="1210"/>
                    <a:pt x="1484" y="1210"/>
                  </a:cubicBezTo>
                  <a:cubicBezTo>
                    <a:pt x="663" y="1210"/>
                    <a:pt x="1" y="1872"/>
                    <a:pt x="1" y="2717"/>
                  </a:cubicBezTo>
                  <a:cubicBezTo>
                    <a:pt x="1" y="3539"/>
                    <a:pt x="663" y="4200"/>
                    <a:pt x="1484" y="4200"/>
                  </a:cubicBezTo>
                  <a:cubicBezTo>
                    <a:pt x="2215" y="4200"/>
                    <a:pt x="2831" y="3698"/>
                    <a:pt x="2968" y="3014"/>
                  </a:cubicBezTo>
                  <a:lnTo>
                    <a:pt x="9610" y="3014"/>
                  </a:lnTo>
                  <a:cubicBezTo>
                    <a:pt x="9610" y="4657"/>
                    <a:pt x="10957" y="6004"/>
                    <a:pt x="12623" y="6004"/>
                  </a:cubicBezTo>
                  <a:cubicBezTo>
                    <a:pt x="14267" y="6004"/>
                    <a:pt x="15613" y="4657"/>
                    <a:pt x="15613" y="3014"/>
                  </a:cubicBezTo>
                  <a:cubicBezTo>
                    <a:pt x="15613" y="1347"/>
                    <a:pt x="14267" y="1"/>
                    <a:pt x="12623"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9"/>
            <p:cNvSpPr/>
            <p:nvPr/>
          </p:nvSpPr>
          <p:spPr>
            <a:xfrm>
              <a:off x="6228625" y="2956500"/>
              <a:ext cx="150650" cy="150100"/>
            </a:xfrm>
            <a:custGeom>
              <a:rect b="b" l="l" r="r" t="t"/>
              <a:pathLst>
                <a:path extrusionOk="0" h="6004" w="6026">
                  <a:moveTo>
                    <a:pt x="3013" y="0"/>
                  </a:moveTo>
                  <a:cubicBezTo>
                    <a:pt x="1347" y="0"/>
                    <a:pt x="0" y="1347"/>
                    <a:pt x="0" y="3013"/>
                  </a:cubicBezTo>
                  <a:cubicBezTo>
                    <a:pt x="0" y="4657"/>
                    <a:pt x="1347" y="6003"/>
                    <a:pt x="3013" y="6003"/>
                  </a:cubicBezTo>
                  <a:cubicBezTo>
                    <a:pt x="4679" y="6003"/>
                    <a:pt x="6026" y="4657"/>
                    <a:pt x="6026" y="3013"/>
                  </a:cubicBezTo>
                  <a:cubicBezTo>
                    <a:pt x="6026" y="1347"/>
                    <a:pt x="4679" y="0"/>
                    <a:pt x="3013"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p:nvPr/>
          </p:nvSpPr>
          <p:spPr>
            <a:xfrm>
              <a:off x="5762975" y="3677775"/>
              <a:ext cx="616300" cy="150675"/>
            </a:xfrm>
            <a:custGeom>
              <a:rect b="b" l="l" r="r" t="t"/>
              <a:pathLst>
                <a:path extrusionOk="0" h="6027" w="24652">
                  <a:moveTo>
                    <a:pt x="21639" y="0"/>
                  </a:moveTo>
                  <a:cubicBezTo>
                    <a:pt x="20178" y="0"/>
                    <a:pt x="18968" y="1027"/>
                    <a:pt x="18695" y="2420"/>
                  </a:cubicBezTo>
                  <a:lnTo>
                    <a:pt x="4725" y="2420"/>
                  </a:lnTo>
                  <a:cubicBezTo>
                    <a:pt x="4452" y="1370"/>
                    <a:pt x="3516" y="617"/>
                    <a:pt x="2397" y="617"/>
                  </a:cubicBezTo>
                  <a:cubicBezTo>
                    <a:pt x="1073" y="617"/>
                    <a:pt x="1" y="1689"/>
                    <a:pt x="1" y="3013"/>
                  </a:cubicBezTo>
                  <a:cubicBezTo>
                    <a:pt x="1" y="4337"/>
                    <a:pt x="1073" y="5410"/>
                    <a:pt x="2397" y="5410"/>
                  </a:cubicBezTo>
                  <a:cubicBezTo>
                    <a:pt x="3721" y="5410"/>
                    <a:pt x="4817" y="4337"/>
                    <a:pt x="4817" y="3013"/>
                  </a:cubicBezTo>
                  <a:lnTo>
                    <a:pt x="18626" y="3013"/>
                  </a:lnTo>
                  <a:cubicBezTo>
                    <a:pt x="18626" y="4679"/>
                    <a:pt x="19973" y="6026"/>
                    <a:pt x="21639" y="6026"/>
                  </a:cubicBezTo>
                  <a:cubicBezTo>
                    <a:pt x="23305" y="6026"/>
                    <a:pt x="24652" y="4679"/>
                    <a:pt x="24652" y="3013"/>
                  </a:cubicBezTo>
                  <a:cubicBezTo>
                    <a:pt x="24652" y="1347"/>
                    <a:pt x="23305" y="0"/>
                    <a:pt x="216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5762975" y="3542525"/>
              <a:ext cx="736150" cy="150675"/>
            </a:xfrm>
            <a:custGeom>
              <a:rect b="b" l="l" r="r" t="t"/>
              <a:pathLst>
                <a:path extrusionOk="0" h="6027" w="29446">
                  <a:moveTo>
                    <a:pt x="26455" y="1"/>
                  </a:moveTo>
                  <a:cubicBezTo>
                    <a:pt x="24994" y="1"/>
                    <a:pt x="23785" y="1028"/>
                    <a:pt x="23511" y="2420"/>
                  </a:cubicBezTo>
                  <a:lnTo>
                    <a:pt x="4725" y="2420"/>
                  </a:lnTo>
                  <a:cubicBezTo>
                    <a:pt x="4452" y="1370"/>
                    <a:pt x="3516" y="617"/>
                    <a:pt x="2397" y="617"/>
                  </a:cubicBezTo>
                  <a:cubicBezTo>
                    <a:pt x="1073" y="617"/>
                    <a:pt x="1" y="1690"/>
                    <a:pt x="1" y="3014"/>
                  </a:cubicBezTo>
                  <a:cubicBezTo>
                    <a:pt x="1" y="4338"/>
                    <a:pt x="1073" y="5410"/>
                    <a:pt x="2397" y="5410"/>
                  </a:cubicBezTo>
                  <a:cubicBezTo>
                    <a:pt x="3721" y="5410"/>
                    <a:pt x="4817" y="4338"/>
                    <a:pt x="4817" y="3014"/>
                  </a:cubicBezTo>
                  <a:lnTo>
                    <a:pt x="23442" y="3014"/>
                  </a:lnTo>
                  <a:cubicBezTo>
                    <a:pt x="23442" y="4680"/>
                    <a:pt x="24789" y="6027"/>
                    <a:pt x="26455" y="6027"/>
                  </a:cubicBezTo>
                  <a:cubicBezTo>
                    <a:pt x="28099" y="6027"/>
                    <a:pt x="29445" y="4680"/>
                    <a:pt x="29445" y="3014"/>
                  </a:cubicBezTo>
                  <a:cubicBezTo>
                    <a:pt x="29445" y="1347"/>
                    <a:pt x="28099" y="1"/>
                    <a:pt x="26455"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9"/>
            <p:cNvSpPr/>
            <p:nvPr/>
          </p:nvSpPr>
          <p:spPr>
            <a:xfrm>
              <a:off x="5822900" y="3798175"/>
              <a:ext cx="421150" cy="180350"/>
            </a:xfrm>
            <a:custGeom>
              <a:rect b="b" l="l" r="r" t="t"/>
              <a:pathLst>
                <a:path extrusionOk="0" h="7214" w="16846">
                  <a:moveTo>
                    <a:pt x="13239" y="0"/>
                  </a:moveTo>
                  <a:cubicBezTo>
                    <a:pt x="11436" y="0"/>
                    <a:pt x="9975" y="1301"/>
                    <a:pt x="9678" y="3013"/>
                  </a:cubicBezTo>
                  <a:lnTo>
                    <a:pt x="3493" y="3013"/>
                  </a:lnTo>
                  <a:cubicBezTo>
                    <a:pt x="3264" y="2306"/>
                    <a:pt x="2602" y="1804"/>
                    <a:pt x="1803" y="1804"/>
                  </a:cubicBezTo>
                  <a:cubicBezTo>
                    <a:pt x="822" y="1804"/>
                    <a:pt x="0" y="2603"/>
                    <a:pt x="0" y="3607"/>
                  </a:cubicBezTo>
                  <a:cubicBezTo>
                    <a:pt x="0" y="4611"/>
                    <a:pt x="822" y="5410"/>
                    <a:pt x="1803" y="5410"/>
                  </a:cubicBezTo>
                  <a:cubicBezTo>
                    <a:pt x="2808" y="5410"/>
                    <a:pt x="3607" y="4611"/>
                    <a:pt x="3607" y="3607"/>
                  </a:cubicBezTo>
                  <a:lnTo>
                    <a:pt x="9633" y="3607"/>
                  </a:lnTo>
                  <a:cubicBezTo>
                    <a:pt x="9633" y="5593"/>
                    <a:pt x="11230" y="7213"/>
                    <a:pt x="13239" y="7213"/>
                  </a:cubicBezTo>
                  <a:cubicBezTo>
                    <a:pt x="15225" y="7213"/>
                    <a:pt x="16845" y="5593"/>
                    <a:pt x="16845" y="3607"/>
                  </a:cubicBezTo>
                  <a:cubicBezTo>
                    <a:pt x="16845" y="1621"/>
                    <a:pt x="15225" y="0"/>
                    <a:pt x="132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5913050" y="3963650"/>
              <a:ext cx="150675" cy="150100"/>
            </a:xfrm>
            <a:custGeom>
              <a:rect b="b" l="l" r="r" t="t"/>
              <a:pathLst>
                <a:path extrusionOk="0" h="6004" w="6027">
                  <a:moveTo>
                    <a:pt x="3014" y="1"/>
                  </a:moveTo>
                  <a:cubicBezTo>
                    <a:pt x="1347" y="1"/>
                    <a:pt x="1" y="1347"/>
                    <a:pt x="1" y="2991"/>
                  </a:cubicBezTo>
                  <a:cubicBezTo>
                    <a:pt x="1" y="4657"/>
                    <a:pt x="1347" y="6004"/>
                    <a:pt x="3014" y="6004"/>
                  </a:cubicBezTo>
                  <a:cubicBezTo>
                    <a:pt x="4680" y="6004"/>
                    <a:pt x="6027" y="4657"/>
                    <a:pt x="6027" y="2991"/>
                  </a:cubicBezTo>
                  <a:cubicBezTo>
                    <a:pt x="6027" y="1347"/>
                    <a:pt x="4680" y="1"/>
                    <a:pt x="3014"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9"/>
            <p:cNvSpPr/>
            <p:nvPr/>
          </p:nvSpPr>
          <p:spPr>
            <a:xfrm>
              <a:off x="5822900" y="4113725"/>
              <a:ext cx="376075" cy="120425"/>
            </a:xfrm>
            <a:custGeom>
              <a:rect b="b" l="l" r="r" t="t"/>
              <a:pathLst>
                <a:path extrusionOk="0" h="4817" w="15043">
                  <a:moveTo>
                    <a:pt x="2420" y="1"/>
                  </a:moveTo>
                  <a:cubicBezTo>
                    <a:pt x="1073" y="1"/>
                    <a:pt x="0" y="1074"/>
                    <a:pt x="0" y="2397"/>
                  </a:cubicBezTo>
                  <a:cubicBezTo>
                    <a:pt x="0" y="3721"/>
                    <a:pt x="1073" y="4817"/>
                    <a:pt x="2420" y="4817"/>
                  </a:cubicBezTo>
                  <a:cubicBezTo>
                    <a:pt x="3538" y="4817"/>
                    <a:pt x="4474" y="4041"/>
                    <a:pt x="4748" y="3014"/>
                  </a:cubicBezTo>
                  <a:lnTo>
                    <a:pt x="11527" y="3014"/>
                  </a:lnTo>
                  <a:cubicBezTo>
                    <a:pt x="11778" y="3699"/>
                    <a:pt x="12440" y="4201"/>
                    <a:pt x="13239" y="4201"/>
                  </a:cubicBezTo>
                  <a:cubicBezTo>
                    <a:pt x="14220" y="4201"/>
                    <a:pt x="15042" y="3402"/>
                    <a:pt x="15042" y="2397"/>
                  </a:cubicBezTo>
                  <a:cubicBezTo>
                    <a:pt x="15042" y="1416"/>
                    <a:pt x="14220" y="594"/>
                    <a:pt x="13239" y="594"/>
                  </a:cubicBezTo>
                  <a:cubicBezTo>
                    <a:pt x="12235" y="594"/>
                    <a:pt x="11436" y="1416"/>
                    <a:pt x="11436" y="2397"/>
                  </a:cubicBezTo>
                  <a:lnTo>
                    <a:pt x="4816" y="2397"/>
                  </a:lnTo>
                  <a:cubicBezTo>
                    <a:pt x="4816" y="1074"/>
                    <a:pt x="3744" y="1"/>
                    <a:pt x="242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p:nvPr/>
          </p:nvSpPr>
          <p:spPr>
            <a:xfrm>
              <a:off x="5777825" y="4279225"/>
              <a:ext cx="586050" cy="90175"/>
            </a:xfrm>
            <a:custGeom>
              <a:rect b="b" l="l" r="r" t="t"/>
              <a:pathLst>
                <a:path extrusionOk="0" h="3607" w="23442">
                  <a:moveTo>
                    <a:pt x="1803" y="0"/>
                  </a:moveTo>
                  <a:cubicBezTo>
                    <a:pt x="822" y="0"/>
                    <a:pt x="0" y="799"/>
                    <a:pt x="0" y="1803"/>
                  </a:cubicBezTo>
                  <a:cubicBezTo>
                    <a:pt x="0" y="2785"/>
                    <a:pt x="822" y="3607"/>
                    <a:pt x="1803" y="3607"/>
                  </a:cubicBezTo>
                  <a:cubicBezTo>
                    <a:pt x="2602" y="3607"/>
                    <a:pt x="3264" y="3104"/>
                    <a:pt x="3492" y="2397"/>
                  </a:cubicBezTo>
                  <a:lnTo>
                    <a:pt x="19949" y="2397"/>
                  </a:lnTo>
                  <a:cubicBezTo>
                    <a:pt x="20200" y="3104"/>
                    <a:pt x="20862" y="3607"/>
                    <a:pt x="21638" y="3607"/>
                  </a:cubicBezTo>
                  <a:cubicBezTo>
                    <a:pt x="22643" y="3607"/>
                    <a:pt x="23442" y="2785"/>
                    <a:pt x="23442" y="1803"/>
                  </a:cubicBezTo>
                  <a:cubicBezTo>
                    <a:pt x="23442" y="799"/>
                    <a:pt x="22643" y="0"/>
                    <a:pt x="21638" y="0"/>
                  </a:cubicBezTo>
                  <a:cubicBezTo>
                    <a:pt x="20657" y="0"/>
                    <a:pt x="19835" y="799"/>
                    <a:pt x="19835" y="1803"/>
                  </a:cubicBezTo>
                  <a:lnTo>
                    <a:pt x="3606" y="1803"/>
                  </a:lnTo>
                  <a:cubicBezTo>
                    <a:pt x="3606" y="799"/>
                    <a:pt x="2808" y="0"/>
                    <a:pt x="1803"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p:nvPr/>
          </p:nvSpPr>
          <p:spPr>
            <a:xfrm>
              <a:off x="5867975" y="2535925"/>
              <a:ext cx="676225" cy="119875"/>
            </a:xfrm>
            <a:custGeom>
              <a:rect b="b" l="l" r="r" t="t"/>
              <a:pathLst>
                <a:path extrusionOk="0" h="4795" w="27049">
                  <a:moveTo>
                    <a:pt x="24652" y="1"/>
                  </a:moveTo>
                  <a:cubicBezTo>
                    <a:pt x="23328" y="1"/>
                    <a:pt x="22255" y="1074"/>
                    <a:pt x="22255" y="2398"/>
                  </a:cubicBezTo>
                  <a:lnTo>
                    <a:pt x="2991" y="2398"/>
                  </a:lnTo>
                  <a:cubicBezTo>
                    <a:pt x="2854" y="1713"/>
                    <a:pt x="2237" y="1188"/>
                    <a:pt x="1507" y="1188"/>
                  </a:cubicBezTo>
                  <a:cubicBezTo>
                    <a:pt x="685" y="1188"/>
                    <a:pt x="0" y="1873"/>
                    <a:pt x="0" y="2694"/>
                  </a:cubicBezTo>
                  <a:cubicBezTo>
                    <a:pt x="0" y="3539"/>
                    <a:pt x="685" y="4201"/>
                    <a:pt x="1507" y="4201"/>
                  </a:cubicBezTo>
                  <a:cubicBezTo>
                    <a:pt x="2237" y="4201"/>
                    <a:pt x="2854" y="3676"/>
                    <a:pt x="2991" y="2991"/>
                  </a:cubicBezTo>
                  <a:lnTo>
                    <a:pt x="22324" y="2991"/>
                  </a:lnTo>
                  <a:cubicBezTo>
                    <a:pt x="22598" y="4041"/>
                    <a:pt x="23533" y="4794"/>
                    <a:pt x="24652" y="4794"/>
                  </a:cubicBezTo>
                  <a:cubicBezTo>
                    <a:pt x="25976" y="4794"/>
                    <a:pt x="27048" y="3721"/>
                    <a:pt x="27048" y="2398"/>
                  </a:cubicBezTo>
                  <a:cubicBezTo>
                    <a:pt x="27048" y="1074"/>
                    <a:pt x="25976" y="1"/>
                    <a:pt x="24652"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9"/>
            <p:cNvSpPr/>
            <p:nvPr/>
          </p:nvSpPr>
          <p:spPr>
            <a:xfrm>
              <a:off x="5793225" y="3392450"/>
              <a:ext cx="750975" cy="150100"/>
            </a:xfrm>
            <a:custGeom>
              <a:rect b="b" l="l" r="r" t="t"/>
              <a:pathLst>
                <a:path extrusionOk="0" h="6004" w="30039">
                  <a:moveTo>
                    <a:pt x="2990" y="1"/>
                  </a:moveTo>
                  <a:cubicBezTo>
                    <a:pt x="1347" y="1"/>
                    <a:pt x="0" y="1347"/>
                    <a:pt x="0" y="2991"/>
                  </a:cubicBezTo>
                  <a:cubicBezTo>
                    <a:pt x="0" y="4657"/>
                    <a:pt x="1347" y="6004"/>
                    <a:pt x="2990" y="6004"/>
                  </a:cubicBezTo>
                  <a:cubicBezTo>
                    <a:pt x="4451" y="6004"/>
                    <a:pt x="5661" y="4977"/>
                    <a:pt x="5935" y="3607"/>
                  </a:cubicBezTo>
                  <a:lnTo>
                    <a:pt x="25314" y="3607"/>
                  </a:lnTo>
                  <a:cubicBezTo>
                    <a:pt x="25588" y="4634"/>
                    <a:pt x="26523" y="5410"/>
                    <a:pt x="27642" y="5410"/>
                  </a:cubicBezTo>
                  <a:cubicBezTo>
                    <a:pt x="28966" y="5410"/>
                    <a:pt x="30038" y="4337"/>
                    <a:pt x="30038" y="2991"/>
                  </a:cubicBezTo>
                  <a:cubicBezTo>
                    <a:pt x="30038" y="1667"/>
                    <a:pt x="28966" y="594"/>
                    <a:pt x="27642" y="594"/>
                  </a:cubicBezTo>
                  <a:cubicBezTo>
                    <a:pt x="26318" y="594"/>
                    <a:pt x="25245" y="1667"/>
                    <a:pt x="25245" y="2991"/>
                  </a:cubicBezTo>
                  <a:lnTo>
                    <a:pt x="6003" y="2991"/>
                  </a:lnTo>
                  <a:cubicBezTo>
                    <a:pt x="6003" y="1347"/>
                    <a:pt x="4657" y="1"/>
                    <a:pt x="299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9"/>
            <p:cNvSpPr/>
            <p:nvPr/>
          </p:nvSpPr>
          <p:spPr>
            <a:xfrm>
              <a:off x="5913050" y="3241800"/>
              <a:ext cx="616300" cy="150675"/>
            </a:xfrm>
            <a:custGeom>
              <a:rect b="b" l="l" r="r" t="t"/>
              <a:pathLst>
                <a:path extrusionOk="0" h="6027" w="24652">
                  <a:moveTo>
                    <a:pt x="3014" y="1"/>
                  </a:moveTo>
                  <a:cubicBezTo>
                    <a:pt x="1347" y="1"/>
                    <a:pt x="1" y="1348"/>
                    <a:pt x="1" y="3014"/>
                  </a:cubicBezTo>
                  <a:cubicBezTo>
                    <a:pt x="1" y="4680"/>
                    <a:pt x="1347" y="6027"/>
                    <a:pt x="3014" y="6027"/>
                  </a:cubicBezTo>
                  <a:cubicBezTo>
                    <a:pt x="4474" y="6027"/>
                    <a:pt x="5684" y="5000"/>
                    <a:pt x="5958" y="3607"/>
                  </a:cubicBezTo>
                  <a:lnTo>
                    <a:pt x="20543" y="3607"/>
                  </a:lnTo>
                  <a:cubicBezTo>
                    <a:pt x="20795" y="4497"/>
                    <a:pt x="21593" y="5114"/>
                    <a:pt x="22552" y="5114"/>
                  </a:cubicBezTo>
                  <a:cubicBezTo>
                    <a:pt x="23716" y="5114"/>
                    <a:pt x="24652" y="4178"/>
                    <a:pt x="24652" y="3014"/>
                  </a:cubicBezTo>
                  <a:cubicBezTo>
                    <a:pt x="24652" y="1850"/>
                    <a:pt x="23716" y="914"/>
                    <a:pt x="22552" y="914"/>
                  </a:cubicBezTo>
                  <a:cubicBezTo>
                    <a:pt x="21388" y="914"/>
                    <a:pt x="20452" y="1850"/>
                    <a:pt x="20452" y="3014"/>
                  </a:cubicBezTo>
                  <a:lnTo>
                    <a:pt x="6027" y="3014"/>
                  </a:lnTo>
                  <a:cubicBezTo>
                    <a:pt x="6027" y="1348"/>
                    <a:pt x="4680" y="1"/>
                    <a:pt x="3014"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9"/>
            <p:cNvSpPr/>
            <p:nvPr/>
          </p:nvSpPr>
          <p:spPr>
            <a:xfrm>
              <a:off x="6063700" y="3091725"/>
              <a:ext cx="405750" cy="180350"/>
            </a:xfrm>
            <a:custGeom>
              <a:rect b="b" l="l" r="r" t="t"/>
              <a:pathLst>
                <a:path extrusionOk="0" h="7214" w="16230">
                  <a:moveTo>
                    <a:pt x="3607" y="1"/>
                  </a:moveTo>
                  <a:cubicBezTo>
                    <a:pt x="1598" y="1"/>
                    <a:pt x="1" y="1621"/>
                    <a:pt x="1" y="3607"/>
                  </a:cubicBezTo>
                  <a:cubicBezTo>
                    <a:pt x="1" y="5593"/>
                    <a:pt x="1598" y="7214"/>
                    <a:pt x="3607" y="7214"/>
                  </a:cubicBezTo>
                  <a:cubicBezTo>
                    <a:pt x="5593" y="7214"/>
                    <a:pt x="7213" y="5593"/>
                    <a:pt x="7213" y="3607"/>
                  </a:cubicBezTo>
                  <a:lnTo>
                    <a:pt x="12029" y="3607"/>
                  </a:lnTo>
                  <a:cubicBezTo>
                    <a:pt x="12189" y="4634"/>
                    <a:pt x="13057" y="5410"/>
                    <a:pt x="14129" y="5410"/>
                  </a:cubicBezTo>
                  <a:cubicBezTo>
                    <a:pt x="15271" y="5410"/>
                    <a:pt x="16229" y="4475"/>
                    <a:pt x="16229" y="3310"/>
                  </a:cubicBezTo>
                  <a:cubicBezTo>
                    <a:pt x="16229" y="2146"/>
                    <a:pt x="15271" y="1211"/>
                    <a:pt x="14129" y="1211"/>
                  </a:cubicBezTo>
                  <a:cubicBezTo>
                    <a:pt x="13057" y="1211"/>
                    <a:pt x="12189" y="1987"/>
                    <a:pt x="12029" y="3014"/>
                  </a:cubicBezTo>
                  <a:lnTo>
                    <a:pt x="7145" y="3014"/>
                  </a:lnTo>
                  <a:cubicBezTo>
                    <a:pt x="6871" y="1302"/>
                    <a:pt x="5387" y="1"/>
                    <a:pt x="3607"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9"/>
          <p:cNvSpPr txBox="1"/>
          <p:nvPr/>
        </p:nvSpPr>
        <p:spPr>
          <a:xfrm>
            <a:off x="-137550" y="1037150"/>
            <a:ext cx="8430900" cy="3829500"/>
          </a:xfrm>
          <a:prstGeom prst="rect">
            <a:avLst/>
          </a:prstGeom>
          <a:noFill/>
          <a:ln>
            <a:noFill/>
          </a:ln>
        </p:spPr>
        <p:txBody>
          <a:bodyPr anchorCtr="0" anchor="t" bIns="91425" lIns="91425" spcFirstLastPara="1" rIns="91425" wrap="square" tIns="91425">
            <a:spAutoFit/>
          </a:bodyPr>
          <a:lstStyle/>
          <a:p>
            <a:pPr indent="-330200" lvl="1" marL="914400" rtl="0" algn="l">
              <a:lnSpc>
                <a:spcPct val="115000"/>
              </a:lnSpc>
              <a:spcBef>
                <a:spcPts val="12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First, a radioactive primer will be added to a DNA solution containing an unknown sequence. </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 DNA strand and buffer are then separated by heating them to 100 °C.</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Then, the sequence will be added to four containers, each containing one of the four ddNTPs. </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As DNA Polymerase starts replicating the chain, the ddNTPs will terminate the sequence at random intervals, but only where their complementary base pairs are present. </a:t>
            </a:r>
            <a:endParaRPr sz="1600">
              <a:solidFill>
                <a:schemeClr val="lt1"/>
              </a:solidFill>
              <a:latin typeface="Archivo Medium"/>
              <a:ea typeface="Archivo Medium"/>
              <a:cs typeface="Archivo Medium"/>
              <a:sym typeface="Archivo Medium"/>
            </a:endParaRPr>
          </a:p>
          <a:p>
            <a:pPr indent="-330200" lvl="2" marL="13716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For example, the amplified sequence put into a flask containing a ddATP will terminate when the original sequence reaches one of the ‘Ts’. Similarly, the amplified sequence in a flask with ddGTP will terminate when the original sequence reaches one of the ‘Cs’. </a:t>
            </a:r>
            <a:endParaRPr sz="1600">
              <a:solidFill>
                <a:schemeClr val="lt1"/>
              </a:solidFill>
              <a:latin typeface="Archivo Medium"/>
              <a:ea typeface="Archivo Medium"/>
              <a:cs typeface="Archivo Medium"/>
              <a:sym typeface="Archivo Medium"/>
            </a:endParaRPr>
          </a:p>
          <a:p>
            <a:pPr indent="-330200" lvl="2" marL="13716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Hence, a new sequence of random length will emerge. </a:t>
            </a:r>
            <a:endParaRPr sz="1600">
              <a:solidFill>
                <a:schemeClr val="lt1"/>
              </a:solidFill>
              <a:latin typeface="Archivo Medium"/>
              <a:ea typeface="Archivo Medium"/>
              <a:cs typeface="Archivo Medium"/>
              <a:sym typeface="Archiv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918450" y="492963"/>
            <a:ext cx="77175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a:t>
            </a:r>
            <a:r>
              <a:rPr lang="en"/>
              <a:t>OCEDURE</a:t>
            </a:r>
            <a:endParaRPr>
              <a:latin typeface="Archivo"/>
              <a:ea typeface="Archivo"/>
              <a:cs typeface="Archivo"/>
              <a:sym typeface="Archivo"/>
            </a:endParaRPr>
          </a:p>
        </p:txBody>
      </p:sp>
      <p:grpSp>
        <p:nvGrpSpPr>
          <p:cNvPr id="228" name="Google Shape;228;p40"/>
          <p:cNvGrpSpPr/>
          <p:nvPr/>
        </p:nvGrpSpPr>
        <p:grpSpPr>
          <a:xfrm flipH="1" rot="-5400000">
            <a:off x="1197782" y="-1603253"/>
            <a:ext cx="1714476" cy="4320564"/>
            <a:chOff x="5762975" y="2535925"/>
            <a:chExt cx="781225" cy="1968725"/>
          </a:xfrm>
        </p:grpSpPr>
        <p:sp>
          <p:nvSpPr>
            <p:cNvPr id="229" name="Google Shape;229;p40"/>
            <p:cNvSpPr/>
            <p:nvPr/>
          </p:nvSpPr>
          <p:spPr>
            <a:xfrm>
              <a:off x="5777825" y="4414450"/>
              <a:ext cx="691625" cy="90200"/>
            </a:xfrm>
            <a:custGeom>
              <a:rect b="b" l="l" r="r" t="t"/>
              <a:pathLst>
                <a:path extrusionOk="0" h="3608" w="27665">
                  <a:moveTo>
                    <a:pt x="1803" y="1"/>
                  </a:moveTo>
                  <a:cubicBezTo>
                    <a:pt x="822" y="1"/>
                    <a:pt x="0" y="800"/>
                    <a:pt x="0" y="1804"/>
                  </a:cubicBezTo>
                  <a:cubicBezTo>
                    <a:pt x="0" y="2785"/>
                    <a:pt x="822" y="3607"/>
                    <a:pt x="1803" y="3607"/>
                  </a:cubicBezTo>
                  <a:cubicBezTo>
                    <a:pt x="2808" y="3607"/>
                    <a:pt x="3606" y="2785"/>
                    <a:pt x="3606" y="1804"/>
                  </a:cubicBezTo>
                  <a:lnTo>
                    <a:pt x="24058" y="1804"/>
                  </a:lnTo>
                  <a:cubicBezTo>
                    <a:pt x="24058" y="2785"/>
                    <a:pt x="24857" y="3607"/>
                    <a:pt x="25861" y="3607"/>
                  </a:cubicBezTo>
                  <a:cubicBezTo>
                    <a:pt x="26843" y="3607"/>
                    <a:pt x="27664" y="2785"/>
                    <a:pt x="27664" y="1804"/>
                  </a:cubicBezTo>
                  <a:cubicBezTo>
                    <a:pt x="27664" y="800"/>
                    <a:pt x="26843" y="1"/>
                    <a:pt x="25861" y="1"/>
                  </a:cubicBezTo>
                  <a:cubicBezTo>
                    <a:pt x="25062" y="1"/>
                    <a:pt x="24400" y="503"/>
                    <a:pt x="24172" y="1188"/>
                  </a:cubicBezTo>
                  <a:lnTo>
                    <a:pt x="3492" y="1188"/>
                  </a:lnTo>
                  <a:cubicBezTo>
                    <a:pt x="3264" y="503"/>
                    <a:pt x="2602" y="1"/>
                    <a:pt x="1803"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0"/>
            <p:cNvSpPr/>
            <p:nvPr/>
          </p:nvSpPr>
          <p:spPr>
            <a:xfrm>
              <a:off x="5943300" y="2686025"/>
              <a:ext cx="600900" cy="120425"/>
            </a:xfrm>
            <a:custGeom>
              <a:rect b="b" l="l" r="r" t="t"/>
              <a:pathLst>
                <a:path extrusionOk="0" h="4817" w="24036">
                  <a:moveTo>
                    <a:pt x="21639" y="0"/>
                  </a:moveTo>
                  <a:cubicBezTo>
                    <a:pt x="20315" y="0"/>
                    <a:pt x="19242" y="1073"/>
                    <a:pt x="19242" y="2397"/>
                  </a:cubicBezTo>
                  <a:lnTo>
                    <a:pt x="2968" y="2397"/>
                  </a:lnTo>
                  <a:cubicBezTo>
                    <a:pt x="2831" y="1712"/>
                    <a:pt x="2237" y="1210"/>
                    <a:pt x="1507" y="1210"/>
                  </a:cubicBezTo>
                  <a:cubicBezTo>
                    <a:pt x="662" y="1210"/>
                    <a:pt x="0" y="1872"/>
                    <a:pt x="0" y="2716"/>
                  </a:cubicBezTo>
                  <a:cubicBezTo>
                    <a:pt x="0" y="3538"/>
                    <a:pt x="662" y="4200"/>
                    <a:pt x="1507" y="4200"/>
                  </a:cubicBezTo>
                  <a:cubicBezTo>
                    <a:pt x="2237" y="4200"/>
                    <a:pt x="2831" y="3698"/>
                    <a:pt x="2968" y="3013"/>
                  </a:cubicBezTo>
                  <a:lnTo>
                    <a:pt x="19311" y="3013"/>
                  </a:lnTo>
                  <a:cubicBezTo>
                    <a:pt x="19585" y="4040"/>
                    <a:pt x="20520" y="4816"/>
                    <a:pt x="21639" y="4816"/>
                  </a:cubicBezTo>
                  <a:cubicBezTo>
                    <a:pt x="22963" y="4816"/>
                    <a:pt x="24035" y="3743"/>
                    <a:pt x="24035" y="2397"/>
                  </a:cubicBezTo>
                  <a:cubicBezTo>
                    <a:pt x="24035" y="1073"/>
                    <a:pt x="22963" y="0"/>
                    <a:pt x="216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0"/>
            <p:cNvSpPr/>
            <p:nvPr/>
          </p:nvSpPr>
          <p:spPr>
            <a:xfrm>
              <a:off x="6108775" y="2821250"/>
              <a:ext cx="390350" cy="150100"/>
            </a:xfrm>
            <a:custGeom>
              <a:rect b="b" l="l" r="r" t="t"/>
              <a:pathLst>
                <a:path extrusionOk="0" h="6004" w="15614">
                  <a:moveTo>
                    <a:pt x="12623" y="1"/>
                  </a:moveTo>
                  <a:cubicBezTo>
                    <a:pt x="11162" y="1"/>
                    <a:pt x="9953" y="1028"/>
                    <a:pt x="9679" y="2397"/>
                  </a:cubicBezTo>
                  <a:lnTo>
                    <a:pt x="2968" y="2397"/>
                  </a:lnTo>
                  <a:cubicBezTo>
                    <a:pt x="2831" y="1712"/>
                    <a:pt x="2215" y="1210"/>
                    <a:pt x="1484" y="1210"/>
                  </a:cubicBezTo>
                  <a:cubicBezTo>
                    <a:pt x="663" y="1210"/>
                    <a:pt x="1" y="1872"/>
                    <a:pt x="1" y="2717"/>
                  </a:cubicBezTo>
                  <a:cubicBezTo>
                    <a:pt x="1" y="3539"/>
                    <a:pt x="663" y="4200"/>
                    <a:pt x="1484" y="4200"/>
                  </a:cubicBezTo>
                  <a:cubicBezTo>
                    <a:pt x="2215" y="4200"/>
                    <a:pt x="2831" y="3698"/>
                    <a:pt x="2968" y="3014"/>
                  </a:cubicBezTo>
                  <a:lnTo>
                    <a:pt x="9610" y="3014"/>
                  </a:lnTo>
                  <a:cubicBezTo>
                    <a:pt x="9610" y="4657"/>
                    <a:pt x="10957" y="6004"/>
                    <a:pt x="12623" y="6004"/>
                  </a:cubicBezTo>
                  <a:cubicBezTo>
                    <a:pt x="14267" y="6004"/>
                    <a:pt x="15613" y="4657"/>
                    <a:pt x="15613" y="3014"/>
                  </a:cubicBezTo>
                  <a:cubicBezTo>
                    <a:pt x="15613" y="1347"/>
                    <a:pt x="14267" y="1"/>
                    <a:pt x="12623"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0"/>
            <p:cNvSpPr/>
            <p:nvPr/>
          </p:nvSpPr>
          <p:spPr>
            <a:xfrm>
              <a:off x="6228625" y="2956500"/>
              <a:ext cx="150650" cy="150100"/>
            </a:xfrm>
            <a:custGeom>
              <a:rect b="b" l="l" r="r" t="t"/>
              <a:pathLst>
                <a:path extrusionOk="0" h="6004" w="6026">
                  <a:moveTo>
                    <a:pt x="3013" y="0"/>
                  </a:moveTo>
                  <a:cubicBezTo>
                    <a:pt x="1347" y="0"/>
                    <a:pt x="0" y="1347"/>
                    <a:pt x="0" y="3013"/>
                  </a:cubicBezTo>
                  <a:cubicBezTo>
                    <a:pt x="0" y="4657"/>
                    <a:pt x="1347" y="6003"/>
                    <a:pt x="3013" y="6003"/>
                  </a:cubicBezTo>
                  <a:cubicBezTo>
                    <a:pt x="4679" y="6003"/>
                    <a:pt x="6026" y="4657"/>
                    <a:pt x="6026" y="3013"/>
                  </a:cubicBezTo>
                  <a:cubicBezTo>
                    <a:pt x="6026" y="1347"/>
                    <a:pt x="4679" y="0"/>
                    <a:pt x="3013"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p:nvPr/>
          </p:nvSpPr>
          <p:spPr>
            <a:xfrm>
              <a:off x="5762975" y="3677775"/>
              <a:ext cx="616300" cy="150675"/>
            </a:xfrm>
            <a:custGeom>
              <a:rect b="b" l="l" r="r" t="t"/>
              <a:pathLst>
                <a:path extrusionOk="0" h="6027" w="24652">
                  <a:moveTo>
                    <a:pt x="21639" y="0"/>
                  </a:moveTo>
                  <a:cubicBezTo>
                    <a:pt x="20178" y="0"/>
                    <a:pt x="18968" y="1027"/>
                    <a:pt x="18695" y="2420"/>
                  </a:cubicBezTo>
                  <a:lnTo>
                    <a:pt x="4725" y="2420"/>
                  </a:lnTo>
                  <a:cubicBezTo>
                    <a:pt x="4452" y="1370"/>
                    <a:pt x="3516" y="617"/>
                    <a:pt x="2397" y="617"/>
                  </a:cubicBezTo>
                  <a:cubicBezTo>
                    <a:pt x="1073" y="617"/>
                    <a:pt x="1" y="1689"/>
                    <a:pt x="1" y="3013"/>
                  </a:cubicBezTo>
                  <a:cubicBezTo>
                    <a:pt x="1" y="4337"/>
                    <a:pt x="1073" y="5410"/>
                    <a:pt x="2397" y="5410"/>
                  </a:cubicBezTo>
                  <a:cubicBezTo>
                    <a:pt x="3721" y="5410"/>
                    <a:pt x="4817" y="4337"/>
                    <a:pt x="4817" y="3013"/>
                  </a:cubicBezTo>
                  <a:lnTo>
                    <a:pt x="18626" y="3013"/>
                  </a:lnTo>
                  <a:cubicBezTo>
                    <a:pt x="18626" y="4679"/>
                    <a:pt x="19973" y="6026"/>
                    <a:pt x="21639" y="6026"/>
                  </a:cubicBezTo>
                  <a:cubicBezTo>
                    <a:pt x="23305" y="6026"/>
                    <a:pt x="24652" y="4679"/>
                    <a:pt x="24652" y="3013"/>
                  </a:cubicBezTo>
                  <a:cubicBezTo>
                    <a:pt x="24652" y="1347"/>
                    <a:pt x="23305" y="0"/>
                    <a:pt x="216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0"/>
            <p:cNvSpPr/>
            <p:nvPr/>
          </p:nvSpPr>
          <p:spPr>
            <a:xfrm>
              <a:off x="5762975" y="3542525"/>
              <a:ext cx="736150" cy="150675"/>
            </a:xfrm>
            <a:custGeom>
              <a:rect b="b" l="l" r="r" t="t"/>
              <a:pathLst>
                <a:path extrusionOk="0" h="6027" w="29446">
                  <a:moveTo>
                    <a:pt x="26455" y="1"/>
                  </a:moveTo>
                  <a:cubicBezTo>
                    <a:pt x="24994" y="1"/>
                    <a:pt x="23785" y="1028"/>
                    <a:pt x="23511" y="2420"/>
                  </a:cubicBezTo>
                  <a:lnTo>
                    <a:pt x="4725" y="2420"/>
                  </a:lnTo>
                  <a:cubicBezTo>
                    <a:pt x="4452" y="1370"/>
                    <a:pt x="3516" y="617"/>
                    <a:pt x="2397" y="617"/>
                  </a:cubicBezTo>
                  <a:cubicBezTo>
                    <a:pt x="1073" y="617"/>
                    <a:pt x="1" y="1690"/>
                    <a:pt x="1" y="3014"/>
                  </a:cubicBezTo>
                  <a:cubicBezTo>
                    <a:pt x="1" y="4338"/>
                    <a:pt x="1073" y="5410"/>
                    <a:pt x="2397" y="5410"/>
                  </a:cubicBezTo>
                  <a:cubicBezTo>
                    <a:pt x="3721" y="5410"/>
                    <a:pt x="4817" y="4338"/>
                    <a:pt x="4817" y="3014"/>
                  </a:cubicBezTo>
                  <a:lnTo>
                    <a:pt x="23442" y="3014"/>
                  </a:lnTo>
                  <a:cubicBezTo>
                    <a:pt x="23442" y="4680"/>
                    <a:pt x="24789" y="6027"/>
                    <a:pt x="26455" y="6027"/>
                  </a:cubicBezTo>
                  <a:cubicBezTo>
                    <a:pt x="28099" y="6027"/>
                    <a:pt x="29445" y="4680"/>
                    <a:pt x="29445" y="3014"/>
                  </a:cubicBezTo>
                  <a:cubicBezTo>
                    <a:pt x="29445" y="1347"/>
                    <a:pt x="28099" y="1"/>
                    <a:pt x="26455"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0"/>
            <p:cNvSpPr/>
            <p:nvPr/>
          </p:nvSpPr>
          <p:spPr>
            <a:xfrm>
              <a:off x="5822900" y="3798175"/>
              <a:ext cx="421150" cy="180350"/>
            </a:xfrm>
            <a:custGeom>
              <a:rect b="b" l="l" r="r" t="t"/>
              <a:pathLst>
                <a:path extrusionOk="0" h="7214" w="16846">
                  <a:moveTo>
                    <a:pt x="13239" y="0"/>
                  </a:moveTo>
                  <a:cubicBezTo>
                    <a:pt x="11436" y="0"/>
                    <a:pt x="9975" y="1301"/>
                    <a:pt x="9678" y="3013"/>
                  </a:cubicBezTo>
                  <a:lnTo>
                    <a:pt x="3493" y="3013"/>
                  </a:lnTo>
                  <a:cubicBezTo>
                    <a:pt x="3264" y="2306"/>
                    <a:pt x="2602" y="1804"/>
                    <a:pt x="1803" y="1804"/>
                  </a:cubicBezTo>
                  <a:cubicBezTo>
                    <a:pt x="822" y="1804"/>
                    <a:pt x="0" y="2603"/>
                    <a:pt x="0" y="3607"/>
                  </a:cubicBezTo>
                  <a:cubicBezTo>
                    <a:pt x="0" y="4611"/>
                    <a:pt x="822" y="5410"/>
                    <a:pt x="1803" y="5410"/>
                  </a:cubicBezTo>
                  <a:cubicBezTo>
                    <a:pt x="2808" y="5410"/>
                    <a:pt x="3607" y="4611"/>
                    <a:pt x="3607" y="3607"/>
                  </a:cubicBezTo>
                  <a:lnTo>
                    <a:pt x="9633" y="3607"/>
                  </a:lnTo>
                  <a:cubicBezTo>
                    <a:pt x="9633" y="5593"/>
                    <a:pt x="11230" y="7213"/>
                    <a:pt x="13239" y="7213"/>
                  </a:cubicBezTo>
                  <a:cubicBezTo>
                    <a:pt x="15225" y="7213"/>
                    <a:pt x="16845" y="5593"/>
                    <a:pt x="16845" y="3607"/>
                  </a:cubicBezTo>
                  <a:cubicBezTo>
                    <a:pt x="16845" y="1621"/>
                    <a:pt x="15225" y="0"/>
                    <a:pt x="13239"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p:nvPr/>
          </p:nvSpPr>
          <p:spPr>
            <a:xfrm>
              <a:off x="5913050" y="3963650"/>
              <a:ext cx="150675" cy="150100"/>
            </a:xfrm>
            <a:custGeom>
              <a:rect b="b" l="l" r="r" t="t"/>
              <a:pathLst>
                <a:path extrusionOk="0" h="6004" w="6027">
                  <a:moveTo>
                    <a:pt x="3014" y="1"/>
                  </a:moveTo>
                  <a:cubicBezTo>
                    <a:pt x="1347" y="1"/>
                    <a:pt x="1" y="1347"/>
                    <a:pt x="1" y="2991"/>
                  </a:cubicBezTo>
                  <a:cubicBezTo>
                    <a:pt x="1" y="4657"/>
                    <a:pt x="1347" y="6004"/>
                    <a:pt x="3014" y="6004"/>
                  </a:cubicBezTo>
                  <a:cubicBezTo>
                    <a:pt x="4680" y="6004"/>
                    <a:pt x="6027" y="4657"/>
                    <a:pt x="6027" y="2991"/>
                  </a:cubicBezTo>
                  <a:cubicBezTo>
                    <a:pt x="6027" y="1347"/>
                    <a:pt x="4680" y="1"/>
                    <a:pt x="3014"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p:nvPr/>
          </p:nvSpPr>
          <p:spPr>
            <a:xfrm>
              <a:off x="5822900" y="4113725"/>
              <a:ext cx="376075" cy="120425"/>
            </a:xfrm>
            <a:custGeom>
              <a:rect b="b" l="l" r="r" t="t"/>
              <a:pathLst>
                <a:path extrusionOk="0" h="4817" w="15043">
                  <a:moveTo>
                    <a:pt x="2420" y="1"/>
                  </a:moveTo>
                  <a:cubicBezTo>
                    <a:pt x="1073" y="1"/>
                    <a:pt x="0" y="1074"/>
                    <a:pt x="0" y="2397"/>
                  </a:cubicBezTo>
                  <a:cubicBezTo>
                    <a:pt x="0" y="3721"/>
                    <a:pt x="1073" y="4817"/>
                    <a:pt x="2420" y="4817"/>
                  </a:cubicBezTo>
                  <a:cubicBezTo>
                    <a:pt x="3538" y="4817"/>
                    <a:pt x="4474" y="4041"/>
                    <a:pt x="4748" y="3014"/>
                  </a:cubicBezTo>
                  <a:lnTo>
                    <a:pt x="11527" y="3014"/>
                  </a:lnTo>
                  <a:cubicBezTo>
                    <a:pt x="11778" y="3699"/>
                    <a:pt x="12440" y="4201"/>
                    <a:pt x="13239" y="4201"/>
                  </a:cubicBezTo>
                  <a:cubicBezTo>
                    <a:pt x="14220" y="4201"/>
                    <a:pt x="15042" y="3402"/>
                    <a:pt x="15042" y="2397"/>
                  </a:cubicBezTo>
                  <a:cubicBezTo>
                    <a:pt x="15042" y="1416"/>
                    <a:pt x="14220" y="594"/>
                    <a:pt x="13239" y="594"/>
                  </a:cubicBezTo>
                  <a:cubicBezTo>
                    <a:pt x="12235" y="594"/>
                    <a:pt x="11436" y="1416"/>
                    <a:pt x="11436" y="2397"/>
                  </a:cubicBezTo>
                  <a:lnTo>
                    <a:pt x="4816" y="2397"/>
                  </a:lnTo>
                  <a:cubicBezTo>
                    <a:pt x="4816" y="1074"/>
                    <a:pt x="3744" y="1"/>
                    <a:pt x="242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0"/>
            <p:cNvSpPr/>
            <p:nvPr/>
          </p:nvSpPr>
          <p:spPr>
            <a:xfrm>
              <a:off x="5777825" y="4279225"/>
              <a:ext cx="586050" cy="90175"/>
            </a:xfrm>
            <a:custGeom>
              <a:rect b="b" l="l" r="r" t="t"/>
              <a:pathLst>
                <a:path extrusionOk="0" h="3607" w="23442">
                  <a:moveTo>
                    <a:pt x="1803" y="0"/>
                  </a:moveTo>
                  <a:cubicBezTo>
                    <a:pt x="822" y="0"/>
                    <a:pt x="0" y="799"/>
                    <a:pt x="0" y="1803"/>
                  </a:cubicBezTo>
                  <a:cubicBezTo>
                    <a:pt x="0" y="2785"/>
                    <a:pt x="822" y="3607"/>
                    <a:pt x="1803" y="3607"/>
                  </a:cubicBezTo>
                  <a:cubicBezTo>
                    <a:pt x="2602" y="3607"/>
                    <a:pt x="3264" y="3104"/>
                    <a:pt x="3492" y="2397"/>
                  </a:cubicBezTo>
                  <a:lnTo>
                    <a:pt x="19949" y="2397"/>
                  </a:lnTo>
                  <a:cubicBezTo>
                    <a:pt x="20200" y="3104"/>
                    <a:pt x="20862" y="3607"/>
                    <a:pt x="21638" y="3607"/>
                  </a:cubicBezTo>
                  <a:cubicBezTo>
                    <a:pt x="22643" y="3607"/>
                    <a:pt x="23442" y="2785"/>
                    <a:pt x="23442" y="1803"/>
                  </a:cubicBezTo>
                  <a:cubicBezTo>
                    <a:pt x="23442" y="799"/>
                    <a:pt x="22643" y="0"/>
                    <a:pt x="21638" y="0"/>
                  </a:cubicBezTo>
                  <a:cubicBezTo>
                    <a:pt x="20657" y="0"/>
                    <a:pt x="19835" y="799"/>
                    <a:pt x="19835" y="1803"/>
                  </a:cubicBezTo>
                  <a:lnTo>
                    <a:pt x="3606" y="1803"/>
                  </a:lnTo>
                  <a:cubicBezTo>
                    <a:pt x="3606" y="799"/>
                    <a:pt x="2808" y="0"/>
                    <a:pt x="1803" y="0"/>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0"/>
            <p:cNvSpPr/>
            <p:nvPr/>
          </p:nvSpPr>
          <p:spPr>
            <a:xfrm>
              <a:off x="5867975" y="2535925"/>
              <a:ext cx="676225" cy="119875"/>
            </a:xfrm>
            <a:custGeom>
              <a:rect b="b" l="l" r="r" t="t"/>
              <a:pathLst>
                <a:path extrusionOk="0" h="4795" w="27049">
                  <a:moveTo>
                    <a:pt x="24652" y="1"/>
                  </a:moveTo>
                  <a:cubicBezTo>
                    <a:pt x="23328" y="1"/>
                    <a:pt x="22255" y="1074"/>
                    <a:pt x="22255" y="2398"/>
                  </a:cubicBezTo>
                  <a:lnTo>
                    <a:pt x="2991" y="2398"/>
                  </a:lnTo>
                  <a:cubicBezTo>
                    <a:pt x="2854" y="1713"/>
                    <a:pt x="2237" y="1188"/>
                    <a:pt x="1507" y="1188"/>
                  </a:cubicBezTo>
                  <a:cubicBezTo>
                    <a:pt x="685" y="1188"/>
                    <a:pt x="0" y="1873"/>
                    <a:pt x="0" y="2694"/>
                  </a:cubicBezTo>
                  <a:cubicBezTo>
                    <a:pt x="0" y="3539"/>
                    <a:pt x="685" y="4201"/>
                    <a:pt x="1507" y="4201"/>
                  </a:cubicBezTo>
                  <a:cubicBezTo>
                    <a:pt x="2237" y="4201"/>
                    <a:pt x="2854" y="3676"/>
                    <a:pt x="2991" y="2991"/>
                  </a:cubicBezTo>
                  <a:lnTo>
                    <a:pt x="22324" y="2991"/>
                  </a:lnTo>
                  <a:cubicBezTo>
                    <a:pt x="22598" y="4041"/>
                    <a:pt x="23533" y="4794"/>
                    <a:pt x="24652" y="4794"/>
                  </a:cubicBezTo>
                  <a:cubicBezTo>
                    <a:pt x="25976" y="4794"/>
                    <a:pt x="27048" y="3721"/>
                    <a:pt x="27048" y="2398"/>
                  </a:cubicBezTo>
                  <a:cubicBezTo>
                    <a:pt x="27048" y="1074"/>
                    <a:pt x="25976" y="1"/>
                    <a:pt x="24652"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0"/>
            <p:cNvSpPr/>
            <p:nvPr/>
          </p:nvSpPr>
          <p:spPr>
            <a:xfrm>
              <a:off x="5793225" y="3392450"/>
              <a:ext cx="750975" cy="150100"/>
            </a:xfrm>
            <a:custGeom>
              <a:rect b="b" l="l" r="r" t="t"/>
              <a:pathLst>
                <a:path extrusionOk="0" h="6004" w="30039">
                  <a:moveTo>
                    <a:pt x="2990" y="1"/>
                  </a:moveTo>
                  <a:cubicBezTo>
                    <a:pt x="1347" y="1"/>
                    <a:pt x="0" y="1347"/>
                    <a:pt x="0" y="2991"/>
                  </a:cubicBezTo>
                  <a:cubicBezTo>
                    <a:pt x="0" y="4657"/>
                    <a:pt x="1347" y="6004"/>
                    <a:pt x="2990" y="6004"/>
                  </a:cubicBezTo>
                  <a:cubicBezTo>
                    <a:pt x="4451" y="6004"/>
                    <a:pt x="5661" y="4977"/>
                    <a:pt x="5935" y="3607"/>
                  </a:cubicBezTo>
                  <a:lnTo>
                    <a:pt x="25314" y="3607"/>
                  </a:lnTo>
                  <a:cubicBezTo>
                    <a:pt x="25588" y="4634"/>
                    <a:pt x="26523" y="5410"/>
                    <a:pt x="27642" y="5410"/>
                  </a:cubicBezTo>
                  <a:cubicBezTo>
                    <a:pt x="28966" y="5410"/>
                    <a:pt x="30038" y="4337"/>
                    <a:pt x="30038" y="2991"/>
                  </a:cubicBezTo>
                  <a:cubicBezTo>
                    <a:pt x="30038" y="1667"/>
                    <a:pt x="28966" y="594"/>
                    <a:pt x="27642" y="594"/>
                  </a:cubicBezTo>
                  <a:cubicBezTo>
                    <a:pt x="26318" y="594"/>
                    <a:pt x="25245" y="1667"/>
                    <a:pt x="25245" y="2991"/>
                  </a:cubicBezTo>
                  <a:lnTo>
                    <a:pt x="6003" y="2991"/>
                  </a:lnTo>
                  <a:cubicBezTo>
                    <a:pt x="6003" y="1347"/>
                    <a:pt x="4657" y="1"/>
                    <a:pt x="2990"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0"/>
            <p:cNvSpPr/>
            <p:nvPr/>
          </p:nvSpPr>
          <p:spPr>
            <a:xfrm>
              <a:off x="5913050" y="3241800"/>
              <a:ext cx="616300" cy="150675"/>
            </a:xfrm>
            <a:custGeom>
              <a:rect b="b" l="l" r="r" t="t"/>
              <a:pathLst>
                <a:path extrusionOk="0" h="6027" w="24652">
                  <a:moveTo>
                    <a:pt x="3014" y="1"/>
                  </a:moveTo>
                  <a:cubicBezTo>
                    <a:pt x="1347" y="1"/>
                    <a:pt x="1" y="1348"/>
                    <a:pt x="1" y="3014"/>
                  </a:cubicBezTo>
                  <a:cubicBezTo>
                    <a:pt x="1" y="4680"/>
                    <a:pt x="1347" y="6027"/>
                    <a:pt x="3014" y="6027"/>
                  </a:cubicBezTo>
                  <a:cubicBezTo>
                    <a:pt x="4474" y="6027"/>
                    <a:pt x="5684" y="5000"/>
                    <a:pt x="5958" y="3607"/>
                  </a:cubicBezTo>
                  <a:lnTo>
                    <a:pt x="20543" y="3607"/>
                  </a:lnTo>
                  <a:cubicBezTo>
                    <a:pt x="20795" y="4497"/>
                    <a:pt x="21593" y="5114"/>
                    <a:pt x="22552" y="5114"/>
                  </a:cubicBezTo>
                  <a:cubicBezTo>
                    <a:pt x="23716" y="5114"/>
                    <a:pt x="24652" y="4178"/>
                    <a:pt x="24652" y="3014"/>
                  </a:cubicBezTo>
                  <a:cubicBezTo>
                    <a:pt x="24652" y="1850"/>
                    <a:pt x="23716" y="914"/>
                    <a:pt x="22552" y="914"/>
                  </a:cubicBezTo>
                  <a:cubicBezTo>
                    <a:pt x="21388" y="914"/>
                    <a:pt x="20452" y="1850"/>
                    <a:pt x="20452" y="3014"/>
                  </a:cubicBezTo>
                  <a:lnTo>
                    <a:pt x="6027" y="3014"/>
                  </a:lnTo>
                  <a:cubicBezTo>
                    <a:pt x="6027" y="1348"/>
                    <a:pt x="4680" y="1"/>
                    <a:pt x="3014"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0"/>
            <p:cNvSpPr/>
            <p:nvPr/>
          </p:nvSpPr>
          <p:spPr>
            <a:xfrm>
              <a:off x="6063700" y="3091725"/>
              <a:ext cx="405750" cy="180350"/>
            </a:xfrm>
            <a:custGeom>
              <a:rect b="b" l="l" r="r" t="t"/>
              <a:pathLst>
                <a:path extrusionOk="0" h="7214" w="16230">
                  <a:moveTo>
                    <a:pt x="3607" y="1"/>
                  </a:moveTo>
                  <a:cubicBezTo>
                    <a:pt x="1598" y="1"/>
                    <a:pt x="1" y="1621"/>
                    <a:pt x="1" y="3607"/>
                  </a:cubicBezTo>
                  <a:cubicBezTo>
                    <a:pt x="1" y="5593"/>
                    <a:pt x="1598" y="7214"/>
                    <a:pt x="3607" y="7214"/>
                  </a:cubicBezTo>
                  <a:cubicBezTo>
                    <a:pt x="5593" y="7214"/>
                    <a:pt x="7213" y="5593"/>
                    <a:pt x="7213" y="3607"/>
                  </a:cubicBezTo>
                  <a:lnTo>
                    <a:pt x="12029" y="3607"/>
                  </a:lnTo>
                  <a:cubicBezTo>
                    <a:pt x="12189" y="4634"/>
                    <a:pt x="13057" y="5410"/>
                    <a:pt x="14129" y="5410"/>
                  </a:cubicBezTo>
                  <a:cubicBezTo>
                    <a:pt x="15271" y="5410"/>
                    <a:pt x="16229" y="4475"/>
                    <a:pt x="16229" y="3310"/>
                  </a:cubicBezTo>
                  <a:cubicBezTo>
                    <a:pt x="16229" y="2146"/>
                    <a:pt x="15271" y="1211"/>
                    <a:pt x="14129" y="1211"/>
                  </a:cubicBezTo>
                  <a:cubicBezTo>
                    <a:pt x="13057" y="1211"/>
                    <a:pt x="12189" y="1987"/>
                    <a:pt x="12029" y="3014"/>
                  </a:cubicBezTo>
                  <a:lnTo>
                    <a:pt x="7145" y="3014"/>
                  </a:lnTo>
                  <a:cubicBezTo>
                    <a:pt x="6871" y="1302"/>
                    <a:pt x="5387" y="1"/>
                    <a:pt x="3607"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40"/>
          <p:cNvSpPr txBox="1"/>
          <p:nvPr/>
        </p:nvSpPr>
        <p:spPr>
          <a:xfrm>
            <a:off x="67650" y="1583625"/>
            <a:ext cx="8568300" cy="2979900"/>
          </a:xfrm>
          <a:prstGeom prst="rect">
            <a:avLst/>
          </a:prstGeom>
          <a:noFill/>
          <a:ln>
            <a:noFill/>
          </a:ln>
        </p:spPr>
        <p:txBody>
          <a:bodyPr anchorCtr="0" anchor="t" bIns="91425" lIns="91425" spcFirstLastPara="1" rIns="91425" wrap="square" tIns="91425">
            <a:spAutoFit/>
          </a:bodyPr>
          <a:lstStyle/>
          <a:p>
            <a:pPr indent="-330200" lvl="1" marL="914400" rtl="0" algn="l">
              <a:lnSpc>
                <a:spcPct val="115000"/>
              </a:lnSpc>
              <a:spcBef>
                <a:spcPts val="120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After the new sequences have been produced, they are sorted based on size using a denaturing page (or polyacrylamide gel electrophoresis). </a:t>
            </a:r>
            <a:endParaRPr sz="1600">
              <a:solidFill>
                <a:schemeClr val="lt1"/>
              </a:solidFill>
              <a:latin typeface="Archivo Medium"/>
              <a:ea typeface="Archivo Medium"/>
              <a:cs typeface="Archivo Medium"/>
              <a:sym typeface="Archivo Medium"/>
            </a:endParaRPr>
          </a:p>
          <a:p>
            <a:pPr indent="-330200" lvl="2" marL="13716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 DNA sequences will move from a cathode to an anode. The smaller molecules will migrate further down, and the larger ones will remain closer to the cathode. </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Since the new sequence is being produced in the 5’ to 3’ direction, the larger molecules are said to approach the 3’, and hence the area closer to the cathode in the gel electrophoresis plate is labelled as 3’. </a:t>
            </a:r>
            <a:endParaRPr sz="1600">
              <a:solidFill>
                <a:schemeClr val="lt1"/>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chemeClr val="lt1"/>
              </a:buClr>
              <a:buSzPts val="1600"/>
              <a:buFont typeface="Archivo Medium"/>
              <a:buChar char="○"/>
            </a:pPr>
            <a:r>
              <a:rPr lang="en" sz="1600">
                <a:solidFill>
                  <a:schemeClr val="lt1"/>
                </a:solidFill>
                <a:latin typeface="Archivo Medium"/>
                <a:ea typeface="Archivo Medium"/>
                <a:cs typeface="Archivo Medium"/>
                <a:sym typeface="Archivo Medium"/>
              </a:rPr>
              <a:t>Then, looking at the different bands on the gel electrophoresis plate, the original sequence can be determined.</a:t>
            </a:r>
            <a:endParaRPr sz="1600">
              <a:solidFill>
                <a:schemeClr val="lt1"/>
              </a:solidFill>
              <a:latin typeface="Archivo Medium"/>
              <a:ea typeface="Archivo Medium"/>
              <a:cs typeface="Archivo Medium"/>
              <a:sym typeface="Archivo Medium"/>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p:nvPr/>
        </p:nvSpPr>
        <p:spPr>
          <a:xfrm flipH="1">
            <a:off x="5610500" y="542349"/>
            <a:ext cx="3917748" cy="5516284"/>
          </a:xfrm>
          <a:custGeom>
            <a:rect b="b" l="l" r="r" t="t"/>
            <a:pathLst>
              <a:path extrusionOk="0" h="132412" w="94041">
                <a:moveTo>
                  <a:pt x="72699" y="78201"/>
                </a:moveTo>
                <a:lnTo>
                  <a:pt x="72699" y="78201"/>
                </a:lnTo>
                <a:cubicBezTo>
                  <a:pt x="73064" y="82584"/>
                  <a:pt x="72242" y="86966"/>
                  <a:pt x="70211" y="90983"/>
                </a:cubicBezTo>
                <a:cubicBezTo>
                  <a:pt x="67358" y="96667"/>
                  <a:pt x="62427" y="100912"/>
                  <a:pt x="56379" y="102898"/>
                </a:cubicBezTo>
                <a:cubicBezTo>
                  <a:pt x="55511" y="103195"/>
                  <a:pt x="54598" y="103423"/>
                  <a:pt x="53708" y="103606"/>
                </a:cubicBezTo>
                <a:lnTo>
                  <a:pt x="53708" y="89112"/>
                </a:lnTo>
                <a:lnTo>
                  <a:pt x="72699" y="78201"/>
                </a:lnTo>
                <a:close/>
                <a:moveTo>
                  <a:pt x="13377" y="1"/>
                </a:moveTo>
                <a:cubicBezTo>
                  <a:pt x="13205" y="1"/>
                  <a:pt x="13034" y="54"/>
                  <a:pt x="12896" y="162"/>
                </a:cubicBezTo>
                <a:lnTo>
                  <a:pt x="388" y="10502"/>
                </a:lnTo>
                <a:cubicBezTo>
                  <a:pt x="46" y="10775"/>
                  <a:pt x="0" y="11255"/>
                  <a:pt x="274" y="11597"/>
                </a:cubicBezTo>
                <a:lnTo>
                  <a:pt x="5638" y="18080"/>
                </a:lnTo>
                <a:cubicBezTo>
                  <a:pt x="5791" y="18258"/>
                  <a:pt x="6007" y="18351"/>
                  <a:pt x="6224" y="18351"/>
                </a:cubicBezTo>
                <a:cubicBezTo>
                  <a:pt x="6397" y="18351"/>
                  <a:pt x="6569" y="18292"/>
                  <a:pt x="6711" y="18171"/>
                </a:cubicBezTo>
                <a:lnTo>
                  <a:pt x="7099" y="17874"/>
                </a:lnTo>
                <a:lnTo>
                  <a:pt x="11938" y="23763"/>
                </a:lnTo>
                <a:lnTo>
                  <a:pt x="11413" y="24197"/>
                </a:lnTo>
                <a:cubicBezTo>
                  <a:pt x="11162" y="24379"/>
                  <a:pt x="11139" y="24745"/>
                  <a:pt x="11321" y="24996"/>
                </a:cubicBezTo>
                <a:lnTo>
                  <a:pt x="17553" y="32505"/>
                </a:lnTo>
                <a:cubicBezTo>
                  <a:pt x="13056" y="34149"/>
                  <a:pt x="9838" y="38462"/>
                  <a:pt x="9838" y="43530"/>
                </a:cubicBezTo>
                <a:cubicBezTo>
                  <a:pt x="9838" y="44100"/>
                  <a:pt x="9883" y="44694"/>
                  <a:pt x="9975" y="45264"/>
                </a:cubicBezTo>
                <a:cubicBezTo>
                  <a:pt x="4314" y="53230"/>
                  <a:pt x="1255" y="62749"/>
                  <a:pt x="1255" y="72723"/>
                </a:cubicBezTo>
                <a:cubicBezTo>
                  <a:pt x="1255" y="85437"/>
                  <a:pt x="6209" y="97374"/>
                  <a:pt x="15179" y="106345"/>
                </a:cubicBezTo>
                <a:cubicBezTo>
                  <a:pt x="19424" y="110590"/>
                  <a:pt x="24309" y="113923"/>
                  <a:pt x="29627" y="116274"/>
                </a:cubicBezTo>
                <a:lnTo>
                  <a:pt x="27482" y="120656"/>
                </a:lnTo>
                <a:lnTo>
                  <a:pt x="14448" y="120656"/>
                </a:lnTo>
                <a:lnTo>
                  <a:pt x="10043" y="132411"/>
                </a:lnTo>
                <a:lnTo>
                  <a:pt x="94040" y="132411"/>
                </a:lnTo>
                <a:lnTo>
                  <a:pt x="89635" y="120656"/>
                </a:lnTo>
                <a:lnTo>
                  <a:pt x="53708" y="120656"/>
                </a:lnTo>
                <a:lnTo>
                  <a:pt x="53708" y="119835"/>
                </a:lnTo>
                <a:cubicBezTo>
                  <a:pt x="56287" y="119515"/>
                  <a:pt x="58867" y="118944"/>
                  <a:pt x="61400" y="118100"/>
                </a:cubicBezTo>
                <a:cubicBezTo>
                  <a:pt x="71512" y="114767"/>
                  <a:pt x="79729" y="107714"/>
                  <a:pt x="84522" y="98196"/>
                </a:cubicBezTo>
                <a:cubicBezTo>
                  <a:pt x="88996" y="89317"/>
                  <a:pt x="90000" y="79297"/>
                  <a:pt x="87398" y="69756"/>
                </a:cubicBezTo>
                <a:lnTo>
                  <a:pt x="90000" y="68249"/>
                </a:lnTo>
                <a:cubicBezTo>
                  <a:pt x="90502" y="67976"/>
                  <a:pt x="90685" y="67336"/>
                  <a:pt x="90388" y="66834"/>
                </a:cubicBezTo>
                <a:lnTo>
                  <a:pt x="87124" y="61219"/>
                </a:lnTo>
                <a:cubicBezTo>
                  <a:pt x="86940" y="60881"/>
                  <a:pt x="86590" y="60698"/>
                  <a:pt x="86228" y="60698"/>
                </a:cubicBezTo>
                <a:cubicBezTo>
                  <a:pt x="86052" y="60698"/>
                  <a:pt x="85873" y="60742"/>
                  <a:pt x="85709" y="60831"/>
                </a:cubicBezTo>
                <a:lnTo>
                  <a:pt x="36703" y="89294"/>
                </a:lnTo>
                <a:cubicBezTo>
                  <a:pt x="36224" y="89591"/>
                  <a:pt x="36064" y="90207"/>
                  <a:pt x="36338" y="90710"/>
                </a:cubicBezTo>
                <a:lnTo>
                  <a:pt x="39419" y="96142"/>
                </a:lnTo>
                <a:cubicBezTo>
                  <a:pt x="39442" y="96165"/>
                  <a:pt x="39465" y="96188"/>
                  <a:pt x="39488" y="96233"/>
                </a:cubicBezTo>
                <a:lnTo>
                  <a:pt x="36703" y="101848"/>
                </a:lnTo>
                <a:cubicBezTo>
                  <a:pt x="25313" y="97101"/>
                  <a:pt x="17279" y="85825"/>
                  <a:pt x="17279" y="72723"/>
                </a:cubicBezTo>
                <a:cubicBezTo>
                  <a:pt x="17279" y="66378"/>
                  <a:pt x="19128" y="60329"/>
                  <a:pt x="22574" y="55193"/>
                </a:cubicBezTo>
                <a:cubicBezTo>
                  <a:pt x="26409" y="54874"/>
                  <a:pt x="29719" y="52683"/>
                  <a:pt x="31613" y="49556"/>
                </a:cubicBezTo>
                <a:lnTo>
                  <a:pt x="34215" y="52728"/>
                </a:lnTo>
                <a:cubicBezTo>
                  <a:pt x="34485" y="53052"/>
                  <a:pt x="34875" y="53216"/>
                  <a:pt x="35266" y="53216"/>
                </a:cubicBezTo>
                <a:cubicBezTo>
                  <a:pt x="35537" y="53216"/>
                  <a:pt x="35808" y="53138"/>
                  <a:pt x="36041" y="52979"/>
                </a:cubicBezTo>
                <a:lnTo>
                  <a:pt x="45263" y="64118"/>
                </a:lnTo>
                <a:lnTo>
                  <a:pt x="54621" y="56380"/>
                </a:lnTo>
                <a:lnTo>
                  <a:pt x="45422" y="45242"/>
                </a:lnTo>
                <a:lnTo>
                  <a:pt x="51266" y="40425"/>
                </a:lnTo>
                <a:lnTo>
                  <a:pt x="57771" y="48255"/>
                </a:lnTo>
                <a:lnTo>
                  <a:pt x="67129" y="40494"/>
                </a:lnTo>
                <a:lnTo>
                  <a:pt x="60647" y="32688"/>
                </a:lnTo>
                <a:lnTo>
                  <a:pt x="61765" y="31775"/>
                </a:lnTo>
                <a:cubicBezTo>
                  <a:pt x="62336" y="31295"/>
                  <a:pt x="62427" y="30428"/>
                  <a:pt x="61948" y="29835"/>
                </a:cubicBezTo>
                <a:lnTo>
                  <a:pt x="56470" y="23215"/>
                </a:lnTo>
                <a:cubicBezTo>
                  <a:pt x="56199" y="22893"/>
                  <a:pt x="55805" y="22724"/>
                  <a:pt x="55410" y="22724"/>
                </a:cubicBezTo>
                <a:cubicBezTo>
                  <a:pt x="55105" y="22724"/>
                  <a:pt x="54801" y="22824"/>
                  <a:pt x="54553" y="23033"/>
                </a:cubicBezTo>
                <a:lnTo>
                  <a:pt x="41588" y="33715"/>
                </a:lnTo>
                <a:lnTo>
                  <a:pt x="25039" y="13674"/>
                </a:lnTo>
                <a:cubicBezTo>
                  <a:pt x="24926" y="13536"/>
                  <a:pt x="24772" y="13467"/>
                  <a:pt x="24614" y="13467"/>
                </a:cubicBezTo>
                <a:cubicBezTo>
                  <a:pt x="24485" y="13467"/>
                  <a:pt x="24354" y="13513"/>
                  <a:pt x="24241" y="13606"/>
                </a:cubicBezTo>
                <a:lnTo>
                  <a:pt x="23533" y="14176"/>
                </a:lnTo>
                <a:lnTo>
                  <a:pt x="18671" y="8310"/>
                </a:lnTo>
                <a:lnTo>
                  <a:pt x="19242" y="7854"/>
                </a:lnTo>
                <a:cubicBezTo>
                  <a:pt x="19561" y="7580"/>
                  <a:pt x="19607" y="7101"/>
                  <a:pt x="19333" y="6758"/>
                </a:cubicBezTo>
                <a:lnTo>
                  <a:pt x="13992" y="276"/>
                </a:lnTo>
                <a:cubicBezTo>
                  <a:pt x="13836" y="94"/>
                  <a:pt x="13606" y="1"/>
                  <a:pt x="13377" y="1"/>
                </a:cubicBezTo>
                <a:close/>
              </a:path>
            </a:pathLst>
          </a:custGeom>
          <a:gradFill>
            <a:gsLst>
              <a:gs pos="0">
                <a:schemeClr val="accent1"/>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1"/>
          <p:cNvSpPr txBox="1"/>
          <p:nvPr/>
        </p:nvSpPr>
        <p:spPr>
          <a:xfrm>
            <a:off x="328100" y="825475"/>
            <a:ext cx="5355300" cy="338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2300">
                <a:solidFill>
                  <a:schemeClr val="lt1"/>
                </a:solidFill>
                <a:latin typeface="Archivo SemiBold"/>
                <a:ea typeface="Archivo SemiBold"/>
                <a:cs typeface="Archivo SemiBold"/>
                <a:sym typeface="Archivo SemiBold"/>
              </a:rPr>
              <a:t>Since this process was too labour-intensive and inefficient, however, a more streamlined approach was needed. Hence, Applied Biosystems found that fluorescence can be used to replace radioactivity as a safer and less time consuming method. </a:t>
            </a:r>
            <a:endParaRPr sz="2300">
              <a:solidFill>
                <a:schemeClr val="lt1"/>
              </a:solidFill>
              <a:latin typeface="Archivo SemiBold"/>
              <a:ea typeface="Archivo SemiBold"/>
              <a:cs typeface="Archivo SemiBold"/>
              <a:sym typeface="Archiv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42"/>
          <p:cNvSpPr txBox="1"/>
          <p:nvPr>
            <p:ph type="title"/>
          </p:nvPr>
        </p:nvSpPr>
        <p:spPr>
          <a:xfrm>
            <a:off x="3329875" y="1873200"/>
            <a:ext cx="5454300" cy="13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t>SECOND</a:t>
            </a:r>
            <a:r>
              <a:rPr lang="en" sz="5400"/>
              <a:t> GENERATION SEQUENCING </a:t>
            </a:r>
            <a:endParaRPr sz="5400"/>
          </a:p>
        </p:txBody>
      </p:sp>
      <p:sp>
        <p:nvSpPr>
          <p:cNvPr id="255" name="Google Shape;255;p42"/>
          <p:cNvSpPr txBox="1"/>
          <p:nvPr>
            <p:ph idx="2" type="title"/>
          </p:nvPr>
        </p:nvSpPr>
        <p:spPr>
          <a:xfrm>
            <a:off x="713225" y="539500"/>
            <a:ext cx="2485500" cy="15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6" name="Google Shape;256;p42"/>
          <p:cNvSpPr/>
          <p:nvPr/>
        </p:nvSpPr>
        <p:spPr>
          <a:xfrm>
            <a:off x="-881150" y="2107300"/>
            <a:ext cx="4079904" cy="8167457"/>
          </a:xfrm>
          <a:custGeom>
            <a:rect b="b" l="l" r="r" t="t"/>
            <a:pathLst>
              <a:path extrusionOk="0" h="26693" w="13334">
                <a:moveTo>
                  <a:pt x="8898" y="5565"/>
                </a:moveTo>
                <a:cubicBezTo>
                  <a:pt x="9249" y="5565"/>
                  <a:pt x="9524" y="5840"/>
                  <a:pt x="9524" y="6191"/>
                </a:cubicBezTo>
                <a:cubicBezTo>
                  <a:pt x="9524" y="6542"/>
                  <a:pt x="9249" y="6818"/>
                  <a:pt x="8898" y="6818"/>
                </a:cubicBezTo>
                <a:lnTo>
                  <a:pt x="6116" y="6818"/>
                </a:lnTo>
                <a:cubicBezTo>
                  <a:pt x="5765" y="6818"/>
                  <a:pt x="5489" y="6542"/>
                  <a:pt x="5489" y="6191"/>
                </a:cubicBezTo>
                <a:cubicBezTo>
                  <a:pt x="5489" y="5840"/>
                  <a:pt x="5765" y="5565"/>
                  <a:pt x="6116" y="5565"/>
                </a:cubicBezTo>
                <a:close/>
                <a:moveTo>
                  <a:pt x="8898" y="8898"/>
                </a:moveTo>
                <a:cubicBezTo>
                  <a:pt x="9249" y="8898"/>
                  <a:pt x="9524" y="9174"/>
                  <a:pt x="9524" y="9525"/>
                </a:cubicBezTo>
                <a:cubicBezTo>
                  <a:pt x="9524" y="9850"/>
                  <a:pt x="9249" y="10151"/>
                  <a:pt x="8898" y="10151"/>
                </a:cubicBezTo>
                <a:lnTo>
                  <a:pt x="6116" y="10151"/>
                </a:lnTo>
                <a:cubicBezTo>
                  <a:pt x="5765" y="10151"/>
                  <a:pt x="5489" y="9850"/>
                  <a:pt x="5489" y="9525"/>
                </a:cubicBezTo>
                <a:cubicBezTo>
                  <a:pt x="5489" y="9174"/>
                  <a:pt x="5765" y="8898"/>
                  <a:pt x="6116" y="8898"/>
                </a:cubicBezTo>
                <a:close/>
                <a:moveTo>
                  <a:pt x="8898" y="12206"/>
                </a:moveTo>
                <a:cubicBezTo>
                  <a:pt x="9249" y="12206"/>
                  <a:pt x="9524" y="12507"/>
                  <a:pt x="9524" y="12833"/>
                </a:cubicBezTo>
                <a:cubicBezTo>
                  <a:pt x="9524" y="13184"/>
                  <a:pt x="9249" y="13460"/>
                  <a:pt x="8898" y="13460"/>
                </a:cubicBezTo>
                <a:lnTo>
                  <a:pt x="6116" y="13460"/>
                </a:lnTo>
                <a:cubicBezTo>
                  <a:pt x="5765" y="13460"/>
                  <a:pt x="5489" y="13184"/>
                  <a:pt x="5489" y="12833"/>
                </a:cubicBezTo>
                <a:cubicBezTo>
                  <a:pt x="5489" y="12507"/>
                  <a:pt x="5765" y="12206"/>
                  <a:pt x="6116" y="12206"/>
                </a:cubicBezTo>
                <a:close/>
                <a:moveTo>
                  <a:pt x="8898" y="15540"/>
                </a:moveTo>
                <a:cubicBezTo>
                  <a:pt x="9249" y="15540"/>
                  <a:pt x="9524" y="15815"/>
                  <a:pt x="9524" y="16166"/>
                </a:cubicBezTo>
                <a:cubicBezTo>
                  <a:pt x="9524" y="16517"/>
                  <a:pt x="9249" y="16793"/>
                  <a:pt x="8898" y="16793"/>
                </a:cubicBezTo>
                <a:lnTo>
                  <a:pt x="6116" y="16793"/>
                </a:lnTo>
                <a:cubicBezTo>
                  <a:pt x="5765" y="16793"/>
                  <a:pt x="5489" y="16517"/>
                  <a:pt x="5489" y="16166"/>
                </a:cubicBezTo>
                <a:cubicBezTo>
                  <a:pt x="5489" y="15815"/>
                  <a:pt x="5765" y="15540"/>
                  <a:pt x="6116" y="15540"/>
                </a:cubicBezTo>
                <a:close/>
                <a:moveTo>
                  <a:pt x="8898" y="18873"/>
                </a:moveTo>
                <a:cubicBezTo>
                  <a:pt x="9249" y="18873"/>
                  <a:pt x="9524" y="19149"/>
                  <a:pt x="9524" y="19500"/>
                </a:cubicBezTo>
                <a:cubicBezTo>
                  <a:pt x="9524" y="19851"/>
                  <a:pt x="9249" y="20126"/>
                  <a:pt x="8898" y="20126"/>
                </a:cubicBezTo>
                <a:lnTo>
                  <a:pt x="6116" y="20126"/>
                </a:lnTo>
                <a:cubicBezTo>
                  <a:pt x="5765" y="20126"/>
                  <a:pt x="5489" y="19851"/>
                  <a:pt x="5489" y="19500"/>
                </a:cubicBezTo>
                <a:cubicBezTo>
                  <a:pt x="5489" y="19149"/>
                  <a:pt x="5765" y="18873"/>
                  <a:pt x="6116" y="18873"/>
                </a:cubicBezTo>
                <a:close/>
                <a:moveTo>
                  <a:pt x="8898" y="22206"/>
                </a:moveTo>
                <a:cubicBezTo>
                  <a:pt x="9249" y="22206"/>
                  <a:pt x="9524" y="22482"/>
                  <a:pt x="9524" y="22833"/>
                </a:cubicBezTo>
                <a:cubicBezTo>
                  <a:pt x="9524" y="23184"/>
                  <a:pt x="9249" y="23460"/>
                  <a:pt x="8898" y="23460"/>
                </a:cubicBezTo>
                <a:lnTo>
                  <a:pt x="6116" y="23460"/>
                </a:lnTo>
                <a:cubicBezTo>
                  <a:pt x="5765" y="23460"/>
                  <a:pt x="5489" y="23184"/>
                  <a:pt x="5489" y="22833"/>
                </a:cubicBezTo>
                <a:cubicBezTo>
                  <a:pt x="5489" y="22482"/>
                  <a:pt x="5765" y="22206"/>
                  <a:pt x="6116" y="22206"/>
                </a:cubicBezTo>
                <a:close/>
                <a:moveTo>
                  <a:pt x="0" y="1"/>
                </a:moveTo>
                <a:lnTo>
                  <a:pt x="0" y="26693"/>
                </a:lnTo>
                <a:lnTo>
                  <a:pt x="11579" y="26693"/>
                </a:lnTo>
                <a:lnTo>
                  <a:pt x="11579" y="2432"/>
                </a:lnTo>
                <a:lnTo>
                  <a:pt x="13334" y="1"/>
                </a:lnTo>
                <a:close/>
              </a:path>
            </a:pathLst>
          </a:custGeom>
          <a:gradFill>
            <a:gsLst>
              <a:gs pos="0">
                <a:schemeClr val="accent1"/>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ILLUMINA </a:t>
            </a:r>
            <a:r>
              <a:rPr lang="en">
                <a:latin typeface="Archivo"/>
                <a:ea typeface="Archivo"/>
                <a:cs typeface="Archivo"/>
                <a:sym typeface="Archivo"/>
              </a:rPr>
              <a:t>SEQUENCING</a:t>
            </a:r>
            <a:endParaRPr>
              <a:latin typeface="Archivo"/>
              <a:ea typeface="Archivo"/>
              <a:cs typeface="Archivo"/>
              <a:sym typeface="Archivo"/>
            </a:endParaRPr>
          </a:p>
        </p:txBody>
      </p:sp>
      <p:sp>
        <p:nvSpPr>
          <p:cNvPr id="262" name="Google Shape;262;p43"/>
          <p:cNvSpPr/>
          <p:nvPr/>
        </p:nvSpPr>
        <p:spPr>
          <a:xfrm>
            <a:off x="713100" y="1112200"/>
            <a:ext cx="7717800" cy="61500"/>
          </a:xfrm>
          <a:prstGeom prst="rect">
            <a:avLst/>
          </a:prstGeom>
          <a:gradFill>
            <a:gsLst>
              <a:gs pos="0">
                <a:schemeClr val="accent1"/>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3"/>
          <p:cNvSpPr/>
          <p:nvPr/>
        </p:nvSpPr>
        <p:spPr>
          <a:xfrm>
            <a:off x="6629399" y="-32028"/>
            <a:ext cx="4161502" cy="5681432"/>
          </a:xfrm>
          <a:custGeom>
            <a:rect b="b" l="l" r="r" t="t"/>
            <a:pathLst>
              <a:path extrusionOk="0" h="27545" w="20176">
                <a:moveTo>
                  <a:pt x="8071" y="1"/>
                </a:moveTo>
                <a:cubicBezTo>
                  <a:pt x="7645" y="1"/>
                  <a:pt x="7319" y="326"/>
                  <a:pt x="7319" y="752"/>
                </a:cubicBezTo>
                <a:lnTo>
                  <a:pt x="7319" y="11955"/>
                </a:lnTo>
                <a:lnTo>
                  <a:pt x="752" y="24437"/>
                </a:lnTo>
                <a:cubicBezTo>
                  <a:pt x="0" y="25840"/>
                  <a:pt x="1028" y="27545"/>
                  <a:pt x="2607" y="27545"/>
                </a:cubicBezTo>
                <a:lnTo>
                  <a:pt x="17544" y="27545"/>
                </a:lnTo>
                <a:cubicBezTo>
                  <a:pt x="19148" y="27545"/>
                  <a:pt x="20176" y="25840"/>
                  <a:pt x="19424" y="24437"/>
                </a:cubicBezTo>
                <a:lnTo>
                  <a:pt x="12858" y="11955"/>
                </a:lnTo>
                <a:lnTo>
                  <a:pt x="12858" y="752"/>
                </a:lnTo>
                <a:cubicBezTo>
                  <a:pt x="12858" y="326"/>
                  <a:pt x="12532" y="1"/>
                  <a:pt x="12106" y="1"/>
                </a:cubicBezTo>
                <a:close/>
              </a:path>
            </a:pathLst>
          </a:custGeom>
          <a:gradFill>
            <a:gsLst>
              <a:gs pos="0">
                <a:schemeClr val="accent1"/>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3"/>
          <p:cNvSpPr txBox="1"/>
          <p:nvPr/>
        </p:nvSpPr>
        <p:spPr>
          <a:xfrm>
            <a:off x="306900" y="1407575"/>
            <a:ext cx="6942600" cy="30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800">
                <a:solidFill>
                  <a:srgbClr val="363D44"/>
                </a:solidFill>
                <a:latin typeface="Archivo"/>
                <a:ea typeface="Archivo"/>
                <a:cs typeface="Archivo"/>
                <a:sym typeface="Archivo"/>
              </a:rPr>
              <a:t>FACTORS TO BE USED</a:t>
            </a:r>
            <a:endParaRPr b="1" sz="1800">
              <a:solidFill>
                <a:srgbClr val="363D44"/>
              </a:solidFill>
              <a:latin typeface="Archivo"/>
              <a:ea typeface="Archivo"/>
              <a:cs typeface="Archivo"/>
              <a:sym typeface="Archivo"/>
            </a:endParaRPr>
          </a:p>
          <a:p>
            <a:pPr indent="-330200" lvl="0" marL="457200" rtl="0" algn="l">
              <a:lnSpc>
                <a:spcPct val="115000"/>
              </a:lnSpc>
              <a:spcBef>
                <a:spcPts val="60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DNA or RNA samples: for nucleic acid extraction</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Fragmentation tools: physical, enzymatic, or chemical</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Adapters and barcodes: for library preparation and multiplexing</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PCR reagents: for amplification</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Illumina flow cell: as a surface for cluster generation</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Sequencing reagents: fluorescently labeled nucleotides with reversible terminators</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Illumina sequencing instrument</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Bioinformatics software: for data analysis</a:t>
            </a:r>
            <a:endParaRPr sz="1600">
              <a:solidFill>
                <a:srgbClr val="363D44"/>
              </a:solidFill>
              <a:latin typeface="Archivo Medium"/>
              <a:ea typeface="Archivo Medium"/>
              <a:cs typeface="Archivo Medium"/>
              <a:sym typeface="Archiv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13225" y="3384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270" name="Google Shape;270;p44"/>
          <p:cNvSpPr/>
          <p:nvPr/>
        </p:nvSpPr>
        <p:spPr>
          <a:xfrm>
            <a:off x="713100" y="911100"/>
            <a:ext cx="7717800" cy="61500"/>
          </a:xfrm>
          <a:prstGeom prst="rect">
            <a:avLst/>
          </a:prstGeom>
          <a:gradFill>
            <a:gsLst>
              <a:gs pos="0">
                <a:schemeClr val="accent1"/>
              </a:gs>
              <a:gs pos="100000">
                <a:schemeClr val="accent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4"/>
          <p:cNvSpPr txBox="1"/>
          <p:nvPr/>
        </p:nvSpPr>
        <p:spPr>
          <a:xfrm>
            <a:off x="603250" y="1248850"/>
            <a:ext cx="81174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NUCLEIC ACID EXTRACTION</a:t>
            </a:r>
            <a:endParaRPr sz="1600">
              <a:solidFill>
                <a:srgbClr val="363D44"/>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DNA or RNA is isolated from the sample using standard purification methods (like buffers).</a:t>
            </a:r>
            <a:endParaRPr sz="1600">
              <a:solidFill>
                <a:srgbClr val="363D44"/>
              </a:solidFill>
              <a:latin typeface="Archivo Medium"/>
              <a:ea typeface="Archivo Medium"/>
              <a:cs typeface="Archivo Medium"/>
              <a:sym typeface="Archivo Medium"/>
            </a:endParaRPr>
          </a:p>
          <a:p>
            <a:pPr indent="-330200" lvl="0" marL="4572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LIBRARY PREPARATION</a:t>
            </a:r>
            <a:endParaRPr sz="1600">
              <a:solidFill>
                <a:srgbClr val="363D44"/>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The DNA is fragmented into smaller pieces using endonucleases.</a:t>
            </a:r>
            <a:endParaRPr sz="1600">
              <a:solidFill>
                <a:srgbClr val="363D44"/>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Short adapter sequences are attached to both ends of each fragment; they allow fragments to bind to the flow cell and include barcodes for sample identification if </a:t>
            </a:r>
            <a:r>
              <a:rPr lang="en" sz="1600">
                <a:solidFill>
                  <a:srgbClr val="363D44"/>
                </a:solidFill>
                <a:latin typeface="Archivo Medium"/>
                <a:ea typeface="Archivo Medium"/>
                <a:cs typeface="Archivo Medium"/>
                <a:sym typeface="Archivo Medium"/>
              </a:rPr>
              <a:t>multiplexing</a:t>
            </a:r>
            <a:r>
              <a:rPr lang="en" sz="1600">
                <a:solidFill>
                  <a:srgbClr val="363D44"/>
                </a:solidFill>
                <a:latin typeface="Archivo Medium"/>
                <a:ea typeface="Archivo Medium"/>
                <a:cs typeface="Archivo Medium"/>
                <a:sym typeface="Archivo Medium"/>
              </a:rPr>
              <a:t>.</a:t>
            </a:r>
            <a:endParaRPr sz="1600">
              <a:solidFill>
                <a:srgbClr val="363D44"/>
              </a:solidFill>
              <a:latin typeface="Archivo Medium"/>
              <a:ea typeface="Archivo Medium"/>
              <a:cs typeface="Archivo Medium"/>
              <a:sym typeface="Archivo Medium"/>
            </a:endParaRPr>
          </a:p>
          <a:p>
            <a:pPr indent="-330200" lvl="1" marL="914400" rtl="0" algn="l">
              <a:lnSpc>
                <a:spcPct val="115000"/>
              </a:lnSpc>
              <a:spcBef>
                <a:spcPts val="0"/>
              </a:spcBef>
              <a:spcAft>
                <a:spcPts val="0"/>
              </a:spcAft>
              <a:buClr>
                <a:srgbClr val="363D44"/>
              </a:buClr>
              <a:buSzPts val="1600"/>
              <a:buFont typeface="Archivo Medium"/>
              <a:buChar char="❏"/>
            </a:pPr>
            <a:r>
              <a:rPr lang="en" sz="1600">
                <a:solidFill>
                  <a:srgbClr val="363D44"/>
                </a:solidFill>
                <a:latin typeface="Archivo Medium"/>
                <a:ea typeface="Archivo Medium"/>
                <a:cs typeface="Archivo Medium"/>
                <a:sym typeface="Archivo Medium"/>
              </a:rPr>
              <a:t>The library may be amplified by PCR to ensure enough material for sequencing.</a:t>
            </a:r>
            <a:endParaRPr sz="1600">
              <a:solidFill>
                <a:srgbClr val="363D44"/>
              </a:solidFill>
              <a:latin typeface="Archivo Medium"/>
              <a:ea typeface="Archivo Medium"/>
              <a:cs typeface="Archivo Medium"/>
              <a:sym typeface="Archiv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technology Company Profile by Slidesgo">
  <a:themeElements>
    <a:clrScheme name="Simple Light">
      <a:dk1>
        <a:srgbClr val="262722"/>
      </a:dk1>
      <a:lt1>
        <a:srgbClr val="CCEAFA"/>
      </a:lt1>
      <a:dk2>
        <a:srgbClr val="FFFFFF"/>
      </a:dk2>
      <a:lt2>
        <a:srgbClr val="FFFFFF"/>
      </a:lt2>
      <a:accent1>
        <a:srgbClr val="1DA677"/>
      </a:accent1>
      <a:accent2>
        <a:srgbClr val="3A8ABB"/>
      </a:accent2>
      <a:accent3>
        <a:srgbClr val="E096BE"/>
      </a:accent3>
      <a:accent4>
        <a:srgbClr val="FFFFFF"/>
      </a:accent4>
      <a:accent5>
        <a:srgbClr val="FFFFFF"/>
      </a:accent5>
      <a:accent6>
        <a:srgbClr val="FFFFFF"/>
      </a:accent6>
      <a:hlink>
        <a:srgbClr val="2627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