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12" r:id="rId1"/>
  </p:sldMasterIdLst>
  <p:notesMasterIdLst>
    <p:notesMasterId r:id="rId13"/>
  </p:notesMasterIdLst>
  <p:sldIdLst>
    <p:sldId id="256" r:id="rId2"/>
    <p:sldId id="257" r:id="rId3"/>
    <p:sldId id="258" r:id="rId4"/>
    <p:sldId id="268" r:id="rId5"/>
    <p:sldId id="260" r:id="rId6"/>
    <p:sldId id="261" r:id="rId7"/>
    <p:sldId id="262" r:id="rId8"/>
    <p:sldId id="269" r:id="rId9"/>
    <p:sldId id="264" r:id="rId10"/>
    <p:sldId id="265" r:id="rId11"/>
    <p:sldId id="266" r:id="rId12"/>
  </p:sldIdLst>
  <p:sldSz cx="14630400" cy="8229600"/>
  <p:notesSz cx="8229600" cy="14630400"/>
  <p:embeddedFontLst>
    <p:embeddedFont>
      <p:font typeface="Aharoni" panose="02010803020104030203" pitchFamily="2" charset="-79"/>
      <p:bold r:id="rId14"/>
    </p:embeddedFont>
    <p:embeddedFont>
      <p:font typeface="Barlow Bold" panose="020B0604020202020204" charset="0"/>
      <p:bold r:id="rId15"/>
    </p:embeddedFont>
    <p:embeddedFont>
      <p:font typeface="Bookman Old Style" panose="02050604050505020204" pitchFamily="18" charset="0"/>
      <p:regular r:id="rId16"/>
      <p:bold r:id="rId17"/>
      <p:italic r:id="rId18"/>
      <p:boldItalic r:id="rId19"/>
    </p:embeddedFont>
    <p:embeddedFont>
      <p:font typeface="Century Gothic" panose="020B0502020202020204" pitchFamily="34"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
      <p:font typeface="Wingdings 3" panose="05040102010807070707" pitchFamily="18" charset="2"/>
      <p:regular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2B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100" d="100"/>
          <a:sy n="100" d="100"/>
        </p:scale>
        <p:origin x="1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7667164792843E-2"/>
          <c:y val="5.5945792251687984E-2"/>
          <c:w val="0.65674648943627045"/>
          <c:h val="0.94405420774831206"/>
        </c:manualLayout>
      </c:layout>
      <c:pieChart>
        <c:varyColors val="1"/>
        <c:ser>
          <c:idx val="0"/>
          <c:order val="0"/>
          <c:tx>
            <c:strRef>
              <c:f>Sheet1!$B$1</c:f>
              <c:strCache>
                <c:ptCount val="1"/>
                <c:pt idx="0">
                  <c:v>Accuracy</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40EB-4A71-AA7B-FDF197EFF735}"/>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40EB-4A71-AA7B-FDF197EFF735}"/>
              </c:ext>
            </c:extLst>
          </c:dPt>
          <c:dPt>
            <c:idx val="2"/>
            <c:bubble3D val="0"/>
            <c:explosion val="5"/>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40EB-4A71-AA7B-FDF197EFF735}"/>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40EB-4A71-AA7B-FDF197EFF735}"/>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40EB-4A71-AA7B-FDF197EFF735}"/>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Sheet1!$A$2:$A$6</c:f>
              <c:strCache>
                <c:ptCount val="5"/>
                <c:pt idx="0">
                  <c:v>Logistic Regression</c:v>
                </c:pt>
                <c:pt idx="1">
                  <c:v>KNN</c:v>
                </c:pt>
                <c:pt idx="2">
                  <c:v>Random Forest</c:v>
                </c:pt>
                <c:pt idx="3">
                  <c:v>Decision Tree</c:v>
                </c:pt>
                <c:pt idx="4">
                  <c:v>SVC</c:v>
                </c:pt>
              </c:strCache>
            </c:strRef>
          </c:cat>
          <c:val>
            <c:numRef>
              <c:f>Sheet1!$B$2:$B$6</c:f>
              <c:numCache>
                <c:formatCode>General</c:formatCode>
                <c:ptCount val="5"/>
                <c:pt idx="0">
                  <c:v>0.9587</c:v>
                </c:pt>
                <c:pt idx="1">
                  <c:v>0.96135000000000004</c:v>
                </c:pt>
                <c:pt idx="2">
                  <c:v>0.97065000000000001</c:v>
                </c:pt>
                <c:pt idx="3">
                  <c:v>0.95204999999999995</c:v>
                </c:pt>
                <c:pt idx="4">
                  <c:v>0.96235000000000004</c:v>
                </c:pt>
              </c:numCache>
            </c:numRef>
          </c:val>
          <c:extLst>
            <c:ext xmlns:c16="http://schemas.microsoft.com/office/drawing/2014/chart" uri="{C3380CC4-5D6E-409C-BE32-E72D297353CC}">
              <c16:uniqueId val="{00000000-1B8B-41F3-8328-820F533D90FA}"/>
            </c:ext>
          </c:extLst>
        </c:ser>
        <c:ser>
          <c:idx val="1"/>
          <c:order val="1"/>
          <c:tx>
            <c:strRef>
              <c:f>Sheet1!$C$1</c:f>
              <c:strCache>
                <c:ptCount val="1"/>
                <c:pt idx="0">
                  <c:v>MSE</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40EB-4A71-AA7B-FDF197EFF735}"/>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40EB-4A71-AA7B-FDF197EFF735}"/>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40EB-4A71-AA7B-FDF197EFF735}"/>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1-40EB-4A71-AA7B-FDF197EFF735}"/>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3-40EB-4A71-AA7B-FDF197EFF735}"/>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Sheet1!$A$2:$A$6</c:f>
              <c:strCache>
                <c:ptCount val="5"/>
                <c:pt idx="0">
                  <c:v>Logistic Regression</c:v>
                </c:pt>
                <c:pt idx="1">
                  <c:v>KNN</c:v>
                </c:pt>
                <c:pt idx="2">
                  <c:v>Random Forest</c:v>
                </c:pt>
                <c:pt idx="3">
                  <c:v>Decision Tree</c:v>
                </c:pt>
                <c:pt idx="4">
                  <c:v>SVC</c:v>
                </c:pt>
              </c:strCache>
            </c:strRef>
          </c:cat>
          <c:val>
            <c:numRef>
              <c:f>Sheet1!$C$2:$C$6</c:f>
              <c:numCache>
                <c:formatCode>General</c:formatCode>
                <c:ptCount val="5"/>
                <c:pt idx="0">
                  <c:v>4.1300000000000003E-2</c:v>
                </c:pt>
                <c:pt idx="1">
                  <c:v>3.8649999999999997E-2</c:v>
                </c:pt>
                <c:pt idx="2">
                  <c:v>2.9350000000000001E-2</c:v>
                </c:pt>
                <c:pt idx="3">
                  <c:v>4.795E-2</c:v>
                </c:pt>
                <c:pt idx="4">
                  <c:v>3.7650000000000003E-2</c:v>
                </c:pt>
              </c:numCache>
            </c:numRef>
          </c:val>
          <c:extLst>
            <c:ext xmlns:c16="http://schemas.microsoft.com/office/drawing/2014/chart" uri="{C3380CC4-5D6E-409C-BE32-E72D297353CC}">
              <c16:uniqueId val="{00000001-1B8B-41F3-8328-820F533D90FA}"/>
            </c:ext>
          </c:extLst>
        </c:ser>
        <c:ser>
          <c:idx val="2"/>
          <c:order val="2"/>
          <c:tx>
            <c:strRef>
              <c:f>Sheet1!$D$1</c:f>
              <c:strCache>
                <c:ptCount val="1"/>
                <c:pt idx="0">
                  <c:v>RMSE</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5-40EB-4A71-AA7B-FDF197EFF735}"/>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7-40EB-4A71-AA7B-FDF197EFF735}"/>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9-40EB-4A71-AA7B-FDF197EFF735}"/>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B-40EB-4A71-AA7B-FDF197EFF735}"/>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D-40EB-4A71-AA7B-FDF197EFF735}"/>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Sheet1!$A$2:$A$6</c:f>
              <c:strCache>
                <c:ptCount val="5"/>
                <c:pt idx="0">
                  <c:v>Logistic Regression</c:v>
                </c:pt>
                <c:pt idx="1">
                  <c:v>KNN</c:v>
                </c:pt>
                <c:pt idx="2">
                  <c:v>Random Forest</c:v>
                </c:pt>
                <c:pt idx="3">
                  <c:v>Decision Tree</c:v>
                </c:pt>
                <c:pt idx="4">
                  <c:v>SVC</c:v>
                </c:pt>
              </c:strCache>
            </c:strRef>
          </c:cat>
          <c:val>
            <c:numRef>
              <c:f>Sheet1!$D$2:$D$6</c:f>
              <c:numCache>
                <c:formatCode>General</c:formatCode>
                <c:ptCount val="5"/>
                <c:pt idx="0">
                  <c:v>0.20319999999999999</c:v>
                </c:pt>
                <c:pt idx="1">
                  <c:v>0.1966</c:v>
                </c:pt>
                <c:pt idx="2">
                  <c:v>0.17130000000000001</c:v>
                </c:pt>
                <c:pt idx="3">
                  <c:v>0.219</c:v>
                </c:pt>
                <c:pt idx="4">
                  <c:v>0.19400000000000001</c:v>
                </c:pt>
              </c:numCache>
            </c:numRef>
          </c:val>
          <c:extLst>
            <c:ext xmlns:c16="http://schemas.microsoft.com/office/drawing/2014/chart" uri="{C3380CC4-5D6E-409C-BE32-E72D297353CC}">
              <c16:uniqueId val="{00000002-1B8B-41F3-8328-820F533D90FA}"/>
            </c:ext>
          </c:extLst>
        </c:ser>
        <c:ser>
          <c:idx val="3"/>
          <c:order val="3"/>
          <c:tx>
            <c:strRef>
              <c:f>Sheet1!$E$1</c:f>
              <c:strCache>
                <c:ptCount val="1"/>
                <c:pt idx="0">
                  <c:v>MAE</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F-40EB-4A71-AA7B-FDF197EFF735}"/>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1-40EB-4A71-AA7B-FDF197EFF735}"/>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3-40EB-4A71-AA7B-FDF197EFF735}"/>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5-40EB-4A71-AA7B-FDF197EFF735}"/>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7-40EB-4A71-AA7B-FDF197EFF735}"/>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Sheet1!$A$2:$A$6</c:f>
              <c:strCache>
                <c:ptCount val="5"/>
                <c:pt idx="0">
                  <c:v>Logistic Regression</c:v>
                </c:pt>
                <c:pt idx="1">
                  <c:v>KNN</c:v>
                </c:pt>
                <c:pt idx="2">
                  <c:v>Random Forest</c:v>
                </c:pt>
                <c:pt idx="3">
                  <c:v>Decision Tree</c:v>
                </c:pt>
                <c:pt idx="4">
                  <c:v>SVC</c:v>
                </c:pt>
              </c:strCache>
            </c:strRef>
          </c:cat>
          <c:val>
            <c:numRef>
              <c:f>Sheet1!$E$2:$E$6</c:f>
              <c:numCache>
                <c:formatCode>General</c:formatCode>
                <c:ptCount val="5"/>
                <c:pt idx="0">
                  <c:v>4.1300000000000003E-2</c:v>
                </c:pt>
                <c:pt idx="1">
                  <c:v>3.8649999999999997E-2</c:v>
                </c:pt>
                <c:pt idx="2">
                  <c:v>2.9350000000000001E-2</c:v>
                </c:pt>
                <c:pt idx="3">
                  <c:v>4.795E-2</c:v>
                </c:pt>
                <c:pt idx="4">
                  <c:v>3.7650000000000003E-2</c:v>
                </c:pt>
              </c:numCache>
            </c:numRef>
          </c:val>
          <c:extLst>
            <c:ext xmlns:c16="http://schemas.microsoft.com/office/drawing/2014/chart" uri="{C3380CC4-5D6E-409C-BE32-E72D297353CC}">
              <c16:uniqueId val="{00000003-1B8B-41F3-8328-820F533D90FA}"/>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77473771101100519"/>
          <c:y val="0.42394117678551291"/>
          <c:w val="0.21700645747389746"/>
          <c:h val="0.30315100758680918"/>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bg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8700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B389DA-9239-E657-AF6C-3980FCFD88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A01ECA-A602-0214-B374-6901BEB1FA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E63C15-C9C1-22EA-6F42-05C16E0C1B2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6834AAE-3E9F-11F0-883B-8551A6002114}"/>
              </a:ext>
            </a:extLst>
          </p:cNvPr>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994675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D04A51-87E7-5A18-1C67-F6DC0EA30C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75B1F6-CF55-E286-384C-0688D76F50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B312F1-80A0-A0BC-4A54-632C2C3EF46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779E0D7-5756-4FEA-29F6-F9559DAE477A}"/>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084565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4630400" cy="82296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385946" y="2519679"/>
            <a:ext cx="10590790" cy="3213178"/>
          </a:xfrm>
        </p:spPr>
        <p:txBody>
          <a:bodyPr anchor="b"/>
          <a:lstStyle>
            <a:lvl1pPr>
              <a:defRPr sz="6480"/>
            </a:lvl1pPr>
          </a:lstStyle>
          <a:p>
            <a:r>
              <a:rPr lang="en-US"/>
              <a:t>Click to edit Master title style</a:t>
            </a:r>
            <a:endParaRPr lang="en-US" dirty="0"/>
          </a:p>
        </p:txBody>
      </p:sp>
      <p:sp>
        <p:nvSpPr>
          <p:cNvPr id="3" name="Subtitle 2"/>
          <p:cNvSpPr>
            <a:spLocks noGrp="1"/>
          </p:cNvSpPr>
          <p:nvPr>
            <p:ph type="subTitle" idx="1"/>
          </p:nvPr>
        </p:nvSpPr>
        <p:spPr bwMode="gray">
          <a:xfrm>
            <a:off x="1385946" y="5732856"/>
            <a:ext cx="10590790" cy="1033704"/>
          </a:xfrm>
        </p:spPr>
        <p:txBody>
          <a:bodyPr anchor="t"/>
          <a:lstStyle>
            <a:lvl1pPr marL="0" indent="0" algn="l">
              <a:buNone/>
              <a:defRPr cap="all">
                <a:solidFill>
                  <a:schemeClr val="accent1">
                    <a:lumMod val="60000"/>
                    <a:lumOff val="40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2190781" y="2150669"/>
            <a:ext cx="1188719" cy="365759"/>
          </a:xfrm>
        </p:spPr>
        <p:txBody>
          <a:bodyPr anchor="t"/>
          <a:lstStyle>
            <a:lvl1pPr algn="l">
              <a:defRPr b="0" i="0">
                <a:solidFill>
                  <a:schemeClr val="bg1">
                    <a:alpha val="60000"/>
                  </a:schemeClr>
                </a:solidFill>
              </a:defRPr>
            </a:lvl1pPr>
          </a:lstStyle>
          <a:p>
            <a:fld id="{F7AFFB9B-9FB8-469E-96F9-4D32314110B6}" type="datetimeFigureOut">
              <a:rPr lang="en-US" smtClean="0"/>
              <a:t>7/4/2025</a:t>
            </a:fld>
            <a:endParaRPr lang="en-US" dirty="0"/>
          </a:p>
        </p:txBody>
      </p:sp>
      <p:sp>
        <p:nvSpPr>
          <p:cNvPr id="5" name="Footer Placeholder 4"/>
          <p:cNvSpPr>
            <a:spLocks noGrp="1"/>
          </p:cNvSpPr>
          <p:nvPr>
            <p:ph type="ftr" sz="quarter" idx="11"/>
          </p:nvPr>
        </p:nvSpPr>
        <p:spPr bwMode="gray">
          <a:xfrm rot="5400000">
            <a:off x="10742372" y="3873399"/>
            <a:ext cx="4631754" cy="36576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2423049" y="354876"/>
            <a:ext cx="1005839" cy="921224"/>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43576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4630400" cy="82296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385945" y="5963912"/>
            <a:ext cx="10590791" cy="680086"/>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85945" y="822960"/>
            <a:ext cx="10590791" cy="4114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385945" y="6643998"/>
            <a:ext cx="10590790" cy="592454"/>
          </a:xfrm>
        </p:spPr>
        <p:txBody>
          <a:bodyPr>
            <a:normAutofit/>
          </a:bodyPr>
          <a:lstStyle>
            <a:lvl1pPr marL="0" indent="0">
              <a:buNone/>
              <a:defRPr sz="1440">
                <a:solidFill>
                  <a:schemeClr val="accent1">
                    <a:lumMod val="60000"/>
                    <a:lumOff val="4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7/4/2025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812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4630400" cy="82296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378558" y="1276101"/>
            <a:ext cx="10598179" cy="1647583"/>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385945" y="4251960"/>
            <a:ext cx="10590791" cy="2971800"/>
          </a:xfrm>
        </p:spPr>
        <p:txBody>
          <a:bodyPr anchor="ctr">
            <a:normAutofit/>
          </a:bodyPr>
          <a:lstStyle>
            <a:lvl1pPr marL="0" indent="0">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4" name="Date Placeholder 3"/>
          <p:cNvSpPr>
            <a:spLocks noGrp="1"/>
          </p:cNvSpPr>
          <p:nvPr>
            <p:ph type="dt" sz="half" idx="10"/>
          </p:nvPr>
        </p:nvSpPr>
        <p:spPr/>
        <p:txBody>
          <a:bodyPr/>
          <a:lstStyle/>
          <a:p>
            <a:fld id="{C35BB1C6-BF8F-4481-8AB2-603A1C8A906A}" type="datetimeFigureOut">
              <a:rPr lang="en-US" smtClean="0"/>
              <a:t>7/4/2025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19587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4630400" cy="82296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1057879" y="728803"/>
            <a:ext cx="962294" cy="1865126"/>
          </a:xfrm>
          <a:prstGeom prst="rect">
            <a:avLst/>
          </a:prstGeom>
          <a:noFill/>
        </p:spPr>
        <p:txBody>
          <a:bodyPr wrap="square" rtlCol="0">
            <a:spAutoFit/>
          </a:bodyPr>
          <a:lstStyle/>
          <a:p>
            <a:pPr algn="r"/>
            <a:r>
              <a:rPr lang="en-US" sz="11520" b="0" i="0" dirty="0">
                <a:solidFill>
                  <a:schemeClr val="accent1">
                    <a:lumMod val="60000"/>
                    <a:lumOff val="40000"/>
                  </a:schemeClr>
                </a:solidFill>
                <a:latin typeface="Arial"/>
                <a:cs typeface="Arial"/>
              </a:rPr>
              <a:t>“</a:t>
            </a:r>
          </a:p>
        </p:txBody>
      </p:sp>
      <p:sp>
        <p:nvSpPr>
          <p:cNvPr id="13" name="TextBox 12"/>
          <p:cNvSpPr txBox="1"/>
          <p:nvPr/>
        </p:nvSpPr>
        <p:spPr bwMode="gray">
          <a:xfrm>
            <a:off x="11861350" y="3136545"/>
            <a:ext cx="783316" cy="1865126"/>
          </a:xfrm>
          <a:prstGeom prst="rect">
            <a:avLst/>
          </a:prstGeom>
          <a:noFill/>
        </p:spPr>
        <p:txBody>
          <a:bodyPr wrap="square" rtlCol="0">
            <a:spAutoFit/>
          </a:bodyPr>
          <a:lstStyle/>
          <a:p>
            <a:pPr algn="r"/>
            <a:r>
              <a:rPr lang="en-US" sz="1152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898254" y="1178561"/>
            <a:ext cx="10144687" cy="3235958"/>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2335135" y="4414519"/>
            <a:ext cx="9277463" cy="410609"/>
          </a:xfrm>
        </p:spPr>
        <p:txBody>
          <a:bodyPr anchor="t">
            <a:normAutofit/>
          </a:bodyPr>
          <a:lstStyle>
            <a:lvl1pPr marL="0" indent="0">
              <a:buNone/>
              <a:defRPr lang="en-US" sz="1680" b="0" i="0" kern="1200" cap="small" dirty="0">
                <a:solidFill>
                  <a:schemeClr val="accent1">
                    <a:lumMod val="60000"/>
                    <a:lumOff val="40000"/>
                  </a:schemeClr>
                </a:solidFill>
                <a:latin typeface="+mn-lt"/>
                <a:ea typeface="+mn-ea"/>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0" name="Text Placeholder 3"/>
          <p:cNvSpPr>
            <a:spLocks noGrp="1"/>
          </p:cNvSpPr>
          <p:nvPr>
            <p:ph type="body" sz="half" idx="2"/>
          </p:nvPr>
        </p:nvSpPr>
        <p:spPr>
          <a:xfrm>
            <a:off x="1385946" y="6035040"/>
            <a:ext cx="11093876" cy="1197428"/>
          </a:xfrm>
        </p:spPr>
        <p:txBody>
          <a:bodyPr anchor="ctr">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4" name="Date Placeholder 3"/>
          <p:cNvSpPr>
            <a:spLocks noGrp="1"/>
          </p:cNvSpPr>
          <p:nvPr>
            <p:ph type="dt" sz="half" idx="10"/>
          </p:nvPr>
        </p:nvSpPr>
        <p:spPr/>
        <p:txBody>
          <a:bodyPr/>
          <a:lstStyle/>
          <a:p>
            <a:fld id="{C35BB1C6-BF8F-4481-8AB2-603A1C8A906A}" type="datetimeFigureOut">
              <a:rPr lang="en-US" smtClean="0"/>
              <a:t>7/4/2025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945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4630400" cy="82296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385945" y="2844800"/>
            <a:ext cx="10590792" cy="2187017"/>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385945" y="6029960"/>
            <a:ext cx="10590791" cy="1032480"/>
          </a:xfrm>
        </p:spPr>
        <p:txBody>
          <a:bodyPr anchor="t"/>
          <a:lstStyle>
            <a:lvl1pPr marL="0" indent="0" algn="l">
              <a:buNone/>
              <a:defRPr sz="2400" cap="none">
                <a:solidFill>
                  <a:schemeClr val="accent1">
                    <a:lumMod val="60000"/>
                    <a:lumOff val="4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5BB1C6-BF8F-4481-8AB2-603A1C8A906A}" type="datetimeFigureOut">
              <a:rPr lang="en-US" smtClean="0"/>
              <a:t>7/4/2025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06241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385945" y="1168402"/>
            <a:ext cx="10590791" cy="848357"/>
          </a:xfrm>
        </p:spPr>
        <p:txBody>
          <a:bodyPr/>
          <a:lstStyle>
            <a:lvl1pPr>
              <a:defRPr sz="4320"/>
            </a:lvl1pPr>
          </a:lstStyle>
          <a:p>
            <a:r>
              <a:rPr lang="en-US"/>
              <a:t>Click to edit Master title style</a:t>
            </a:r>
            <a:endParaRPr lang="en-US" dirty="0"/>
          </a:p>
        </p:txBody>
      </p:sp>
      <p:sp>
        <p:nvSpPr>
          <p:cNvPr id="3" name="Text Placeholder 2"/>
          <p:cNvSpPr>
            <a:spLocks noGrp="1"/>
          </p:cNvSpPr>
          <p:nvPr>
            <p:ph type="body" idx="1"/>
          </p:nvPr>
        </p:nvSpPr>
        <p:spPr>
          <a:xfrm>
            <a:off x="1385945" y="3124203"/>
            <a:ext cx="3770254" cy="691514"/>
          </a:xfrm>
        </p:spPr>
        <p:txBody>
          <a:bodyPr anchor="b">
            <a:noAutofit/>
          </a:bodyPr>
          <a:lstStyle>
            <a:lvl1pPr marL="0" indent="0">
              <a:buNone/>
              <a:defRPr sz="2880" b="0">
                <a:solidFill>
                  <a:schemeClr val="accent1">
                    <a:lumMod val="60000"/>
                    <a:lumOff val="4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6" name="Text Placeholder 3"/>
          <p:cNvSpPr>
            <a:spLocks noGrp="1"/>
          </p:cNvSpPr>
          <p:nvPr>
            <p:ph type="body" sz="half" idx="15"/>
          </p:nvPr>
        </p:nvSpPr>
        <p:spPr>
          <a:xfrm>
            <a:off x="1385944" y="3815717"/>
            <a:ext cx="3770255" cy="3416752"/>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Text Placeholder 4"/>
          <p:cNvSpPr>
            <a:spLocks noGrp="1"/>
          </p:cNvSpPr>
          <p:nvPr>
            <p:ph type="body" sz="quarter" idx="3"/>
          </p:nvPr>
        </p:nvSpPr>
        <p:spPr>
          <a:xfrm>
            <a:off x="5415266" y="3124200"/>
            <a:ext cx="3776411" cy="691514"/>
          </a:xfrm>
        </p:spPr>
        <p:txBody>
          <a:bodyPr anchor="b">
            <a:noAutofit/>
          </a:bodyPr>
          <a:lstStyle>
            <a:lvl1pPr marL="0" indent="0">
              <a:buNone/>
              <a:defRPr sz="2880" b="0">
                <a:solidFill>
                  <a:schemeClr val="accent1">
                    <a:lumMod val="60000"/>
                    <a:lumOff val="4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9" name="Text Placeholder 3"/>
          <p:cNvSpPr>
            <a:spLocks noGrp="1"/>
          </p:cNvSpPr>
          <p:nvPr>
            <p:ph type="body" sz="half" idx="16"/>
          </p:nvPr>
        </p:nvSpPr>
        <p:spPr>
          <a:xfrm>
            <a:off x="5415266" y="3815716"/>
            <a:ext cx="3776411" cy="3416752"/>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4" name="Text Placeholder 4"/>
          <p:cNvSpPr>
            <a:spLocks noGrp="1"/>
          </p:cNvSpPr>
          <p:nvPr>
            <p:ph type="body" sz="quarter" idx="13"/>
          </p:nvPr>
        </p:nvSpPr>
        <p:spPr>
          <a:xfrm>
            <a:off x="9465762" y="3124201"/>
            <a:ext cx="3774876" cy="691514"/>
          </a:xfrm>
        </p:spPr>
        <p:txBody>
          <a:bodyPr anchor="b">
            <a:noAutofit/>
          </a:bodyPr>
          <a:lstStyle>
            <a:lvl1pPr marL="0" indent="0">
              <a:buNone/>
              <a:defRPr sz="2880" b="0">
                <a:solidFill>
                  <a:schemeClr val="accent1">
                    <a:lumMod val="60000"/>
                    <a:lumOff val="4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0" name="Text Placeholder 3"/>
          <p:cNvSpPr>
            <a:spLocks noGrp="1"/>
          </p:cNvSpPr>
          <p:nvPr>
            <p:ph type="body" sz="half" idx="17"/>
          </p:nvPr>
        </p:nvSpPr>
        <p:spPr>
          <a:xfrm>
            <a:off x="9465995" y="3815715"/>
            <a:ext cx="3774643" cy="3416752"/>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cxnSp>
        <p:nvCxnSpPr>
          <p:cNvPr id="17" name="Straight Connector 16"/>
          <p:cNvCxnSpPr/>
          <p:nvPr/>
        </p:nvCxnSpPr>
        <p:spPr>
          <a:xfrm>
            <a:off x="5284765" y="3083560"/>
            <a:ext cx="0" cy="41909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9326881" y="3083560"/>
            <a:ext cx="0" cy="41909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35BB1C6-BF8F-4481-8AB2-603A1C8A906A}" type="datetimeFigureOut">
              <a:rPr lang="en-US" smtClean="0"/>
              <a:t>7/4/2025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7784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385945" y="1168402"/>
            <a:ext cx="10590791" cy="848357"/>
          </a:xfrm>
        </p:spPr>
        <p:txBody>
          <a:bodyPr/>
          <a:lstStyle>
            <a:lvl1pPr>
              <a:defRPr sz="4320"/>
            </a:lvl1pPr>
          </a:lstStyle>
          <a:p>
            <a:r>
              <a:rPr lang="en-US"/>
              <a:t>Click to edit Master title style</a:t>
            </a:r>
            <a:endParaRPr lang="en-US" dirty="0"/>
          </a:p>
        </p:txBody>
      </p:sp>
      <p:sp>
        <p:nvSpPr>
          <p:cNvPr id="3" name="Text Placeholder 2"/>
          <p:cNvSpPr>
            <a:spLocks noGrp="1"/>
          </p:cNvSpPr>
          <p:nvPr>
            <p:ph type="body" idx="1"/>
          </p:nvPr>
        </p:nvSpPr>
        <p:spPr>
          <a:xfrm>
            <a:off x="1385945" y="5439413"/>
            <a:ext cx="3660526" cy="691514"/>
          </a:xfrm>
        </p:spPr>
        <p:txBody>
          <a:bodyPr anchor="b">
            <a:noAutofit/>
          </a:bodyPr>
          <a:lstStyle>
            <a:lvl1pPr marL="0" indent="0">
              <a:buNone/>
              <a:defRPr sz="2880" b="0">
                <a:solidFill>
                  <a:schemeClr val="accent1">
                    <a:lumMod val="60000"/>
                    <a:lumOff val="4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9" name="Picture Placeholder 2"/>
          <p:cNvSpPr>
            <a:spLocks noGrp="1" noChangeAspect="1"/>
          </p:cNvSpPr>
          <p:nvPr>
            <p:ph type="pic" idx="15"/>
          </p:nvPr>
        </p:nvSpPr>
        <p:spPr>
          <a:xfrm>
            <a:off x="1601464" y="3124200"/>
            <a:ext cx="3229490" cy="190981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2" name="Text Placeholder 3"/>
          <p:cNvSpPr>
            <a:spLocks noGrp="1"/>
          </p:cNvSpPr>
          <p:nvPr>
            <p:ph type="body" sz="half" idx="18"/>
          </p:nvPr>
        </p:nvSpPr>
        <p:spPr>
          <a:xfrm>
            <a:off x="1385945" y="6130927"/>
            <a:ext cx="3660526" cy="1101542"/>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Text Placeholder 4"/>
          <p:cNvSpPr>
            <a:spLocks noGrp="1"/>
          </p:cNvSpPr>
          <p:nvPr>
            <p:ph type="body" sz="quarter" idx="3"/>
          </p:nvPr>
        </p:nvSpPr>
        <p:spPr>
          <a:xfrm>
            <a:off x="5482638" y="5439413"/>
            <a:ext cx="3660526" cy="691516"/>
          </a:xfrm>
        </p:spPr>
        <p:txBody>
          <a:bodyPr anchor="b">
            <a:noAutofit/>
          </a:bodyPr>
          <a:lstStyle>
            <a:lvl1pPr marL="0" indent="0">
              <a:buNone/>
              <a:defRPr sz="2880" b="0">
                <a:solidFill>
                  <a:schemeClr val="accent1">
                    <a:lumMod val="60000"/>
                    <a:lumOff val="4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1" name="Picture Placeholder 2"/>
          <p:cNvSpPr>
            <a:spLocks noGrp="1" noChangeAspect="1"/>
          </p:cNvSpPr>
          <p:nvPr>
            <p:ph type="pic" idx="21"/>
          </p:nvPr>
        </p:nvSpPr>
        <p:spPr>
          <a:xfrm>
            <a:off x="5698155" y="3124200"/>
            <a:ext cx="3229492" cy="190981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3" name="Text Placeholder 3"/>
          <p:cNvSpPr>
            <a:spLocks noGrp="1"/>
          </p:cNvSpPr>
          <p:nvPr>
            <p:ph type="body" sz="half" idx="19"/>
          </p:nvPr>
        </p:nvSpPr>
        <p:spPr>
          <a:xfrm>
            <a:off x="5484206" y="6130926"/>
            <a:ext cx="3660526" cy="1101542"/>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4" name="Text Placeholder 4"/>
          <p:cNvSpPr>
            <a:spLocks noGrp="1"/>
          </p:cNvSpPr>
          <p:nvPr>
            <p:ph type="body" sz="quarter" idx="13"/>
          </p:nvPr>
        </p:nvSpPr>
        <p:spPr>
          <a:xfrm>
            <a:off x="9579331" y="5439414"/>
            <a:ext cx="3661314" cy="691514"/>
          </a:xfrm>
        </p:spPr>
        <p:txBody>
          <a:bodyPr anchor="b">
            <a:noAutofit/>
          </a:bodyPr>
          <a:lstStyle>
            <a:lvl1pPr marL="0" indent="0">
              <a:buNone/>
              <a:defRPr sz="2880" b="0">
                <a:solidFill>
                  <a:schemeClr val="accent1">
                    <a:lumMod val="60000"/>
                    <a:lumOff val="4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2" name="Picture Placeholder 2"/>
          <p:cNvSpPr>
            <a:spLocks noGrp="1" noChangeAspect="1"/>
          </p:cNvSpPr>
          <p:nvPr>
            <p:ph type="pic" idx="22"/>
          </p:nvPr>
        </p:nvSpPr>
        <p:spPr>
          <a:xfrm>
            <a:off x="9795637" y="3124200"/>
            <a:ext cx="3229490" cy="190981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4" name="Text Placeholder 3"/>
          <p:cNvSpPr>
            <a:spLocks noGrp="1"/>
          </p:cNvSpPr>
          <p:nvPr>
            <p:ph type="body" sz="half" idx="20"/>
          </p:nvPr>
        </p:nvSpPr>
        <p:spPr>
          <a:xfrm>
            <a:off x="9579330" y="6130925"/>
            <a:ext cx="3661315" cy="1101542"/>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cxnSp>
        <p:nvCxnSpPr>
          <p:cNvPr id="43" name="Straight Connector 42"/>
          <p:cNvCxnSpPr/>
          <p:nvPr/>
        </p:nvCxnSpPr>
        <p:spPr>
          <a:xfrm>
            <a:off x="5286997" y="3083560"/>
            <a:ext cx="0" cy="41909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9357362" y="3083560"/>
            <a:ext cx="0" cy="41909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35BB1C6-BF8F-4481-8AB2-603A1C8A906A}" type="datetimeFigureOut">
              <a:rPr lang="en-US" smtClean="0"/>
              <a:t>7/4/2025</a:t>
            </a:fld>
            <a:endParaRPr lang="en-US" dirty="0"/>
          </a:p>
        </p:txBody>
      </p:sp>
      <p:sp>
        <p:nvSpPr>
          <p:cNvPr id="8" name="Footer Placeholder 7"/>
          <p:cNvSpPr>
            <a:spLocks noGrp="1"/>
          </p:cNvSpPr>
          <p:nvPr>
            <p:ph type="ftr" sz="quarter" idx="11"/>
          </p:nvPr>
        </p:nvSpPr>
        <p:spPr>
          <a:xfrm>
            <a:off x="673333" y="7670206"/>
            <a:ext cx="4373138" cy="36576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301615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385945" y="1168402"/>
            <a:ext cx="10590791" cy="84835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85945" y="3124200"/>
            <a:ext cx="10590791" cy="409956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2834527" y="7670206"/>
            <a:ext cx="1188719" cy="365759"/>
          </a:xfrm>
        </p:spPr>
        <p:txBody>
          <a:bodyPr/>
          <a:lstStyle/>
          <a:p>
            <a:fld id="{C35BB1C6-BF8F-4481-8AB2-603A1C8A906A}" type="datetimeFigureOut">
              <a:rPr lang="en-US" smtClean="0"/>
              <a:t>7/4/2025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483502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4630400" cy="82296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10302283" y="1534160"/>
            <a:ext cx="1691958" cy="569830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385945" y="1534160"/>
            <a:ext cx="7507230" cy="569830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2783725" y="7670206"/>
            <a:ext cx="1190562" cy="365759"/>
          </a:xfrm>
        </p:spPr>
        <p:txBody>
          <a:bodyPr/>
          <a:lstStyle/>
          <a:p>
            <a:fld id="{C35BB1C6-BF8F-4481-8AB2-603A1C8A906A}" type="datetimeFigureOut">
              <a:rPr lang="en-US" smtClean="0"/>
              <a:t>7/4/2025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00868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39325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1213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385945" y="3124200"/>
            <a:ext cx="10590791" cy="4099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7/4/2025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8124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776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0092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552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6135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04191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4649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813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Slide 10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3071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20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4630400" cy="82296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385945" y="3213174"/>
            <a:ext cx="5221230" cy="2740589"/>
          </a:xfrm>
        </p:spPr>
        <p:txBody>
          <a:bodyPr anchor="ct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274671" y="3213173"/>
            <a:ext cx="4509054" cy="2740589"/>
          </a:xfrm>
        </p:spPr>
        <p:txBody>
          <a:bodyPr anchor="ctr"/>
          <a:lstStyle>
            <a:lvl1pPr marL="0" indent="0" algn="l">
              <a:buNone/>
              <a:defRPr sz="2400" cap="all">
                <a:solidFill>
                  <a:schemeClr val="accent1">
                    <a:lumMod val="60000"/>
                    <a:lumOff val="4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7/4/2025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6496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85945" y="3124201"/>
            <a:ext cx="5790190" cy="409956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50455" y="3124200"/>
            <a:ext cx="5790191" cy="40995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5BB1C6-BF8F-4481-8AB2-603A1C8A906A}" type="datetimeFigureOut">
              <a:rPr lang="en-US" smtClean="0"/>
              <a:t>7/4/2025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92444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85946" y="3124200"/>
            <a:ext cx="5790188" cy="691514"/>
          </a:xfrm>
        </p:spPr>
        <p:txBody>
          <a:bodyPr anchor="b">
            <a:noAutofit/>
          </a:bodyPr>
          <a:lstStyle>
            <a:lvl1pPr marL="0" indent="0">
              <a:buNone/>
              <a:defRPr sz="288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385945" y="3815715"/>
            <a:ext cx="5790190" cy="3408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50455" y="3124200"/>
            <a:ext cx="5790191" cy="691514"/>
          </a:xfrm>
        </p:spPr>
        <p:txBody>
          <a:bodyPr anchor="b">
            <a:noAutofit/>
          </a:bodyPr>
          <a:lstStyle>
            <a:lvl1pPr marL="0" indent="0">
              <a:buNone/>
              <a:defRPr sz="288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50455" y="3815715"/>
            <a:ext cx="5790191" cy="3408047"/>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5BB1C6-BF8F-4481-8AB2-603A1C8A906A}" type="datetimeFigureOut">
              <a:rPr lang="en-US" smtClean="0"/>
              <a:t>7/4/2025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99419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385945" y="1168402"/>
            <a:ext cx="10513696" cy="848357"/>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7/4/2025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950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7/4/2025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7712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4630400" cy="82296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385946" y="1554480"/>
            <a:ext cx="3351790" cy="1920240"/>
          </a:xfrm>
        </p:spPr>
        <p:txBody>
          <a:bodyPr anchor="b"/>
          <a:lstStyle>
            <a:lvl1pPr algn="l">
              <a:defRPr sz="2880" b="0"/>
            </a:lvl1pPr>
          </a:lstStyle>
          <a:p>
            <a:r>
              <a:rPr lang="en-US"/>
              <a:t>Click to edit Master title style</a:t>
            </a:r>
            <a:endParaRPr lang="en-US" dirty="0"/>
          </a:p>
        </p:txBody>
      </p:sp>
      <p:sp>
        <p:nvSpPr>
          <p:cNvPr id="3" name="Content Placeholder 2"/>
          <p:cNvSpPr>
            <a:spLocks noGrp="1"/>
          </p:cNvSpPr>
          <p:nvPr>
            <p:ph idx="1"/>
          </p:nvPr>
        </p:nvSpPr>
        <p:spPr>
          <a:xfrm>
            <a:off x="6937375" y="1737360"/>
            <a:ext cx="6228079"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385945" y="3755137"/>
            <a:ext cx="3351790" cy="3474719"/>
          </a:xfrm>
        </p:spPr>
        <p:txBody>
          <a:bodyPr/>
          <a:lstStyle>
            <a:lvl1pPr marL="0" indent="0">
              <a:buNone/>
              <a:defRPr sz="1680">
                <a:solidFill>
                  <a:schemeClr val="accent1">
                    <a:lumMod val="60000"/>
                    <a:lumOff val="4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7/4/2025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61621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4630400" cy="82296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385946" y="2032000"/>
            <a:ext cx="4638161" cy="2082800"/>
          </a:xfrm>
        </p:spPr>
        <p:txBody>
          <a:bodyPr anchor="b">
            <a:normAutofit/>
          </a:bodyPr>
          <a:lstStyle>
            <a:lvl1pPr algn="l">
              <a:defRPr sz="432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57444" y="1371600"/>
            <a:ext cx="3872632" cy="548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385945" y="4389120"/>
            <a:ext cx="4631054" cy="1645920"/>
          </a:xfrm>
        </p:spPr>
        <p:txBody>
          <a:bodyPr>
            <a:normAutofit/>
          </a:bodyPr>
          <a:lstStyle>
            <a:lvl1pPr marL="0" indent="0">
              <a:buNone/>
              <a:defRPr sz="1680">
                <a:solidFill>
                  <a:schemeClr val="accent1">
                    <a:lumMod val="60000"/>
                    <a:lumOff val="4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smtClean="0"/>
              <a:t>7/4/2025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4817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4630400" cy="8229600"/>
            <a:chOff x="0" y="0"/>
            <a:chExt cx="12192000" cy="6858000"/>
          </a:xfrm>
        </p:grpSpPr>
        <p:sp>
          <p:nvSpPr>
            <p:cNvPr id="7" name="Rectangle 6"/>
            <p:cNvSpPr/>
            <p:nvPr/>
          </p:nvSpPr>
          <p:spPr>
            <a:xfrm>
              <a:off x="0" y="0"/>
              <a:ext cx="12192000" cy="6858000"/>
            </a:xfrm>
            <a:prstGeom prst="rect">
              <a:avLst/>
            </a:prstGeom>
            <a:blipFill>
              <a:blip r:embed="rId3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385945" y="1168402"/>
            <a:ext cx="10513696" cy="8483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385945" y="3124200"/>
            <a:ext cx="10513696" cy="40995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783725" y="7670206"/>
            <a:ext cx="1188719" cy="365759"/>
          </a:xfrm>
          <a:prstGeom prst="rect">
            <a:avLst/>
          </a:prstGeom>
        </p:spPr>
        <p:txBody>
          <a:bodyPr vert="horz" lIns="91440" tIns="45720" rIns="91440" bIns="45720" rtlCol="0" anchor="ctr"/>
          <a:lstStyle>
            <a:lvl1pPr algn="r">
              <a:defRPr sz="1200" b="1" i="0">
                <a:solidFill>
                  <a:schemeClr val="accent1"/>
                </a:solidFill>
              </a:defRPr>
            </a:lvl1pPr>
          </a:lstStyle>
          <a:p>
            <a:fld id="{C35BB1C6-BF8F-4481-8AB2-603A1C8A906A}" type="datetimeFigureOut">
              <a:rPr lang="en-US" smtClean="0"/>
              <a:t>7/4/2025</a:t>
            </a:fld>
            <a:endParaRPr lang="en-US" dirty="0"/>
          </a:p>
        </p:txBody>
      </p:sp>
      <p:sp>
        <p:nvSpPr>
          <p:cNvPr id="5" name="Footer Placeholder 4"/>
          <p:cNvSpPr>
            <a:spLocks noGrp="1"/>
          </p:cNvSpPr>
          <p:nvPr>
            <p:ph type="ftr" sz="quarter" idx="3"/>
          </p:nvPr>
        </p:nvSpPr>
        <p:spPr>
          <a:xfrm>
            <a:off x="673333" y="7670206"/>
            <a:ext cx="4631754" cy="365761"/>
          </a:xfrm>
          <a:prstGeom prst="rect">
            <a:avLst/>
          </a:prstGeom>
        </p:spPr>
        <p:txBody>
          <a:bodyPr vert="horz" lIns="91440" tIns="45720" rIns="91440" bIns="45720" rtlCol="0" anchor="ctr"/>
          <a:lstStyle>
            <a:lvl1pPr algn="l">
              <a:defRPr sz="1200" b="1" i="0">
                <a:solidFill>
                  <a:schemeClr val="accent1"/>
                </a:solidFill>
              </a:defRPr>
            </a:lvl1pPr>
          </a:lstStyle>
          <a:p>
            <a:endParaRPr lang="en-US" dirty="0"/>
          </a:p>
        </p:txBody>
      </p:sp>
      <p:sp>
        <p:nvSpPr>
          <p:cNvPr id="21" name="Rectangle 20"/>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2423049" y="354876"/>
            <a:ext cx="1005839" cy="921224"/>
          </a:xfrm>
          <a:prstGeom prst="rect">
            <a:avLst/>
          </a:prstGeom>
        </p:spPr>
        <p:txBody>
          <a:bodyPr vert="horz" lIns="91440" tIns="45720" rIns="91440" bIns="45720" rtlCol="0" anchor="b"/>
          <a:lstStyle>
            <a:lvl1pPr algn="ctr">
              <a:defRPr sz="336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825855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 id="2147483732" r:id="rId20"/>
    <p:sldLayoutId id="2147483733" r:id="rId21"/>
    <p:sldLayoutId id="2147483734" r:id="rId22"/>
    <p:sldLayoutId id="2147483735" r:id="rId23"/>
    <p:sldLayoutId id="2147483736" r:id="rId24"/>
    <p:sldLayoutId id="2147483737" r:id="rId25"/>
    <p:sldLayoutId id="2147483738" r:id="rId26"/>
    <p:sldLayoutId id="2147483739" r:id="rId27"/>
    <p:sldLayoutId id="2147483740" r:id="rId28"/>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lvl1pPr algn="l" defTabSz="548640" rtl="0" eaLnBrk="1" latinLnBrk="0" hangingPunct="1">
        <a:spcBef>
          <a:spcPct val="0"/>
        </a:spcBef>
        <a:buNone/>
        <a:defRPr sz="432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buClr>
        <a:buSzPct val="80000"/>
        <a:buFont typeface="Wingdings 3" charset="2"/>
        <a:buChar char=""/>
        <a:defRPr sz="2160" b="0" i="0" kern="1200">
          <a:solidFill>
            <a:schemeClr val="tx1">
              <a:lumMod val="75000"/>
              <a:lumOff val="25000"/>
            </a:schemeClr>
          </a:solidFill>
          <a:latin typeface="+mn-lt"/>
          <a:ea typeface="+mn-ea"/>
          <a:cs typeface="+mn-cs"/>
        </a:defRPr>
      </a:lvl1pPr>
      <a:lvl2pPr marL="891540" indent="-342900" algn="l" defTabSz="548640" rtl="0" eaLnBrk="1" latinLnBrk="0" hangingPunct="1">
        <a:spcBef>
          <a:spcPts val="1200"/>
        </a:spcBef>
        <a:spcAft>
          <a:spcPts val="0"/>
        </a:spcAft>
        <a:buClr>
          <a:schemeClr val="accent1"/>
        </a:buClr>
        <a:buSzPct val="80000"/>
        <a:buFont typeface="Wingdings 3" charset="2"/>
        <a:buChar char=""/>
        <a:defRPr sz="1920" b="0" i="0" kern="1200">
          <a:solidFill>
            <a:schemeClr val="tx1">
              <a:lumMod val="75000"/>
              <a:lumOff val="25000"/>
            </a:schemeClr>
          </a:solidFill>
          <a:latin typeface="+mn-lt"/>
          <a:ea typeface="+mn-ea"/>
          <a:cs typeface="+mn-cs"/>
        </a:defRPr>
      </a:lvl2pPr>
      <a:lvl3pPr marL="1371600" indent="-274320" algn="l" defTabSz="548640" rtl="0" eaLnBrk="1" latinLnBrk="0" hangingPunct="1">
        <a:spcBef>
          <a:spcPts val="1200"/>
        </a:spcBef>
        <a:spcAft>
          <a:spcPts val="0"/>
        </a:spcAft>
        <a:buClr>
          <a:schemeClr val="accent1"/>
        </a:buClr>
        <a:buSzPct val="80000"/>
        <a:buFont typeface="Wingdings 3" charset="2"/>
        <a:buChar char=""/>
        <a:defRPr sz="1680" b="0" i="0" kern="1200">
          <a:solidFill>
            <a:schemeClr val="tx1">
              <a:lumMod val="75000"/>
              <a:lumOff val="25000"/>
            </a:schemeClr>
          </a:solidFill>
          <a:latin typeface="+mn-lt"/>
          <a:ea typeface="+mn-ea"/>
          <a:cs typeface="+mn-cs"/>
        </a:defRPr>
      </a:lvl3pPr>
      <a:lvl4pPr marL="1920240" indent="-274320" algn="l" defTabSz="548640" rtl="0" eaLnBrk="1" latinLnBrk="0" hangingPunct="1">
        <a:spcBef>
          <a:spcPts val="1200"/>
        </a:spcBef>
        <a:spcAft>
          <a:spcPts val="0"/>
        </a:spcAft>
        <a:buClr>
          <a:schemeClr val="accent1"/>
        </a:buClr>
        <a:buSzPct val="80000"/>
        <a:buFont typeface="Wingdings 3" charset="2"/>
        <a:buChar char=""/>
        <a:defRPr sz="1440" b="0" i="0" kern="1200">
          <a:solidFill>
            <a:schemeClr val="tx1">
              <a:lumMod val="75000"/>
              <a:lumOff val="25000"/>
            </a:schemeClr>
          </a:solidFill>
          <a:latin typeface="+mn-lt"/>
          <a:ea typeface="+mn-ea"/>
          <a:cs typeface="+mn-cs"/>
        </a:defRPr>
      </a:lvl4pPr>
      <a:lvl5pPr marL="2468880" indent="-274320" algn="l" defTabSz="548640" rtl="0" eaLnBrk="1" latinLnBrk="0" hangingPunct="1">
        <a:spcBef>
          <a:spcPts val="1200"/>
        </a:spcBef>
        <a:spcAft>
          <a:spcPts val="0"/>
        </a:spcAft>
        <a:buClr>
          <a:schemeClr val="accent1"/>
        </a:buClr>
        <a:buSzPct val="80000"/>
        <a:buFont typeface="Wingdings 3" charset="2"/>
        <a:buChar char=""/>
        <a:defRPr sz="1440" b="0" i="0" kern="1200">
          <a:solidFill>
            <a:schemeClr val="tx1">
              <a:lumMod val="75000"/>
              <a:lumOff val="25000"/>
            </a:schemeClr>
          </a:solidFill>
          <a:latin typeface="+mn-lt"/>
          <a:ea typeface="+mn-ea"/>
          <a:cs typeface="+mn-cs"/>
        </a:defRPr>
      </a:lvl5pPr>
      <a:lvl6pPr marL="3017520" indent="-274320" algn="l" defTabSz="548640" rtl="0" eaLnBrk="1" latinLnBrk="0" hangingPunct="1">
        <a:spcBef>
          <a:spcPts val="1200"/>
        </a:spcBef>
        <a:spcAft>
          <a:spcPts val="0"/>
        </a:spcAft>
        <a:buClr>
          <a:schemeClr val="accent1"/>
        </a:buClr>
        <a:buSzPct val="80000"/>
        <a:buFont typeface="Wingdings 3" charset="2"/>
        <a:buChar char=""/>
        <a:defRPr sz="1440" b="0" i="0" kern="1200">
          <a:solidFill>
            <a:schemeClr val="tx1">
              <a:lumMod val="75000"/>
              <a:lumOff val="25000"/>
            </a:schemeClr>
          </a:solidFill>
          <a:latin typeface="+mn-lt"/>
          <a:ea typeface="+mn-ea"/>
          <a:cs typeface="+mn-cs"/>
        </a:defRPr>
      </a:lvl6pPr>
      <a:lvl7pPr marL="3566160" indent="-274320" algn="l" defTabSz="548640" rtl="0" eaLnBrk="1" latinLnBrk="0" hangingPunct="1">
        <a:spcBef>
          <a:spcPts val="1200"/>
        </a:spcBef>
        <a:spcAft>
          <a:spcPts val="0"/>
        </a:spcAft>
        <a:buClr>
          <a:schemeClr val="accent1"/>
        </a:buClr>
        <a:buSzPct val="80000"/>
        <a:buFont typeface="Wingdings 3" charset="2"/>
        <a:buChar char=""/>
        <a:defRPr sz="1440" b="0" i="0" kern="1200">
          <a:solidFill>
            <a:schemeClr val="tx1">
              <a:lumMod val="75000"/>
              <a:lumOff val="25000"/>
            </a:schemeClr>
          </a:solidFill>
          <a:latin typeface="+mn-lt"/>
          <a:ea typeface="+mn-ea"/>
          <a:cs typeface="+mn-cs"/>
        </a:defRPr>
      </a:lvl7pPr>
      <a:lvl8pPr marL="4114800" indent="-274320" algn="l" defTabSz="548640" rtl="0" eaLnBrk="1" latinLnBrk="0" hangingPunct="1">
        <a:spcBef>
          <a:spcPts val="1200"/>
        </a:spcBef>
        <a:spcAft>
          <a:spcPts val="0"/>
        </a:spcAft>
        <a:buClr>
          <a:schemeClr val="accent1"/>
        </a:buClr>
        <a:buSzPct val="80000"/>
        <a:buFont typeface="Wingdings 3" charset="2"/>
        <a:buChar char=""/>
        <a:defRPr sz="1440" b="0" i="0" kern="1200">
          <a:solidFill>
            <a:schemeClr val="tx1">
              <a:lumMod val="75000"/>
              <a:lumOff val="25000"/>
            </a:schemeClr>
          </a:solidFill>
          <a:latin typeface="+mn-lt"/>
          <a:ea typeface="+mn-ea"/>
          <a:cs typeface="+mn-cs"/>
        </a:defRPr>
      </a:lvl8pPr>
      <a:lvl9pPr marL="4663440" indent="-274320" algn="l" defTabSz="548640" rtl="0" eaLnBrk="1" latinLnBrk="0" hangingPunct="1">
        <a:spcBef>
          <a:spcPts val="1200"/>
        </a:spcBef>
        <a:spcAft>
          <a:spcPts val="0"/>
        </a:spcAft>
        <a:buClr>
          <a:schemeClr val="accent1"/>
        </a:buClr>
        <a:buSzPct val="80000"/>
        <a:buFont typeface="Wingdings 3" charset="2"/>
        <a:buChar char=""/>
        <a:defRPr sz="1440" b="0" i="0" kern="1200">
          <a:solidFill>
            <a:schemeClr val="tx1">
              <a:lumMod val="75000"/>
              <a:lumOff val="25000"/>
            </a:schemeClr>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7.xml"/><Relationship Id="rId5" Type="http://schemas.openxmlformats.org/officeDocument/2006/relationships/image" Target="../media/image22.sv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1.svg"/><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6.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4630400" cy="8229600"/>
            <a:chOff x="0" y="0"/>
            <a:chExt cx="12192000" cy="6858000"/>
          </a:xfrm>
        </p:grpSpPr>
        <p:sp>
          <p:nvSpPr>
            <p:cNvPr id="10" name="Rectangle 9">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Oval 10">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Oval 11">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Oval 12">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Oval 13">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Oval 14">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7"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18"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0" name="Rectangle 19">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 name="Image 0"/>
          <p:cNvPicPr>
            <a:picLocks noChangeAspect="1"/>
          </p:cNvPicPr>
          <p:nvPr/>
        </p:nvPicPr>
        <p:blipFill>
          <a:blip r:embed="rId4"/>
          <a:srcRect l="82" t="39889" r="193" b="-4227"/>
          <a:stretch>
            <a:fillRect/>
          </a:stretch>
        </p:blipFill>
        <p:spPr>
          <a:xfrm>
            <a:off x="572501" y="559393"/>
            <a:ext cx="13485397" cy="4862525"/>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35"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91427" y="3753688"/>
            <a:ext cx="4166472" cy="99111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dirty="0">
              <a:solidFill>
                <a:schemeClr val="tx1"/>
              </a:solidFill>
            </a:endParaRPr>
          </a:p>
        </p:txBody>
      </p:sp>
      <p:sp>
        <p:nvSpPr>
          <p:cNvPr id="36" name="Freeform: Shape 35">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30070"/>
            <a:ext cx="14630400" cy="3640135"/>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7"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904"/>
            <a:ext cx="14630400" cy="8227696"/>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3" name="Text 0"/>
          <p:cNvSpPr/>
          <p:nvPr/>
        </p:nvSpPr>
        <p:spPr>
          <a:xfrm>
            <a:off x="1222311" y="4704752"/>
            <a:ext cx="6018309" cy="2290770"/>
          </a:xfrm>
          <a:prstGeom prst="rect">
            <a:avLst/>
          </a:prstGeom>
        </p:spPr>
        <p:txBody>
          <a:bodyPr vert="horz" lIns="91440" tIns="45720" rIns="91440" bIns="45720" rtlCol="0" anchor="ctr">
            <a:normAutofit/>
          </a:bodyPr>
          <a:lstStyle/>
          <a:p>
            <a:pPr marL="0" indent="0">
              <a:spcBef>
                <a:spcPct val="0"/>
              </a:spcBef>
              <a:spcAft>
                <a:spcPts val="600"/>
              </a:spcAft>
            </a:pPr>
            <a:r>
              <a:rPr lang="en-US" sz="3600" b="1" dirty="0">
                <a:latin typeface="Aharoni" panose="02010803020104030203" pitchFamily="2" charset="-79"/>
                <a:ea typeface="+mj-ea"/>
                <a:cs typeface="Aharoni" panose="02010803020104030203" pitchFamily="2" charset="-79"/>
              </a:rPr>
              <a:t>Diabetes Prediction using Machine Learning</a:t>
            </a:r>
          </a:p>
        </p:txBody>
      </p:sp>
      <p:sp>
        <p:nvSpPr>
          <p:cNvPr id="4" name="Text 1"/>
          <p:cNvSpPr/>
          <p:nvPr/>
        </p:nvSpPr>
        <p:spPr>
          <a:xfrm>
            <a:off x="7651072" y="4834021"/>
            <a:ext cx="5727011" cy="2290772"/>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r>
              <a:rPr lang="en-US" dirty="0"/>
              <a:t>This project uses patient health data (age, BMI, glucose level, etc.) to train machine learning models that classify whether a person is diabetic or not, improving early detection and prevention.</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4630400" cy="8229600"/>
            <a:chOff x="0" y="0"/>
            <a:chExt cx="12192000" cy="6858000"/>
          </a:xfrm>
        </p:grpSpPr>
        <p:sp>
          <p:nvSpPr>
            <p:cNvPr id="11" name="Rectangle 10">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Oval 11">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Oval 12">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Oval 13">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Oval 14">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Oval 15">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8"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19"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1" name="Rectangle 20">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Text 0"/>
          <p:cNvSpPr/>
          <p:nvPr/>
        </p:nvSpPr>
        <p:spPr>
          <a:xfrm>
            <a:off x="1385944" y="1168401"/>
            <a:ext cx="10513696" cy="848357"/>
          </a:xfrm>
          <a:prstGeom prst="rect">
            <a:avLst/>
          </a:prstGeom>
        </p:spPr>
        <p:txBody>
          <a:bodyPr vert="horz" lIns="91440" tIns="45720" rIns="91440" bIns="45720" rtlCol="0" anchor="ctr">
            <a:normAutofit/>
          </a:bodyPr>
          <a:lstStyle/>
          <a:p>
            <a:pPr marL="0" indent="0">
              <a:spcBef>
                <a:spcPct val="0"/>
              </a:spcBef>
              <a:spcAft>
                <a:spcPts val="600"/>
              </a:spcAft>
            </a:pPr>
            <a:r>
              <a:rPr lang="en-US" sz="3600" b="0" i="0" kern="1200" dirty="0">
                <a:solidFill>
                  <a:srgbClr val="EBEBEB"/>
                </a:solidFill>
                <a:latin typeface="+mj-lt"/>
                <a:ea typeface="+mj-ea"/>
                <a:cs typeface="+mj-cs"/>
              </a:rPr>
              <a:t>Conclusion and Future Benefits</a:t>
            </a:r>
          </a:p>
        </p:txBody>
      </p:sp>
      <p:pic>
        <p:nvPicPr>
          <p:cNvPr id="7" name="Graphic 6" descr="Business Growth">
            <a:extLst>
              <a:ext uri="{FF2B5EF4-FFF2-40B4-BE49-F238E27FC236}">
                <a16:creationId xmlns:a16="http://schemas.microsoft.com/office/drawing/2014/main" id="{318B5244-E775-A882-3ED6-D25CD80605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48477" y="3331141"/>
            <a:ext cx="3680595" cy="3680595"/>
          </a:xfrm>
          <a:prstGeom prst="roundRect">
            <a:avLst>
              <a:gd name="adj" fmla="val 1858"/>
            </a:avLst>
          </a:prstGeom>
          <a:effectLst>
            <a:outerShdw blurRad="50800" dist="50800" dir="5400000" algn="tl" rotWithShape="0">
              <a:srgbClr val="000000">
                <a:alpha val="43000"/>
              </a:srgbClr>
            </a:outerShdw>
          </a:effectLst>
        </p:spPr>
      </p:pic>
      <p:sp>
        <p:nvSpPr>
          <p:cNvPr id="39" name="TextBox 38">
            <a:extLst>
              <a:ext uri="{FF2B5EF4-FFF2-40B4-BE49-F238E27FC236}">
                <a16:creationId xmlns:a16="http://schemas.microsoft.com/office/drawing/2014/main" id="{35125372-A8EA-27BD-FAF2-D9D3B86E9751}"/>
              </a:ext>
            </a:extLst>
          </p:cNvPr>
          <p:cNvSpPr txBox="1"/>
          <p:nvPr/>
        </p:nvSpPr>
        <p:spPr>
          <a:xfrm>
            <a:off x="7177144" y="3124200"/>
            <a:ext cx="6254375" cy="4099560"/>
          </a:xfrm>
          <a:prstGeom prst="rect">
            <a:avLst/>
          </a:prstGeom>
        </p:spPr>
        <p:txBody>
          <a:bodyPr vert="horz" lIns="91440" tIns="45720" rIns="91440" bIns="45720" rtlCol="0" anchor="ctr">
            <a:normAutofit/>
          </a:bodyPr>
          <a:lstStyle/>
          <a:p>
            <a:pPr marL="342900" indent="-342900">
              <a:lnSpc>
                <a:spcPct val="90000"/>
              </a:lnSpc>
              <a:spcBef>
                <a:spcPts val="1000"/>
              </a:spcBef>
              <a:buClr>
                <a:schemeClr val="accent1"/>
              </a:buClr>
              <a:buSzPct val="80000"/>
              <a:buFont typeface="Wingdings 3" charset="2"/>
              <a:buChar char=""/>
            </a:pPr>
            <a:r>
              <a:rPr lang="en-US" sz="1500" dirty="0">
                <a:solidFill>
                  <a:schemeClr val="tx1">
                    <a:lumMod val="75000"/>
                    <a:lumOff val="25000"/>
                  </a:schemeClr>
                </a:solidFill>
              </a:rPr>
              <a:t>Feature scaling and proper preprocessing had a big impact on the results.</a:t>
            </a:r>
          </a:p>
          <a:p>
            <a:pPr marL="342900" indent="-342900">
              <a:lnSpc>
                <a:spcPct val="90000"/>
              </a:lnSpc>
              <a:spcBef>
                <a:spcPts val="1000"/>
              </a:spcBef>
              <a:buClr>
                <a:schemeClr val="accent1"/>
              </a:buClr>
              <a:buSzPct val="80000"/>
              <a:buFont typeface="Wingdings 3" charset="2"/>
              <a:buChar char=""/>
            </a:pPr>
            <a:endParaRPr lang="en-US" sz="1500" dirty="0">
              <a:solidFill>
                <a:schemeClr val="tx1">
                  <a:lumMod val="75000"/>
                  <a:lumOff val="25000"/>
                </a:schemeClr>
              </a:solidFill>
            </a:endParaRPr>
          </a:p>
          <a:p>
            <a:pPr marL="342900" indent="-342900">
              <a:lnSpc>
                <a:spcPct val="90000"/>
              </a:lnSpc>
              <a:spcBef>
                <a:spcPts val="1000"/>
              </a:spcBef>
              <a:buClr>
                <a:schemeClr val="accent1"/>
              </a:buClr>
              <a:buSzPct val="80000"/>
              <a:buFont typeface="Wingdings 3" charset="2"/>
              <a:buChar char=""/>
            </a:pPr>
            <a:r>
              <a:rPr lang="en-US" sz="1500" dirty="0">
                <a:solidFill>
                  <a:schemeClr val="tx1">
                    <a:lumMod val="75000"/>
                    <a:lumOff val="25000"/>
                  </a:schemeClr>
                </a:solidFill>
              </a:rPr>
              <a:t>Random Forest emerged as the best model, giving over </a:t>
            </a:r>
            <a:r>
              <a:rPr lang="en-US" sz="1500" b="1" dirty="0">
                <a:solidFill>
                  <a:schemeClr val="tx1">
                    <a:lumMod val="75000"/>
                    <a:lumOff val="25000"/>
                  </a:schemeClr>
                </a:solidFill>
              </a:rPr>
              <a:t>97% </a:t>
            </a:r>
            <a:r>
              <a:rPr lang="en-US" sz="1500" dirty="0">
                <a:solidFill>
                  <a:schemeClr val="tx1">
                    <a:lumMod val="75000"/>
                    <a:lumOff val="25000"/>
                  </a:schemeClr>
                </a:solidFill>
              </a:rPr>
              <a:t>accuracy with minimal errors.</a:t>
            </a:r>
          </a:p>
          <a:p>
            <a:pPr marL="342900" indent="-342900">
              <a:lnSpc>
                <a:spcPct val="90000"/>
              </a:lnSpc>
              <a:spcBef>
                <a:spcPts val="1000"/>
              </a:spcBef>
              <a:buClr>
                <a:schemeClr val="accent1"/>
              </a:buClr>
              <a:buSzPct val="80000"/>
              <a:buFont typeface="Wingdings 3" charset="2"/>
              <a:buChar char=""/>
            </a:pPr>
            <a:endParaRPr lang="en-US" sz="1500" dirty="0">
              <a:solidFill>
                <a:schemeClr val="tx1">
                  <a:lumMod val="75000"/>
                  <a:lumOff val="25000"/>
                </a:schemeClr>
              </a:solidFill>
            </a:endParaRPr>
          </a:p>
          <a:p>
            <a:pPr marL="342900" indent="-342900">
              <a:lnSpc>
                <a:spcPct val="90000"/>
              </a:lnSpc>
              <a:spcBef>
                <a:spcPts val="1000"/>
              </a:spcBef>
              <a:buClr>
                <a:schemeClr val="accent1"/>
              </a:buClr>
              <a:buSzPct val="80000"/>
              <a:buFont typeface="Wingdings 3" charset="2"/>
              <a:buChar char=""/>
            </a:pPr>
            <a:r>
              <a:rPr lang="en-US" sz="1500" dirty="0">
                <a:solidFill>
                  <a:schemeClr val="tx1">
                    <a:lumMod val="75000"/>
                    <a:lumOff val="25000"/>
                  </a:schemeClr>
                </a:solidFill>
              </a:rPr>
              <a:t>This approach could be turned into a tool for screening high-risk individuals.</a:t>
            </a:r>
          </a:p>
          <a:p>
            <a:pPr marL="342900" indent="-342900">
              <a:lnSpc>
                <a:spcPct val="90000"/>
              </a:lnSpc>
              <a:spcBef>
                <a:spcPts val="1000"/>
              </a:spcBef>
              <a:buClr>
                <a:schemeClr val="accent1"/>
              </a:buClr>
              <a:buSzPct val="80000"/>
              <a:buFont typeface="Wingdings 3" charset="2"/>
              <a:buChar char=""/>
            </a:pPr>
            <a:endParaRPr lang="en-US" sz="1500" dirty="0">
              <a:solidFill>
                <a:schemeClr val="tx1">
                  <a:lumMod val="75000"/>
                  <a:lumOff val="25000"/>
                </a:schemeClr>
              </a:solidFill>
            </a:endParaRPr>
          </a:p>
          <a:p>
            <a:pPr marL="342900" indent="-342900">
              <a:lnSpc>
                <a:spcPct val="90000"/>
              </a:lnSpc>
              <a:spcBef>
                <a:spcPts val="1000"/>
              </a:spcBef>
              <a:buClr>
                <a:schemeClr val="accent1"/>
              </a:buClr>
              <a:buSzPct val="80000"/>
              <a:buFont typeface="Wingdings 3" charset="2"/>
              <a:buChar char=""/>
            </a:pPr>
            <a:r>
              <a:rPr lang="en-US" sz="1500" dirty="0">
                <a:solidFill>
                  <a:schemeClr val="tx1">
                    <a:lumMod val="75000"/>
                    <a:lumOff val="25000"/>
                  </a:schemeClr>
                </a:solidFill>
              </a:rPr>
              <a:t>In future, this model can help in early detection of diabetes, support remote healthcare, and reduce treatment costs. It can be integrated into health apps for quick risk checks and expanded to detect other diseases in the future.</a:t>
            </a:r>
          </a:p>
          <a:p>
            <a:pPr marL="342900" indent="-342900">
              <a:lnSpc>
                <a:spcPct val="90000"/>
              </a:lnSpc>
              <a:spcBef>
                <a:spcPts val="1000"/>
              </a:spcBef>
              <a:buClr>
                <a:schemeClr val="accent1"/>
              </a:buClr>
              <a:buSzPct val="80000"/>
              <a:buFont typeface="Wingdings 3" charset="2"/>
              <a:buChar char=""/>
            </a:pPr>
            <a:endParaRPr lang="en-US" sz="1500" dirty="0">
              <a:solidFill>
                <a:schemeClr val="tx1">
                  <a:lumMod val="75000"/>
                  <a:lumOff val="25000"/>
                </a:schemeClr>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4630400" cy="8229600"/>
            <a:chOff x="0" y="0"/>
            <a:chExt cx="12192000" cy="6858000"/>
          </a:xfrm>
        </p:grpSpPr>
        <p:sp>
          <p:nvSpPr>
            <p:cNvPr id="25" name="Rectangle 24">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6"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8" name="Rectangle 27">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30" name="Group 29">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4630400" cy="8229600"/>
            <a:chOff x="0" y="0"/>
            <a:chExt cx="12192000" cy="6858000"/>
          </a:xfrm>
        </p:grpSpPr>
        <p:sp useBgFill="1">
          <p:nvSpPr>
            <p:cNvPr id="31" name="Rectangle 30">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2"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2" name="TextBox 1">
            <a:extLst>
              <a:ext uri="{FF2B5EF4-FFF2-40B4-BE49-F238E27FC236}">
                <a16:creationId xmlns:a16="http://schemas.microsoft.com/office/drawing/2014/main" id="{C4B25420-C693-CC86-9B17-13A74DF78E70}"/>
              </a:ext>
            </a:extLst>
          </p:cNvPr>
          <p:cNvSpPr txBox="1"/>
          <p:nvPr/>
        </p:nvSpPr>
        <p:spPr>
          <a:xfrm>
            <a:off x="2019805" y="1403727"/>
            <a:ext cx="10590789" cy="3444193"/>
          </a:xfrm>
          <a:prstGeom prst="rect">
            <a:avLst/>
          </a:prstGeom>
        </p:spPr>
        <p:txBody>
          <a:bodyPr vert="horz" lIns="91440" tIns="45720" rIns="91440" bIns="45720" rtlCol="0" anchor="b">
            <a:normAutofit/>
          </a:bodyPr>
          <a:lstStyle/>
          <a:p>
            <a:pPr algn="ctr">
              <a:spcBef>
                <a:spcPct val="0"/>
              </a:spcBef>
              <a:spcAft>
                <a:spcPts val="600"/>
              </a:spcAft>
            </a:pPr>
            <a:r>
              <a:rPr lang="en-US" sz="5400">
                <a:latin typeface="+mj-lt"/>
                <a:ea typeface="+mj-ea"/>
                <a:cs typeface="+mj-cs"/>
              </a:rPr>
              <a:t>Thank You</a:t>
            </a:r>
          </a:p>
        </p:txBody>
      </p:sp>
      <p:cxnSp>
        <p:nvCxnSpPr>
          <p:cNvPr id="34" name="Straight Connector 33">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09898" y="5000265"/>
            <a:ext cx="810603"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0674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4630400" cy="8229600"/>
            <a:chOff x="0" y="0"/>
            <a:chExt cx="12192000" cy="6858000"/>
          </a:xfrm>
        </p:grpSpPr>
        <p:sp>
          <p:nvSpPr>
            <p:cNvPr id="22" name="Rectangle 21">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3" name="Oval 22">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Oval 23">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Oval 24">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Oval 25">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Oval 26">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29"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30"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32" name="Rectangle 31">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34" name="Rectangle 33">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21046" y="560876"/>
            <a:ext cx="834995" cy="71029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38" name="Group 37">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4630400" cy="8229600"/>
            <a:chOff x="0" y="0"/>
            <a:chExt cx="12192000" cy="6858000"/>
          </a:xfrm>
          <a:solidFill>
            <a:srgbClr val="FFFFFF"/>
          </a:solidFill>
        </p:grpSpPr>
        <p:sp>
          <p:nvSpPr>
            <p:cNvPr id="39" name="Rectangle 38">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0"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IN"/>
            </a:p>
          </p:txBody>
        </p:sp>
      </p:grpSp>
      <p:sp>
        <p:nvSpPr>
          <p:cNvPr id="4" name="Text 1"/>
          <p:cNvSpPr/>
          <p:nvPr/>
        </p:nvSpPr>
        <p:spPr>
          <a:xfrm>
            <a:off x="1200446" y="1451948"/>
            <a:ext cx="3641496" cy="5325704"/>
          </a:xfrm>
          <a:prstGeom prst="rect">
            <a:avLst/>
          </a:prstGeom>
        </p:spPr>
        <p:txBody>
          <a:bodyPr vert="horz" lIns="91440" tIns="45720" rIns="91440" bIns="45720" rtlCol="0" anchor="ctr">
            <a:normAutofit/>
          </a:bodyPr>
          <a:lstStyle/>
          <a:p>
            <a:pPr marL="0" indent="0" algn="r">
              <a:spcBef>
                <a:spcPct val="0"/>
              </a:spcBef>
              <a:spcAft>
                <a:spcPts val="600"/>
              </a:spcAft>
            </a:pPr>
            <a:r>
              <a:rPr lang="en-US" sz="3800" dirty="0">
                <a:latin typeface="+mj-lt"/>
                <a:ea typeface="+mj-ea"/>
                <a:cs typeface="+mj-cs"/>
              </a:rPr>
              <a:t>Problem Statements</a:t>
            </a:r>
          </a:p>
        </p:txBody>
      </p:sp>
      <p:cxnSp>
        <p:nvCxnSpPr>
          <p:cNvPr id="42" name="Straight Connector 41">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28024" y="2317183"/>
            <a:ext cx="0" cy="384048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16" name="Rectangle 1">
            <a:hlinkClick r:id="" action="ppaction://hlinkshowjump?jump=firstslide"/>
            <a:extLst>
              <a:ext uri="{FF2B5EF4-FFF2-40B4-BE49-F238E27FC236}">
                <a16:creationId xmlns:a16="http://schemas.microsoft.com/office/drawing/2014/main" id="{DC8D1878-BB3E-8F44-5BA9-2A6401209A8B}"/>
              </a:ext>
            </a:extLst>
          </p:cNvPr>
          <p:cNvSpPr>
            <a:spLocks noChangeArrowheads="1"/>
          </p:cNvSpPr>
          <p:nvPr/>
        </p:nvSpPr>
        <p:spPr bwMode="auto">
          <a:xfrm>
            <a:off x="5614108" y="1270830"/>
            <a:ext cx="6362627" cy="568794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285750" marR="0" lvl="0" indent="-285750" fontAlgn="base">
              <a:spcBef>
                <a:spcPts val="1000"/>
              </a:spcBef>
              <a:buClr>
                <a:schemeClr val="accent1"/>
              </a:buClr>
              <a:buSzPct val="80000"/>
              <a:buFont typeface="Wingdings 3" charset="2"/>
              <a:buChar char=""/>
              <a:tabLst/>
            </a:pPr>
            <a:endParaRPr kumimoji="0" lang="en-US" altLang="en-US" u="none" strike="noStrike" cap="none" normalizeH="0" baseline="0" dirty="0">
              <a:ln>
                <a:noFill/>
              </a:ln>
              <a:effectLst/>
            </a:endParaRPr>
          </a:p>
          <a:p>
            <a:pPr marL="285750" marR="0" lvl="0" indent="-285750" fontAlgn="base">
              <a:spcBef>
                <a:spcPts val="1000"/>
              </a:spcBef>
              <a:buClr>
                <a:schemeClr val="accent1"/>
              </a:buClr>
              <a:buSzPct val="80000"/>
              <a:buFont typeface="Wingdings 3" charset="2"/>
              <a:buChar char=""/>
              <a:tabLst/>
            </a:pPr>
            <a:r>
              <a:rPr lang="en-US" dirty="0"/>
              <a:t>Lack of accessible tools for predicting diabetes using basic health measures.</a:t>
            </a:r>
          </a:p>
          <a:p>
            <a:pPr marL="285750" marR="0" lvl="0" indent="-285750" fontAlgn="base">
              <a:spcBef>
                <a:spcPts val="1000"/>
              </a:spcBef>
              <a:buClr>
                <a:schemeClr val="accent1"/>
              </a:buClr>
              <a:buSzPct val="80000"/>
              <a:buFont typeface="Wingdings 3" charset="2"/>
              <a:buChar char=""/>
              <a:tabLst/>
            </a:pPr>
            <a:endParaRPr lang="en-US" dirty="0"/>
          </a:p>
          <a:p>
            <a:pPr marL="285750" indent="-285750" fontAlgn="base">
              <a:spcBef>
                <a:spcPts val="1000"/>
              </a:spcBef>
              <a:buClr>
                <a:schemeClr val="accent1"/>
              </a:buClr>
              <a:buSzPct val="80000"/>
              <a:buFont typeface="Wingdings 3" charset="2"/>
              <a:buChar char=""/>
            </a:pPr>
            <a:r>
              <a:rPr lang="en-US" dirty="0"/>
              <a:t>Difficulty in early identification of individuals at high risk of diabetes.</a:t>
            </a:r>
          </a:p>
          <a:p>
            <a:pPr marL="285750" marR="0" lvl="0" indent="-285750" fontAlgn="base">
              <a:spcBef>
                <a:spcPts val="1000"/>
              </a:spcBef>
              <a:buClr>
                <a:schemeClr val="accent1"/>
              </a:buClr>
              <a:buSzPct val="80000"/>
              <a:buFont typeface="Wingdings 3" charset="2"/>
              <a:buChar char=""/>
              <a:tabLst/>
            </a:pPr>
            <a:endParaRPr kumimoji="0" lang="en-US" altLang="en-US" u="none" strike="noStrike" cap="none" normalizeH="0" baseline="0" dirty="0">
              <a:ln>
                <a:noFill/>
              </a:ln>
              <a:effectLst/>
            </a:endParaRPr>
          </a:p>
          <a:p>
            <a:pPr marL="285750" marR="0" lvl="0" indent="-285750" fontAlgn="base">
              <a:spcBef>
                <a:spcPts val="1000"/>
              </a:spcBef>
              <a:buClr>
                <a:schemeClr val="accent1"/>
              </a:buClr>
              <a:buSzPct val="80000"/>
              <a:buFont typeface="Wingdings 3" charset="2"/>
              <a:buChar char=""/>
              <a:tabLst/>
            </a:pPr>
            <a:r>
              <a:rPr lang="en-IN" dirty="0"/>
              <a:t>Inability to interpret complex medical data for quick diabetes screening.</a:t>
            </a:r>
          </a:p>
          <a:p>
            <a:pPr marL="285750" marR="0" lvl="0" indent="-285750" fontAlgn="base">
              <a:spcBef>
                <a:spcPts val="1000"/>
              </a:spcBef>
              <a:buClr>
                <a:schemeClr val="accent1"/>
              </a:buClr>
              <a:buSzPct val="80000"/>
              <a:buFont typeface="Wingdings 3" charset="2"/>
              <a:buChar char=""/>
              <a:tabLst/>
            </a:pPr>
            <a:endParaRPr kumimoji="0" lang="en-US" altLang="en-US" u="none" strike="noStrike" cap="none" normalizeH="0" baseline="0" dirty="0">
              <a:ln>
                <a:noFill/>
              </a:ln>
              <a:effectLst/>
            </a:endParaRPr>
          </a:p>
          <a:p>
            <a:pPr marL="285750" marR="0" lvl="0" indent="-285750" fontAlgn="base">
              <a:spcBef>
                <a:spcPts val="1000"/>
              </a:spcBef>
              <a:buClr>
                <a:schemeClr val="accent1"/>
              </a:buClr>
              <a:buSzPct val="80000"/>
              <a:buFont typeface="Wingdings 3" charset="2"/>
              <a:buChar char=""/>
              <a:tabLst/>
            </a:pPr>
            <a:r>
              <a:rPr lang="en-US" dirty="0"/>
              <a:t>Overdependence on clinical tests without early check.</a:t>
            </a:r>
          </a:p>
          <a:p>
            <a:pPr marL="285750" marR="0" lvl="0" indent="-285750" fontAlgn="base">
              <a:spcBef>
                <a:spcPts val="1000"/>
              </a:spcBef>
              <a:buClr>
                <a:schemeClr val="accent1"/>
              </a:buClr>
              <a:buSzPct val="80000"/>
              <a:buFont typeface="Wingdings 3" charset="2"/>
              <a:buChar char=""/>
              <a:tabLst/>
            </a:pPr>
            <a:endParaRPr kumimoji="0" lang="en-US" altLang="en-US" u="none" strike="noStrike" cap="none" normalizeH="0" baseline="0" dirty="0">
              <a:ln>
                <a:noFill/>
              </a:ln>
              <a:effectLst/>
            </a:endParaRPr>
          </a:p>
          <a:p>
            <a:pPr marL="285750" marR="0" lvl="0" indent="-285750" fontAlgn="base">
              <a:spcBef>
                <a:spcPts val="1000"/>
              </a:spcBef>
              <a:buClr>
                <a:schemeClr val="accent1"/>
              </a:buClr>
              <a:buSzPct val="80000"/>
              <a:buFont typeface="Wingdings 3" charset="2"/>
              <a:buChar char=""/>
              <a:tabLst/>
            </a:pPr>
            <a:r>
              <a:rPr lang="en-US" dirty="0"/>
              <a:t>Limited automation in detecting diabetes patterns from patient records.</a:t>
            </a:r>
            <a:endParaRPr kumimoji="0" lang="en-US" altLang="en-US" u="none" strike="noStrike" cap="none" normalizeH="0" baseline="0" dirty="0">
              <a:ln>
                <a:noFill/>
              </a:ln>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1101135" y="987704"/>
            <a:ext cx="9211270" cy="712708"/>
          </a:xfrm>
          <a:prstGeom prst="rect">
            <a:avLst/>
          </a:prstGeom>
          <a:noFill/>
          <a:ln/>
        </p:spPr>
        <p:txBody>
          <a:bodyPr wrap="none" lIns="0" tIns="0" rIns="0" bIns="0" rtlCol="0" anchor="t"/>
          <a:lstStyle/>
          <a:p>
            <a:pPr marL="0" indent="0" algn="l">
              <a:lnSpc>
                <a:spcPts val="5600"/>
              </a:lnSpc>
              <a:buNone/>
            </a:pPr>
            <a:r>
              <a:rPr lang="en-US" sz="3600" b="1" dirty="0">
                <a:solidFill>
                  <a:schemeClr val="bg1"/>
                </a:solidFill>
                <a:latin typeface="Aharoni" panose="02010803020104030203" pitchFamily="2" charset="-79"/>
                <a:ea typeface="Barlow Bold" pitchFamily="34" charset="-122"/>
                <a:cs typeface="Aharoni" panose="02010803020104030203" pitchFamily="2" charset="-79"/>
              </a:rPr>
              <a:t>Data Cleaning using ML models</a:t>
            </a:r>
            <a:endParaRPr lang="en-US" sz="3600" dirty="0">
              <a:solidFill>
                <a:schemeClr val="bg1"/>
              </a:solidFill>
              <a:latin typeface="Aharoni" panose="02010803020104030203" pitchFamily="2" charset="-79"/>
              <a:cs typeface="Aharoni" panose="02010803020104030203" pitchFamily="2" charset="-79"/>
            </a:endParaRPr>
          </a:p>
        </p:txBody>
      </p:sp>
      <p:grpSp>
        <p:nvGrpSpPr>
          <p:cNvPr id="9" name="Group 8">
            <a:extLst>
              <a:ext uri="{FF2B5EF4-FFF2-40B4-BE49-F238E27FC236}">
                <a16:creationId xmlns:a16="http://schemas.microsoft.com/office/drawing/2014/main" id="{265A895B-B172-86FD-E2AC-769C5FD2E9DD}"/>
              </a:ext>
            </a:extLst>
          </p:cNvPr>
          <p:cNvGrpSpPr/>
          <p:nvPr/>
        </p:nvGrpSpPr>
        <p:grpSpPr>
          <a:xfrm>
            <a:off x="859179" y="5145874"/>
            <a:ext cx="6048375" cy="1970488"/>
            <a:chOff x="855328" y="6800258"/>
            <a:chExt cx="6240071" cy="1672101"/>
          </a:xfrm>
        </p:grpSpPr>
        <p:sp>
          <p:nvSpPr>
            <p:cNvPr id="4" name="Text 2"/>
            <p:cNvSpPr/>
            <p:nvPr/>
          </p:nvSpPr>
          <p:spPr>
            <a:xfrm>
              <a:off x="859178" y="6800258"/>
              <a:ext cx="6236221" cy="1040130"/>
            </a:xfrm>
            <a:prstGeom prst="rect">
              <a:avLst/>
            </a:prstGeom>
            <a:noFill/>
            <a:ln/>
          </p:spPr>
          <p:txBody>
            <a:bodyPr wrap="square" lIns="0" tIns="0" rIns="0" bIns="0" rtlCol="0" anchor="t"/>
            <a:lstStyle/>
            <a:p>
              <a:pPr marL="342900" indent="-342900" algn="l">
                <a:lnSpc>
                  <a:spcPts val="2700"/>
                </a:lnSpc>
                <a:buSzPct val="100000"/>
                <a:buFont typeface="Wingdings" panose="05000000000000000000" pitchFamily="2" charset="2"/>
                <a:buChar char="q"/>
              </a:pPr>
              <a:r>
                <a:rPr lang="en-US" sz="1400" b="1" dirty="0">
                  <a:solidFill>
                    <a:srgbClr val="384653"/>
                  </a:solidFill>
                  <a:latin typeface="Montserrat" pitchFamily="34" charset="0"/>
                  <a:ea typeface="Montserrat" pitchFamily="34" charset="-122"/>
                  <a:cs typeface="Montserrat" pitchFamily="34" charset="-120"/>
                </a:rPr>
                <a:t>Missing Data Imputation:</a:t>
              </a:r>
              <a:r>
                <a:rPr lang="en-US" sz="1400" dirty="0">
                  <a:solidFill>
                    <a:srgbClr val="384653"/>
                  </a:solidFill>
                  <a:latin typeface="Montserrat" pitchFamily="34" charset="0"/>
                  <a:ea typeface="Montserrat" pitchFamily="34" charset="-122"/>
                  <a:cs typeface="Montserrat" pitchFamily="34" charset="-120"/>
                </a:rPr>
                <a:t>  No null values found.</a:t>
              </a:r>
              <a:endParaRPr lang="en-US" sz="1400" dirty="0"/>
            </a:p>
          </p:txBody>
        </p:sp>
        <p:sp>
          <p:nvSpPr>
            <p:cNvPr id="5" name="Text 3"/>
            <p:cNvSpPr/>
            <p:nvPr/>
          </p:nvSpPr>
          <p:spPr>
            <a:xfrm>
              <a:off x="855328" y="7432229"/>
              <a:ext cx="6236221" cy="1040130"/>
            </a:xfrm>
            <a:prstGeom prst="rect">
              <a:avLst/>
            </a:prstGeom>
            <a:noFill/>
            <a:ln/>
          </p:spPr>
          <p:txBody>
            <a:bodyPr wrap="square" lIns="0" tIns="0" rIns="0" bIns="0" rtlCol="0" anchor="t"/>
            <a:lstStyle/>
            <a:p>
              <a:pPr marL="342900" indent="-342900" algn="l">
                <a:lnSpc>
                  <a:spcPts val="2700"/>
                </a:lnSpc>
                <a:buSzPct val="100000"/>
                <a:buFont typeface="Wingdings" panose="05000000000000000000" pitchFamily="2" charset="2"/>
                <a:buChar char="q"/>
              </a:pPr>
              <a:r>
                <a:rPr lang="en-US" sz="1400" b="1" dirty="0">
                  <a:solidFill>
                    <a:srgbClr val="384653"/>
                  </a:solidFill>
                  <a:latin typeface="Montserrat" pitchFamily="34" charset="0"/>
                  <a:ea typeface="Montserrat" pitchFamily="34" charset="-122"/>
                  <a:cs typeface="Montserrat" pitchFamily="34" charset="-120"/>
                </a:rPr>
                <a:t>Duplicate Data : </a:t>
              </a:r>
              <a:r>
                <a:rPr lang="en-US" sz="1400" dirty="0">
                  <a:solidFill>
                    <a:srgbClr val="384653"/>
                  </a:solidFill>
                  <a:latin typeface="Montserrat" pitchFamily="34" charset="0"/>
                  <a:ea typeface="Montserrat" pitchFamily="34" charset="-122"/>
                  <a:cs typeface="Montserrat" pitchFamily="34" charset="-120"/>
                </a:rPr>
                <a:t>Removed </a:t>
              </a:r>
              <a:r>
                <a:rPr lang="en-US" sz="1400" b="1" dirty="0">
                  <a:solidFill>
                    <a:srgbClr val="384653"/>
                  </a:solidFill>
                  <a:latin typeface="Montserrat" pitchFamily="34" charset="0"/>
                  <a:ea typeface="Montserrat" pitchFamily="34" charset="-122"/>
                  <a:cs typeface="Montserrat" pitchFamily="34" charset="-120"/>
                </a:rPr>
                <a:t>3854 </a:t>
              </a:r>
              <a:r>
                <a:rPr lang="en-US" sz="1400" dirty="0">
                  <a:solidFill>
                    <a:srgbClr val="384653"/>
                  </a:solidFill>
                  <a:latin typeface="Montserrat" pitchFamily="34" charset="0"/>
                  <a:ea typeface="Montserrat" pitchFamily="34" charset="-122"/>
                  <a:cs typeface="Montserrat" pitchFamily="34" charset="-120"/>
                </a:rPr>
                <a:t>duplicate rows.</a:t>
              </a:r>
            </a:p>
            <a:p>
              <a:pPr algn="l">
                <a:lnSpc>
                  <a:spcPts val="2700"/>
                </a:lnSpc>
                <a:buSzPct val="100000"/>
              </a:pPr>
              <a:endParaRPr lang="en-US" sz="1400" b="1" dirty="0">
                <a:solidFill>
                  <a:srgbClr val="384653"/>
                </a:solidFill>
                <a:latin typeface="Montserrat" pitchFamily="34" charset="0"/>
                <a:ea typeface="Montserrat" pitchFamily="34" charset="-122"/>
                <a:cs typeface="Montserrat" pitchFamily="34" charset="-120"/>
              </a:endParaRPr>
            </a:p>
            <a:p>
              <a:pPr marL="342900" indent="-342900" algn="l">
                <a:lnSpc>
                  <a:spcPts val="2700"/>
                </a:lnSpc>
                <a:buSzPct val="100000"/>
                <a:buFont typeface="Wingdings" panose="05000000000000000000" pitchFamily="2" charset="2"/>
                <a:buChar char="q"/>
              </a:pPr>
              <a:r>
                <a:rPr lang="en-US" sz="1400" b="1" dirty="0">
                  <a:solidFill>
                    <a:srgbClr val="384653"/>
                  </a:solidFill>
                  <a:latin typeface="Montserrat" pitchFamily="34" charset="0"/>
                  <a:ea typeface="Montserrat" pitchFamily="34" charset="-122"/>
                  <a:cs typeface="Montserrat" pitchFamily="34" charset="-120"/>
                </a:rPr>
                <a:t>Encoding :  </a:t>
              </a:r>
              <a:r>
                <a:rPr lang="en-US" sz="1400" b="1" dirty="0" err="1">
                  <a:solidFill>
                    <a:srgbClr val="384653"/>
                  </a:solidFill>
                  <a:latin typeface="Montserrat" pitchFamily="34" charset="0"/>
                  <a:ea typeface="Montserrat" pitchFamily="34" charset="-122"/>
                  <a:cs typeface="Montserrat" pitchFamily="34" charset="-120"/>
                </a:rPr>
                <a:t>df</a:t>
              </a:r>
              <a:r>
                <a:rPr lang="en-US" sz="1400" b="1" dirty="0">
                  <a:solidFill>
                    <a:srgbClr val="384653"/>
                  </a:solidFill>
                  <a:latin typeface="Montserrat" pitchFamily="34" charset="0"/>
                  <a:ea typeface="Montserrat" pitchFamily="34" charset="-122"/>
                  <a:cs typeface="Montserrat" pitchFamily="34" charset="-120"/>
                </a:rPr>
                <a:t>[‘gender’]  </a:t>
              </a:r>
              <a:r>
                <a:rPr lang="en-US" sz="1400" dirty="0">
                  <a:solidFill>
                    <a:srgbClr val="384653"/>
                  </a:solidFill>
                  <a:latin typeface="Montserrat" pitchFamily="34" charset="0"/>
                  <a:ea typeface="Montserrat" pitchFamily="34" charset="-122"/>
                  <a:cs typeface="Montserrat" pitchFamily="34" charset="-120"/>
                </a:rPr>
                <a:t>and</a:t>
              </a:r>
              <a:r>
                <a:rPr lang="en-US" sz="1400" b="1" dirty="0">
                  <a:solidFill>
                    <a:srgbClr val="384653"/>
                  </a:solidFill>
                  <a:latin typeface="Montserrat" pitchFamily="34" charset="0"/>
                  <a:ea typeface="Montserrat" pitchFamily="34" charset="-122"/>
                  <a:cs typeface="Montserrat" pitchFamily="34" charset="-120"/>
                </a:rPr>
                <a:t> </a:t>
              </a:r>
              <a:r>
                <a:rPr lang="en-US" sz="1400" b="1" dirty="0" err="1">
                  <a:solidFill>
                    <a:srgbClr val="384653"/>
                  </a:solidFill>
                  <a:latin typeface="Montserrat" pitchFamily="34" charset="0"/>
                  <a:ea typeface="Montserrat" pitchFamily="34" charset="-122"/>
                  <a:cs typeface="Montserrat" pitchFamily="34" charset="-120"/>
                </a:rPr>
                <a:t>df</a:t>
              </a:r>
              <a:r>
                <a:rPr lang="en-US" sz="1400" b="1" dirty="0">
                  <a:solidFill>
                    <a:srgbClr val="384653"/>
                  </a:solidFill>
                  <a:latin typeface="Montserrat" pitchFamily="34" charset="0"/>
                  <a:ea typeface="Montserrat" pitchFamily="34" charset="-122"/>
                  <a:cs typeface="Montserrat" pitchFamily="34" charset="-120"/>
                </a:rPr>
                <a:t>[‘</a:t>
              </a:r>
              <a:r>
                <a:rPr lang="en-US" sz="1400" b="1" dirty="0" err="1">
                  <a:solidFill>
                    <a:srgbClr val="384653"/>
                  </a:solidFill>
                  <a:latin typeface="Montserrat" pitchFamily="34" charset="0"/>
                  <a:ea typeface="Montserrat" pitchFamily="34" charset="-122"/>
                  <a:cs typeface="Montserrat" pitchFamily="34" charset="-120"/>
                </a:rPr>
                <a:t>smoking_history</a:t>
              </a:r>
              <a:r>
                <a:rPr lang="en-US" sz="1400" b="1" dirty="0">
                  <a:solidFill>
                    <a:srgbClr val="384653"/>
                  </a:solidFill>
                  <a:latin typeface="Montserrat" pitchFamily="34" charset="0"/>
                  <a:ea typeface="Montserrat" pitchFamily="34" charset="-122"/>
                  <a:cs typeface="Montserrat" pitchFamily="34" charset="-120"/>
                </a:rPr>
                <a:t>’]  </a:t>
              </a:r>
              <a:r>
                <a:rPr lang="en-US" sz="1400" dirty="0">
                  <a:solidFill>
                    <a:srgbClr val="384653"/>
                  </a:solidFill>
                  <a:latin typeface="Montserrat" pitchFamily="34" charset="0"/>
                  <a:ea typeface="Montserrat" pitchFamily="34" charset="-122"/>
                  <a:cs typeface="Montserrat" pitchFamily="34" charset="-120"/>
                </a:rPr>
                <a:t>were encoded to integers.</a:t>
              </a:r>
            </a:p>
            <a:p>
              <a:pPr marL="342900" indent="-342900" algn="l">
                <a:lnSpc>
                  <a:spcPts val="2700"/>
                </a:lnSpc>
                <a:buSzPct val="100000"/>
                <a:buFont typeface="Wingdings" panose="05000000000000000000" pitchFamily="2" charset="2"/>
                <a:buChar char="q"/>
              </a:pPr>
              <a:endParaRPr lang="en-US" sz="1400" dirty="0">
                <a:solidFill>
                  <a:srgbClr val="384653"/>
                </a:solidFill>
                <a:latin typeface="Montserrat" pitchFamily="34" charset="0"/>
              </a:endParaRPr>
            </a:p>
            <a:p>
              <a:pPr algn="l">
                <a:lnSpc>
                  <a:spcPts val="2700"/>
                </a:lnSpc>
                <a:buSzPct val="100000"/>
              </a:pPr>
              <a:endParaRPr lang="en-US" sz="1400" dirty="0"/>
            </a:p>
          </p:txBody>
        </p:sp>
      </p:grpSp>
      <p:graphicFrame>
        <p:nvGraphicFramePr>
          <p:cNvPr id="22" name="Table 21">
            <a:extLst>
              <a:ext uri="{FF2B5EF4-FFF2-40B4-BE49-F238E27FC236}">
                <a16:creationId xmlns:a16="http://schemas.microsoft.com/office/drawing/2014/main" id="{77E7E68D-B973-75BD-6847-655D84042BAC}"/>
              </a:ext>
            </a:extLst>
          </p:cNvPr>
          <p:cNvGraphicFramePr>
            <a:graphicFrameLocks noGrp="1"/>
          </p:cNvGraphicFramePr>
          <p:nvPr>
            <p:extLst>
              <p:ext uri="{D42A27DB-BD31-4B8C-83A1-F6EECF244321}">
                <p14:modId xmlns:p14="http://schemas.microsoft.com/office/powerpoint/2010/main" val="3218729803"/>
              </p:ext>
            </p:extLst>
          </p:nvPr>
        </p:nvGraphicFramePr>
        <p:xfrm>
          <a:off x="7397301" y="3301296"/>
          <a:ext cx="6284679" cy="4047985"/>
        </p:xfrm>
        <a:graphic>
          <a:graphicData uri="http://schemas.openxmlformats.org/drawingml/2006/table">
            <a:tbl>
              <a:tblPr/>
              <a:tblGrid>
                <a:gridCol w="2094893">
                  <a:extLst>
                    <a:ext uri="{9D8B030D-6E8A-4147-A177-3AD203B41FA5}">
                      <a16:colId xmlns:a16="http://schemas.microsoft.com/office/drawing/2014/main" val="785319997"/>
                    </a:ext>
                  </a:extLst>
                </a:gridCol>
                <a:gridCol w="2094893">
                  <a:extLst>
                    <a:ext uri="{9D8B030D-6E8A-4147-A177-3AD203B41FA5}">
                      <a16:colId xmlns:a16="http://schemas.microsoft.com/office/drawing/2014/main" val="177660015"/>
                    </a:ext>
                  </a:extLst>
                </a:gridCol>
                <a:gridCol w="2094893">
                  <a:extLst>
                    <a:ext uri="{9D8B030D-6E8A-4147-A177-3AD203B41FA5}">
                      <a16:colId xmlns:a16="http://schemas.microsoft.com/office/drawing/2014/main" val="1033002616"/>
                    </a:ext>
                  </a:extLst>
                </a:gridCol>
              </a:tblGrid>
              <a:tr h="388973">
                <a:tc>
                  <a:txBody>
                    <a:bodyPr/>
                    <a:lstStyle/>
                    <a:p>
                      <a:r>
                        <a:rPr lang="en-IN" sz="1800" b="1" dirty="0"/>
                        <a:t>Column Name</a:t>
                      </a:r>
                    </a:p>
                  </a:txBody>
                  <a:tcPr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IN" sz="1800" b="1" dirty="0"/>
                        <a:t>Non-Null</a:t>
                      </a:r>
                    </a:p>
                  </a:txBody>
                  <a:tcPr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IN" sz="1800" b="1" dirty="0" err="1"/>
                        <a:t>Dtype</a:t>
                      </a:r>
                      <a:endParaRPr lang="en-IN" sz="1800" b="1" dirty="0"/>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5216741"/>
                  </a:ext>
                </a:extLst>
              </a:tr>
              <a:tr h="338849">
                <a:tc>
                  <a:txBody>
                    <a:bodyPr/>
                    <a:lstStyle/>
                    <a:p>
                      <a:r>
                        <a:rPr lang="en-IN" sz="1800"/>
                        <a:t>gender</a:t>
                      </a:r>
                    </a:p>
                  </a:txBody>
                  <a:tcPr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IN" sz="1800"/>
                        <a:t>100000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IN" sz="1800"/>
                        <a:t>object</a:t>
                      </a:r>
                    </a:p>
                  </a:txBody>
                  <a:tcPr anchor="ct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5255795"/>
                  </a:ext>
                </a:extLst>
              </a:tr>
              <a:tr h="338849">
                <a:tc>
                  <a:txBody>
                    <a:bodyPr/>
                    <a:lstStyle/>
                    <a:p>
                      <a:r>
                        <a:rPr lang="en-IN" sz="1800"/>
                        <a:t>age</a:t>
                      </a:r>
                    </a:p>
                  </a:txBody>
                  <a:tcPr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IN" sz="1800"/>
                        <a:t>100000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IN" sz="1800"/>
                        <a:t>float64</a:t>
                      </a:r>
                    </a:p>
                  </a:txBody>
                  <a:tcPr anchor="ct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517161"/>
                  </a:ext>
                </a:extLst>
              </a:tr>
              <a:tr h="388973">
                <a:tc>
                  <a:txBody>
                    <a:bodyPr/>
                    <a:lstStyle/>
                    <a:p>
                      <a:r>
                        <a:rPr lang="en-IN" sz="1800"/>
                        <a:t>hypertension</a:t>
                      </a:r>
                    </a:p>
                  </a:txBody>
                  <a:tcPr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IN" sz="1800"/>
                        <a:t>100000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IN" sz="1800"/>
                        <a:t>int64</a:t>
                      </a:r>
                    </a:p>
                  </a:txBody>
                  <a:tcPr anchor="ct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972773"/>
                  </a:ext>
                </a:extLst>
              </a:tr>
              <a:tr h="388973">
                <a:tc>
                  <a:txBody>
                    <a:bodyPr/>
                    <a:lstStyle/>
                    <a:p>
                      <a:r>
                        <a:rPr lang="en-IN" sz="1800"/>
                        <a:t>heart_disease</a:t>
                      </a:r>
                    </a:p>
                  </a:txBody>
                  <a:tcPr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IN" sz="1800"/>
                        <a:t>100000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IN" sz="1800"/>
                        <a:t>int64</a:t>
                      </a:r>
                    </a:p>
                  </a:txBody>
                  <a:tcPr anchor="ct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4668921"/>
                  </a:ext>
                </a:extLst>
              </a:tr>
              <a:tr h="388973">
                <a:tc>
                  <a:txBody>
                    <a:bodyPr/>
                    <a:lstStyle/>
                    <a:p>
                      <a:r>
                        <a:rPr lang="en-IN" sz="1800"/>
                        <a:t>smoking_history</a:t>
                      </a:r>
                    </a:p>
                  </a:txBody>
                  <a:tcPr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IN" sz="1800"/>
                        <a:t>100000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IN" sz="1800"/>
                        <a:t>object</a:t>
                      </a:r>
                    </a:p>
                  </a:txBody>
                  <a:tcPr anchor="ct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9726850"/>
                  </a:ext>
                </a:extLst>
              </a:tr>
              <a:tr h="338849">
                <a:tc>
                  <a:txBody>
                    <a:bodyPr/>
                    <a:lstStyle/>
                    <a:p>
                      <a:r>
                        <a:rPr lang="en-IN" sz="1800"/>
                        <a:t>bmi</a:t>
                      </a:r>
                    </a:p>
                  </a:txBody>
                  <a:tcPr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IN" sz="1800"/>
                        <a:t>100000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IN" sz="1800"/>
                        <a:t>float64</a:t>
                      </a:r>
                    </a:p>
                  </a:txBody>
                  <a:tcPr anchor="ct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3155672"/>
                  </a:ext>
                </a:extLst>
              </a:tr>
              <a:tr h="388973">
                <a:tc>
                  <a:txBody>
                    <a:bodyPr/>
                    <a:lstStyle/>
                    <a:p>
                      <a:r>
                        <a:rPr lang="en-IN" sz="1800"/>
                        <a:t>HbA1c_level</a:t>
                      </a:r>
                    </a:p>
                  </a:txBody>
                  <a:tcPr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IN" sz="1800"/>
                        <a:t>100000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IN" sz="1800"/>
                        <a:t>float64</a:t>
                      </a:r>
                    </a:p>
                  </a:txBody>
                  <a:tcPr anchor="ct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2716999"/>
                  </a:ext>
                </a:extLst>
              </a:tr>
              <a:tr h="570635">
                <a:tc>
                  <a:txBody>
                    <a:bodyPr/>
                    <a:lstStyle/>
                    <a:p>
                      <a:r>
                        <a:rPr lang="en-IN" sz="1800"/>
                        <a:t>blood_glucose_level</a:t>
                      </a:r>
                    </a:p>
                  </a:txBody>
                  <a:tcPr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IN" sz="1800"/>
                        <a:t>100000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IN" sz="1800"/>
                        <a:t>int64</a:t>
                      </a:r>
                    </a:p>
                  </a:txBody>
                  <a:tcPr anchor="ct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3653429"/>
                  </a:ext>
                </a:extLst>
              </a:tr>
              <a:tr h="338849">
                <a:tc>
                  <a:txBody>
                    <a:bodyPr/>
                    <a:lstStyle/>
                    <a:p>
                      <a:r>
                        <a:rPr lang="en-IN" sz="1800" dirty="0"/>
                        <a:t>diabetes</a:t>
                      </a:r>
                    </a:p>
                  </a:txBody>
                  <a:tcPr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r>
                        <a:rPr lang="en-IN" sz="1800"/>
                        <a:t>100000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r>
                        <a:rPr lang="en-IN" sz="1800" dirty="0"/>
                        <a:t>int64</a:t>
                      </a:r>
                    </a:p>
                  </a:txBody>
                  <a:tcPr anchor="ct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918920212"/>
                  </a:ext>
                </a:extLst>
              </a:tr>
            </a:tbl>
          </a:graphicData>
        </a:graphic>
      </p:graphicFrame>
      <p:graphicFrame>
        <p:nvGraphicFramePr>
          <p:cNvPr id="23" name="Table 22">
            <a:extLst>
              <a:ext uri="{FF2B5EF4-FFF2-40B4-BE49-F238E27FC236}">
                <a16:creationId xmlns:a16="http://schemas.microsoft.com/office/drawing/2014/main" id="{139F6945-199D-ABB0-A613-13B94CA03CE1}"/>
              </a:ext>
            </a:extLst>
          </p:cNvPr>
          <p:cNvGraphicFramePr>
            <a:graphicFrameLocks noGrp="1"/>
          </p:cNvGraphicFramePr>
          <p:nvPr>
            <p:extLst>
              <p:ext uri="{D42A27DB-BD31-4B8C-83A1-F6EECF244321}">
                <p14:modId xmlns:p14="http://schemas.microsoft.com/office/powerpoint/2010/main" val="1576798217"/>
              </p:ext>
            </p:extLst>
          </p:nvPr>
        </p:nvGraphicFramePr>
        <p:xfrm>
          <a:off x="7401033" y="3301296"/>
          <a:ext cx="6284572" cy="4047985"/>
        </p:xfrm>
        <a:graphic>
          <a:graphicData uri="http://schemas.openxmlformats.org/drawingml/2006/table">
            <a:tbl>
              <a:tblPr/>
              <a:tblGrid>
                <a:gridCol w="6284572">
                  <a:extLst>
                    <a:ext uri="{9D8B030D-6E8A-4147-A177-3AD203B41FA5}">
                      <a16:colId xmlns:a16="http://schemas.microsoft.com/office/drawing/2014/main" val="3340757230"/>
                    </a:ext>
                  </a:extLst>
                </a:gridCol>
              </a:tblGrid>
              <a:tr h="4047985">
                <a:tc>
                  <a:txBody>
                    <a:bodyPr/>
                    <a:lstStyle/>
                    <a:p>
                      <a:endParaRPr lang="en-IN"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3049466"/>
                  </a:ext>
                </a:extLst>
              </a:tr>
            </a:tbl>
          </a:graphicData>
        </a:graphic>
      </p:graphicFrame>
      <p:sp>
        <p:nvSpPr>
          <p:cNvPr id="3" name="TextBox 2">
            <a:extLst>
              <a:ext uri="{FF2B5EF4-FFF2-40B4-BE49-F238E27FC236}">
                <a16:creationId xmlns:a16="http://schemas.microsoft.com/office/drawing/2014/main" id="{1C88CE99-6244-EA3A-FEC6-96E11A867DC0}"/>
              </a:ext>
            </a:extLst>
          </p:cNvPr>
          <p:cNvSpPr txBox="1"/>
          <p:nvPr/>
        </p:nvSpPr>
        <p:spPr>
          <a:xfrm>
            <a:off x="859179" y="3007644"/>
            <a:ext cx="4337640" cy="830997"/>
          </a:xfrm>
          <a:prstGeom prst="rect">
            <a:avLst/>
          </a:prstGeom>
          <a:noFill/>
        </p:spPr>
        <p:txBody>
          <a:bodyPr wrap="square" rtlCol="0">
            <a:spAutoFit/>
          </a:bodyPr>
          <a:lstStyle/>
          <a:p>
            <a:r>
              <a:rPr lang="en-IN" sz="1600" b="1" dirty="0">
                <a:solidFill>
                  <a:schemeClr val="bg2">
                    <a:lumMod val="25000"/>
                  </a:schemeClr>
                </a:solidFill>
              </a:rPr>
              <a:t>Dataset name</a:t>
            </a:r>
            <a:r>
              <a:rPr lang="en-IN" sz="1600" dirty="0">
                <a:solidFill>
                  <a:schemeClr val="bg2">
                    <a:lumMod val="25000"/>
                  </a:schemeClr>
                </a:solidFill>
              </a:rPr>
              <a:t>: diabetes_prediction.csv</a:t>
            </a:r>
          </a:p>
          <a:p>
            <a:r>
              <a:rPr lang="en-IN" sz="1600" b="1" dirty="0">
                <a:solidFill>
                  <a:schemeClr val="bg2">
                    <a:lumMod val="25000"/>
                  </a:schemeClr>
                </a:solidFill>
              </a:rPr>
              <a:t>Total rows</a:t>
            </a:r>
            <a:r>
              <a:rPr lang="en-IN" sz="1600" dirty="0">
                <a:solidFill>
                  <a:schemeClr val="bg2">
                    <a:lumMod val="25000"/>
                  </a:schemeClr>
                </a:solidFill>
              </a:rPr>
              <a:t>: 100000</a:t>
            </a:r>
          </a:p>
          <a:p>
            <a:r>
              <a:rPr lang="en-IN" sz="1600" b="1" dirty="0">
                <a:solidFill>
                  <a:schemeClr val="bg2">
                    <a:lumMod val="25000"/>
                  </a:schemeClr>
                </a:solidFill>
              </a:rPr>
              <a:t>Total columns</a:t>
            </a:r>
            <a:r>
              <a:rPr lang="en-IN" sz="1600" dirty="0">
                <a:solidFill>
                  <a:schemeClr val="bg2">
                    <a:lumMod val="25000"/>
                  </a:schemeClr>
                </a:solidFill>
              </a:rPr>
              <a:t>: 9</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DB5774F-8F4E-2921-A9C0-C53DF15ACD98}"/>
            </a:ext>
          </a:extLst>
        </p:cNvPr>
        <p:cNvGrpSpPr/>
        <p:nvPr/>
      </p:nvGrpSpPr>
      <p:grpSpPr>
        <a:xfrm>
          <a:off x="0" y="0"/>
          <a:ext cx="0" cy="0"/>
          <a:chOff x="0" y="0"/>
          <a:chExt cx="0" cy="0"/>
        </a:xfrm>
      </p:grpSpPr>
      <p:grpSp>
        <p:nvGrpSpPr>
          <p:cNvPr id="232" name="Group 231">
            <a:extLst>
              <a:ext uri="{FF2B5EF4-FFF2-40B4-BE49-F238E27FC236}">
                <a16:creationId xmlns:a16="http://schemas.microsoft.com/office/drawing/2014/main" id="{8CA5C868-0A82-4975-8602-F49477C7D5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4630400" cy="8229600"/>
            <a:chOff x="0" y="0"/>
            <a:chExt cx="12192000" cy="6858000"/>
          </a:xfrm>
        </p:grpSpPr>
        <p:sp>
          <p:nvSpPr>
            <p:cNvPr id="233" name="Rectangle 232">
              <a:extLst>
                <a:ext uri="{FF2B5EF4-FFF2-40B4-BE49-F238E27FC236}">
                  <a16:creationId xmlns:a16="http://schemas.microsoft.com/office/drawing/2014/main" id="{686BF052-6C01-4917-B7DB-1FFCF2551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34" name="Freeform 5">
              <a:extLst>
                <a:ext uri="{FF2B5EF4-FFF2-40B4-BE49-F238E27FC236}">
                  <a16:creationId xmlns:a16="http://schemas.microsoft.com/office/drawing/2014/main" id="{9696179C-71E7-4A5B-B238-0AE1C74D63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36" name="Rectangle 235">
            <a:extLst>
              <a:ext uri="{FF2B5EF4-FFF2-40B4-BE49-F238E27FC236}">
                <a16:creationId xmlns:a16="http://schemas.microsoft.com/office/drawing/2014/main" id="{129EED8E-74E7-42E8-979B-7A783E78A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ext 0">
            <a:extLst>
              <a:ext uri="{FF2B5EF4-FFF2-40B4-BE49-F238E27FC236}">
                <a16:creationId xmlns:a16="http://schemas.microsoft.com/office/drawing/2014/main" id="{B835A3A3-07F2-A70E-7370-2D5EBB8762B5}"/>
              </a:ext>
            </a:extLst>
          </p:cNvPr>
          <p:cNvSpPr/>
          <p:nvPr/>
        </p:nvSpPr>
        <p:spPr>
          <a:xfrm>
            <a:off x="10058466" y="873069"/>
            <a:ext cx="3793219" cy="3784503"/>
          </a:xfrm>
          <a:prstGeom prst="rect">
            <a:avLst/>
          </a:prstGeom>
        </p:spPr>
        <p:txBody>
          <a:bodyPr vert="horz" lIns="91440" tIns="45720" rIns="91440" bIns="45720" rtlCol="0" anchor="b">
            <a:normAutofit/>
          </a:bodyPr>
          <a:lstStyle/>
          <a:p>
            <a:pPr marL="0" indent="0">
              <a:spcBef>
                <a:spcPct val="0"/>
              </a:spcBef>
              <a:spcAft>
                <a:spcPts val="600"/>
              </a:spcAft>
            </a:pPr>
            <a:r>
              <a:rPr lang="en-US" sz="4800" b="0" i="0" kern="1200" dirty="0">
                <a:solidFill>
                  <a:schemeClr val="bg2"/>
                </a:solidFill>
                <a:latin typeface="+mj-lt"/>
                <a:ea typeface="+mj-ea"/>
                <a:cs typeface="+mj-cs"/>
              </a:rPr>
              <a:t>Data Visualization</a:t>
            </a:r>
          </a:p>
        </p:txBody>
      </p:sp>
      <p:grpSp>
        <p:nvGrpSpPr>
          <p:cNvPr id="238" name="Group 237">
            <a:extLst>
              <a:ext uri="{FF2B5EF4-FFF2-40B4-BE49-F238E27FC236}">
                <a16:creationId xmlns:a16="http://schemas.microsoft.com/office/drawing/2014/main" id="{34BA060A-883C-4B29-ADBA-9336D46C05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7998" y="476204"/>
            <a:ext cx="9487998" cy="7270799"/>
            <a:chOff x="423332" y="396837"/>
            <a:chExt cx="7906665" cy="6058999"/>
          </a:xfrm>
        </p:grpSpPr>
        <p:sp>
          <p:nvSpPr>
            <p:cNvPr id="239" name="Rectangle 238">
              <a:extLst>
                <a:ext uri="{FF2B5EF4-FFF2-40B4-BE49-F238E27FC236}">
                  <a16:creationId xmlns:a16="http://schemas.microsoft.com/office/drawing/2014/main" id="{A8932B26-66A2-4BDA-BBEA-4A2D1B5514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5" name="Freeform 5">
              <a:extLst>
                <a:ext uri="{FF2B5EF4-FFF2-40B4-BE49-F238E27FC236}">
                  <a16:creationId xmlns:a16="http://schemas.microsoft.com/office/drawing/2014/main" id="{0E3F5B06-347D-4FC0-8294-BC560A691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246" name="Freeform 5">
              <a:extLst>
                <a:ext uri="{FF2B5EF4-FFF2-40B4-BE49-F238E27FC236}">
                  <a16:creationId xmlns:a16="http://schemas.microsoft.com/office/drawing/2014/main" id="{C0201BB3-B0C8-4E63-A160-E22A074B0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grpSp>
      <p:pic>
        <p:nvPicPr>
          <p:cNvPr id="16" name="Picture 15">
            <a:extLst>
              <a:ext uri="{FF2B5EF4-FFF2-40B4-BE49-F238E27FC236}">
                <a16:creationId xmlns:a16="http://schemas.microsoft.com/office/drawing/2014/main" id="{DA5DC523-94A4-CACB-963E-21B8305830AF}"/>
              </a:ext>
            </a:extLst>
          </p:cNvPr>
          <p:cNvPicPr>
            <a:picLocks noChangeAspect="1"/>
          </p:cNvPicPr>
          <p:nvPr/>
        </p:nvPicPr>
        <p:blipFill>
          <a:blip r:embed="rId4"/>
          <a:stretch/>
        </p:blipFill>
        <p:spPr>
          <a:xfrm>
            <a:off x="640139" y="1648911"/>
            <a:ext cx="4155065" cy="2046370"/>
          </a:xfrm>
          <a:prstGeom prst="rect">
            <a:avLst/>
          </a:prstGeom>
        </p:spPr>
      </p:pic>
      <p:pic>
        <p:nvPicPr>
          <p:cNvPr id="18" name="Picture 17" descr="A graph with blue lines&#10;&#10;AI-generated content may be incorrect.">
            <a:extLst>
              <a:ext uri="{FF2B5EF4-FFF2-40B4-BE49-F238E27FC236}">
                <a16:creationId xmlns:a16="http://schemas.microsoft.com/office/drawing/2014/main" id="{42C1E204-B1D3-282A-8454-51407B8F65CD}"/>
              </a:ext>
            </a:extLst>
          </p:cNvPr>
          <p:cNvPicPr>
            <a:picLocks noChangeAspect="1"/>
          </p:cNvPicPr>
          <p:nvPr/>
        </p:nvPicPr>
        <p:blipFill>
          <a:blip r:embed="rId5"/>
          <a:stretch>
            <a:fillRect/>
          </a:stretch>
        </p:blipFill>
        <p:spPr>
          <a:xfrm>
            <a:off x="5001152" y="1587724"/>
            <a:ext cx="4377538" cy="2155938"/>
          </a:xfrm>
          <a:prstGeom prst="rect">
            <a:avLst/>
          </a:prstGeom>
        </p:spPr>
      </p:pic>
      <p:pic>
        <p:nvPicPr>
          <p:cNvPr id="14" name="Picture 13" descr="A graph with a blue line&#10;&#10;AI-generated content may be incorrect.">
            <a:extLst>
              <a:ext uri="{FF2B5EF4-FFF2-40B4-BE49-F238E27FC236}">
                <a16:creationId xmlns:a16="http://schemas.microsoft.com/office/drawing/2014/main" id="{D3828256-7B47-358E-F1A6-E4AEC39821B5}"/>
              </a:ext>
            </a:extLst>
          </p:cNvPr>
          <p:cNvPicPr>
            <a:picLocks noChangeAspect="1"/>
          </p:cNvPicPr>
          <p:nvPr/>
        </p:nvPicPr>
        <p:blipFill>
          <a:blip r:embed="rId6"/>
          <a:stretch>
            <a:fillRect/>
          </a:stretch>
        </p:blipFill>
        <p:spPr>
          <a:xfrm>
            <a:off x="640139" y="4559948"/>
            <a:ext cx="4155065" cy="2046370"/>
          </a:xfrm>
          <a:prstGeom prst="rect">
            <a:avLst/>
          </a:prstGeom>
        </p:spPr>
      </p:pic>
      <p:pic>
        <p:nvPicPr>
          <p:cNvPr id="8" name="Picture 7" descr="A graph with a line&#10;&#10;AI-generated content may be incorrect.">
            <a:extLst>
              <a:ext uri="{FF2B5EF4-FFF2-40B4-BE49-F238E27FC236}">
                <a16:creationId xmlns:a16="http://schemas.microsoft.com/office/drawing/2014/main" id="{96AA9876-00F7-8E1D-81B5-4710DC13DCD2}"/>
              </a:ext>
            </a:extLst>
          </p:cNvPr>
          <p:cNvPicPr>
            <a:picLocks noChangeAspect="1"/>
          </p:cNvPicPr>
          <p:nvPr/>
        </p:nvPicPr>
        <p:blipFill>
          <a:blip r:embed="rId7"/>
          <a:stretch>
            <a:fillRect/>
          </a:stretch>
        </p:blipFill>
        <p:spPr>
          <a:xfrm>
            <a:off x="5001152" y="4450380"/>
            <a:ext cx="4377538" cy="2155938"/>
          </a:xfrm>
          <a:prstGeom prst="rect">
            <a:avLst/>
          </a:prstGeom>
        </p:spPr>
      </p:pic>
    </p:spTree>
    <p:extLst>
      <p:ext uri="{BB962C8B-B14F-4D97-AF65-F5344CB8AC3E}">
        <p14:creationId xmlns:p14="http://schemas.microsoft.com/office/powerpoint/2010/main" val="1866989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4630400" cy="8229600"/>
            <a:chOff x="0" y="0"/>
            <a:chExt cx="12192000" cy="6858000"/>
          </a:xfrm>
        </p:grpSpPr>
        <p:sp>
          <p:nvSpPr>
            <p:cNvPr id="47" name="Rectangle 46">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8" name="Oval 47">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9" name="Oval 48">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0" name="Oval 49">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 name="Oval 50">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2" name="Oval 51">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3"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54"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55"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57" name="Rectangle 56">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9" name="Rectangle 58">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61" name="Rectangle 60">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500" y="568494"/>
            <a:ext cx="13472508" cy="7083394"/>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Text 0"/>
          <p:cNvSpPr/>
          <p:nvPr/>
        </p:nvSpPr>
        <p:spPr>
          <a:xfrm>
            <a:off x="1385944" y="656470"/>
            <a:ext cx="10513696" cy="1078409"/>
          </a:xfrm>
          <a:prstGeom prst="rect">
            <a:avLst/>
          </a:prstGeom>
        </p:spPr>
        <p:txBody>
          <a:bodyPr vert="horz" lIns="91440" tIns="45720" rIns="91440" bIns="45720" rtlCol="0" anchor="b">
            <a:normAutofit/>
          </a:bodyPr>
          <a:lstStyle/>
          <a:p>
            <a:pPr marL="0" indent="0">
              <a:spcBef>
                <a:spcPct val="0"/>
              </a:spcBef>
              <a:spcAft>
                <a:spcPts val="600"/>
              </a:spcAft>
            </a:pPr>
            <a:r>
              <a:rPr lang="en-US" sz="3600" dirty="0">
                <a:solidFill>
                  <a:schemeClr val="tx2"/>
                </a:solidFill>
                <a:latin typeface="+mj-lt"/>
                <a:ea typeface="+mj-ea"/>
                <a:cs typeface="+mj-cs"/>
              </a:rPr>
              <a:t>Feature Scaling</a:t>
            </a:r>
          </a:p>
        </p:txBody>
      </p:sp>
      <p:sp>
        <p:nvSpPr>
          <p:cNvPr id="63" name="Rectangle 62">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 name="Rectangle 1">
            <a:extLst>
              <a:ext uri="{FF2B5EF4-FFF2-40B4-BE49-F238E27FC236}">
                <a16:creationId xmlns:a16="http://schemas.microsoft.com/office/drawing/2014/main" id="{5F40E887-C73D-C013-1DEC-50191B11819F}"/>
              </a:ext>
            </a:extLst>
          </p:cNvPr>
          <p:cNvSpPr>
            <a:spLocks noChangeArrowheads="1"/>
          </p:cNvSpPr>
          <p:nvPr/>
        </p:nvSpPr>
        <p:spPr bwMode="auto">
          <a:xfrm>
            <a:off x="1417320" y="1958415"/>
            <a:ext cx="10102214" cy="220028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spcBef>
                <a:spcPts val="1000"/>
              </a:spcBef>
              <a:buClr>
                <a:schemeClr val="accent1"/>
              </a:buClr>
              <a:buSzPct val="80000"/>
              <a:buFont typeface="Wingdings 3" charset="2"/>
              <a:buChar char=""/>
              <a:tabLst/>
            </a:pPr>
            <a:r>
              <a:rPr kumimoji="0" lang="en-US" altLang="en-US" u="none" strike="noStrike" cap="none" normalizeH="0" baseline="0" dirty="0">
                <a:ln>
                  <a:noFill/>
                </a:ln>
                <a:effectLst/>
              </a:rPr>
              <a:t>  All features are brought to a uniform scale, enhancing visibility and interpretability.</a:t>
            </a:r>
          </a:p>
          <a:p>
            <a:pPr marL="0" marR="0" lvl="0" indent="0" fontAlgn="base">
              <a:spcBef>
                <a:spcPts val="1000"/>
              </a:spcBef>
              <a:buClr>
                <a:schemeClr val="accent1"/>
              </a:buClr>
              <a:buSzPct val="80000"/>
              <a:buFont typeface="Wingdings 3" charset="2"/>
              <a:buChar char=""/>
              <a:tabLst/>
            </a:pPr>
            <a:endParaRPr kumimoji="0" lang="en-US" altLang="en-US" u="none" strike="noStrike" cap="none" normalizeH="0" baseline="0" dirty="0">
              <a:ln>
                <a:noFill/>
              </a:ln>
              <a:effectLst/>
            </a:endParaRPr>
          </a:p>
          <a:p>
            <a:pPr marL="0" marR="0" lvl="0" indent="0" fontAlgn="base">
              <a:spcBef>
                <a:spcPts val="1000"/>
              </a:spcBef>
              <a:buClr>
                <a:schemeClr val="accent1"/>
              </a:buClr>
              <a:buSzPct val="80000"/>
              <a:buFont typeface="Wingdings 3" charset="2"/>
              <a:buChar char=""/>
              <a:tabLst/>
            </a:pPr>
            <a:r>
              <a:rPr kumimoji="0" lang="en-US" altLang="en-US" u="none" strike="noStrike" cap="none" normalizeH="0" baseline="0" dirty="0">
                <a:ln>
                  <a:noFill/>
                </a:ln>
                <a:effectLst/>
              </a:rPr>
              <a:t>  Variations across all features are now comparable and equally represented.</a:t>
            </a:r>
          </a:p>
        </p:txBody>
      </p:sp>
      <p:sp>
        <p:nvSpPr>
          <p:cNvPr id="13" name="TextBox 12">
            <a:extLst>
              <a:ext uri="{FF2B5EF4-FFF2-40B4-BE49-F238E27FC236}">
                <a16:creationId xmlns:a16="http://schemas.microsoft.com/office/drawing/2014/main" id="{0767D69E-67B5-746E-593C-566906FEA62C}"/>
              </a:ext>
            </a:extLst>
          </p:cNvPr>
          <p:cNvSpPr txBox="1"/>
          <p:nvPr/>
        </p:nvSpPr>
        <p:spPr>
          <a:xfrm>
            <a:off x="7973040" y="2516442"/>
            <a:ext cx="6514261" cy="1946786"/>
          </a:xfrm>
          <a:prstGeom prst="rect">
            <a:avLst/>
          </a:prstGeom>
        </p:spPr>
        <p:txBody>
          <a:bodyPr vert="horz" lIns="91440" tIns="45720" rIns="91440" bIns="45720" rtlCol="0" anchor="t">
            <a:normAutofit/>
          </a:bodyPr>
          <a:lstStyle/>
          <a:p>
            <a:pPr>
              <a:spcBef>
                <a:spcPts val="1000"/>
              </a:spcBef>
              <a:buClr>
                <a:schemeClr val="accent1"/>
              </a:buClr>
              <a:buSzPct val="80000"/>
            </a:pPr>
            <a:endParaRPr lang="en-US" b="0" i="0" kern="1200" cap="all" dirty="0">
              <a:solidFill>
                <a:schemeClr val="bg1"/>
              </a:solidFill>
              <a:latin typeface="+mn-lt"/>
              <a:ea typeface="+mn-ea"/>
              <a:cs typeface="+mn-cs"/>
            </a:endParaRPr>
          </a:p>
        </p:txBody>
      </p:sp>
      <p:grpSp>
        <p:nvGrpSpPr>
          <p:cNvPr id="2" name="Group 1">
            <a:extLst>
              <a:ext uri="{FF2B5EF4-FFF2-40B4-BE49-F238E27FC236}">
                <a16:creationId xmlns:a16="http://schemas.microsoft.com/office/drawing/2014/main" id="{B7F3460B-9FB8-8B77-DD9A-8F5E0FD39B2C}"/>
              </a:ext>
            </a:extLst>
          </p:cNvPr>
          <p:cNvGrpSpPr/>
          <p:nvPr/>
        </p:nvGrpSpPr>
        <p:grpSpPr>
          <a:xfrm>
            <a:off x="2224759" y="5143040"/>
            <a:ext cx="3517421" cy="1330289"/>
            <a:chOff x="1679150" y="2516442"/>
            <a:chExt cx="3517421" cy="1330289"/>
          </a:xfrm>
        </p:grpSpPr>
        <p:pic>
          <p:nvPicPr>
            <p:cNvPr id="11" name="Graphic 10" descr="Ruler with solid fill">
              <a:extLst>
                <a:ext uri="{FF2B5EF4-FFF2-40B4-BE49-F238E27FC236}">
                  <a16:creationId xmlns:a16="http://schemas.microsoft.com/office/drawing/2014/main" id="{9DF8AD69-5BD1-FBE4-6E11-EC1E8B2E227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79150" y="2516442"/>
              <a:ext cx="573581" cy="573581"/>
            </a:xfrm>
            <a:prstGeom prst="rect">
              <a:avLst/>
            </a:prstGeom>
          </p:spPr>
        </p:pic>
        <p:sp>
          <p:nvSpPr>
            <p:cNvPr id="12" name="TextBox 11">
              <a:extLst>
                <a:ext uri="{FF2B5EF4-FFF2-40B4-BE49-F238E27FC236}">
                  <a16:creationId xmlns:a16="http://schemas.microsoft.com/office/drawing/2014/main" id="{58DB0ED9-591D-07A2-0797-B29A4000C09B}"/>
                </a:ext>
              </a:extLst>
            </p:cNvPr>
            <p:cNvSpPr txBox="1"/>
            <p:nvPr/>
          </p:nvSpPr>
          <p:spPr>
            <a:xfrm>
              <a:off x="2332234" y="2589088"/>
              <a:ext cx="2864337" cy="369332"/>
            </a:xfrm>
            <a:prstGeom prst="rect">
              <a:avLst/>
            </a:prstGeom>
            <a:noFill/>
          </p:spPr>
          <p:txBody>
            <a:bodyPr wrap="square" rtlCol="0">
              <a:spAutoFit/>
            </a:bodyPr>
            <a:lstStyle/>
            <a:p>
              <a:r>
                <a:rPr lang="en-IN" b="1" dirty="0" err="1"/>
                <a:t>MinMax</a:t>
              </a:r>
              <a:r>
                <a:rPr lang="en-IN" b="1" dirty="0"/>
                <a:t> Scaling</a:t>
              </a:r>
            </a:p>
          </p:txBody>
        </p:sp>
        <p:sp>
          <p:nvSpPr>
            <p:cNvPr id="15" name="TextBox 14">
              <a:extLst>
                <a:ext uri="{FF2B5EF4-FFF2-40B4-BE49-F238E27FC236}">
                  <a16:creationId xmlns:a16="http://schemas.microsoft.com/office/drawing/2014/main" id="{74904455-3C79-15D9-849E-9D3ACD213B6A}"/>
                </a:ext>
              </a:extLst>
            </p:cNvPr>
            <p:cNvSpPr txBox="1"/>
            <p:nvPr/>
          </p:nvSpPr>
          <p:spPr>
            <a:xfrm>
              <a:off x="2332234" y="3200400"/>
              <a:ext cx="2864337" cy="646331"/>
            </a:xfrm>
            <a:prstGeom prst="rect">
              <a:avLst/>
            </a:prstGeom>
            <a:noFill/>
          </p:spPr>
          <p:txBody>
            <a:bodyPr wrap="square" rtlCol="0">
              <a:spAutoFit/>
            </a:bodyPr>
            <a:lstStyle/>
            <a:p>
              <a:r>
                <a:rPr lang="en-IN" dirty="0">
                  <a:solidFill>
                    <a:schemeClr val="bg1">
                      <a:lumMod val="50000"/>
                    </a:schemeClr>
                  </a:solidFill>
                </a:rPr>
                <a:t>Scales the data between </a:t>
              </a:r>
              <a:r>
                <a:rPr lang="en-IN" b="1" dirty="0">
                  <a:solidFill>
                    <a:schemeClr val="bg1">
                      <a:lumMod val="50000"/>
                    </a:schemeClr>
                  </a:solidFill>
                </a:rPr>
                <a:t>0 </a:t>
              </a:r>
              <a:r>
                <a:rPr lang="en-IN" dirty="0">
                  <a:solidFill>
                    <a:schemeClr val="bg1">
                      <a:lumMod val="50000"/>
                    </a:schemeClr>
                  </a:solidFill>
                </a:rPr>
                <a:t>and </a:t>
              </a:r>
              <a:r>
                <a:rPr lang="en-IN" b="1" dirty="0">
                  <a:solidFill>
                    <a:schemeClr val="bg1">
                      <a:lumMod val="50000"/>
                    </a:schemeClr>
                  </a:solidFill>
                </a:rPr>
                <a:t>1</a:t>
              </a:r>
              <a:r>
                <a:rPr lang="en-IN" dirty="0">
                  <a:solidFill>
                    <a:schemeClr val="bg1">
                      <a:lumMod val="50000"/>
                    </a:schemeClr>
                  </a:solidFill>
                </a:rPr>
                <a:t>.</a:t>
              </a:r>
            </a:p>
          </p:txBody>
        </p:sp>
      </p:grpSp>
      <p:grpSp>
        <p:nvGrpSpPr>
          <p:cNvPr id="4" name="Group 3">
            <a:extLst>
              <a:ext uri="{FF2B5EF4-FFF2-40B4-BE49-F238E27FC236}">
                <a16:creationId xmlns:a16="http://schemas.microsoft.com/office/drawing/2014/main" id="{376142B0-7D71-6BA1-B8A8-1D519087F8F2}"/>
              </a:ext>
            </a:extLst>
          </p:cNvPr>
          <p:cNvGrpSpPr/>
          <p:nvPr/>
        </p:nvGrpSpPr>
        <p:grpSpPr>
          <a:xfrm>
            <a:off x="9166463" y="5161357"/>
            <a:ext cx="3517421" cy="1330289"/>
            <a:chOff x="7998523" y="2516442"/>
            <a:chExt cx="3517421" cy="1330289"/>
          </a:xfrm>
        </p:grpSpPr>
        <p:pic>
          <p:nvPicPr>
            <p:cNvPr id="9" name="Graphic 8" descr="Ruler outline">
              <a:extLst>
                <a:ext uri="{FF2B5EF4-FFF2-40B4-BE49-F238E27FC236}">
                  <a16:creationId xmlns:a16="http://schemas.microsoft.com/office/drawing/2014/main" id="{DC174E4B-42FA-A802-1476-7A212D597BB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98523" y="2516442"/>
              <a:ext cx="573581" cy="573581"/>
            </a:xfrm>
            <a:prstGeom prst="rect">
              <a:avLst/>
            </a:prstGeom>
          </p:spPr>
        </p:pic>
        <p:sp>
          <p:nvSpPr>
            <p:cNvPr id="14" name="TextBox 13">
              <a:extLst>
                <a:ext uri="{FF2B5EF4-FFF2-40B4-BE49-F238E27FC236}">
                  <a16:creationId xmlns:a16="http://schemas.microsoft.com/office/drawing/2014/main" id="{7581EA1A-29ED-545E-7EA8-273BB43168E8}"/>
                </a:ext>
              </a:extLst>
            </p:cNvPr>
            <p:cNvSpPr txBox="1"/>
            <p:nvPr/>
          </p:nvSpPr>
          <p:spPr>
            <a:xfrm>
              <a:off x="8651607" y="2630414"/>
              <a:ext cx="2864337" cy="369332"/>
            </a:xfrm>
            <a:prstGeom prst="rect">
              <a:avLst/>
            </a:prstGeom>
            <a:noFill/>
          </p:spPr>
          <p:txBody>
            <a:bodyPr wrap="square" rtlCol="0">
              <a:spAutoFit/>
            </a:bodyPr>
            <a:lstStyle/>
            <a:p>
              <a:r>
                <a:rPr lang="en-IN" b="1" dirty="0"/>
                <a:t>Standard Scaling</a:t>
              </a:r>
            </a:p>
          </p:txBody>
        </p:sp>
        <p:sp>
          <p:nvSpPr>
            <p:cNvPr id="16" name="TextBox 15">
              <a:extLst>
                <a:ext uri="{FF2B5EF4-FFF2-40B4-BE49-F238E27FC236}">
                  <a16:creationId xmlns:a16="http://schemas.microsoft.com/office/drawing/2014/main" id="{49AF85EA-927F-1A8D-3D5F-6CA63DFDB004}"/>
                </a:ext>
              </a:extLst>
            </p:cNvPr>
            <p:cNvSpPr txBox="1"/>
            <p:nvPr/>
          </p:nvSpPr>
          <p:spPr>
            <a:xfrm>
              <a:off x="8612896" y="3200400"/>
              <a:ext cx="2864337" cy="646331"/>
            </a:xfrm>
            <a:prstGeom prst="rect">
              <a:avLst/>
            </a:prstGeom>
            <a:noFill/>
          </p:spPr>
          <p:txBody>
            <a:bodyPr wrap="square" rtlCol="0">
              <a:spAutoFit/>
            </a:bodyPr>
            <a:lstStyle/>
            <a:p>
              <a:r>
                <a:rPr lang="en-IN" dirty="0">
                  <a:solidFill>
                    <a:schemeClr val="bg1">
                      <a:lumMod val="50000"/>
                    </a:schemeClr>
                  </a:solidFill>
                </a:rPr>
                <a:t>Centres to mean = </a:t>
              </a:r>
              <a:r>
                <a:rPr lang="en-IN" b="1" dirty="0">
                  <a:solidFill>
                    <a:schemeClr val="bg1">
                      <a:lumMod val="50000"/>
                    </a:schemeClr>
                  </a:solidFill>
                </a:rPr>
                <a:t>0 </a:t>
              </a:r>
              <a:r>
                <a:rPr lang="en-IN" dirty="0">
                  <a:solidFill>
                    <a:schemeClr val="bg1">
                      <a:lumMod val="50000"/>
                    </a:schemeClr>
                  </a:solidFill>
                </a:rPr>
                <a:t>and std = </a:t>
              </a:r>
              <a:r>
                <a:rPr lang="en-IN" b="1" dirty="0">
                  <a:solidFill>
                    <a:schemeClr val="bg1">
                      <a:lumMod val="50000"/>
                    </a:schemeClr>
                  </a:solidFill>
                </a:rPr>
                <a:t>1</a:t>
              </a:r>
              <a:r>
                <a:rPr lang="en-IN" dirty="0">
                  <a:solidFill>
                    <a:schemeClr val="bg1">
                      <a:lumMod val="50000"/>
                    </a:schemeClr>
                  </a:solidFill>
                </a:rPr>
                <a:t>.</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8CA5C868-0A82-4975-8602-F49477C7D5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4630400" cy="8229600"/>
            <a:chOff x="0" y="0"/>
            <a:chExt cx="12192000" cy="6858000"/>
          </a:xfrm>
        </p:grpSpPr>
        <p:sp>
          <p:nvSpPr>
            <p:cNvPr id="89" name="Rectangle 88">
              <a:extLst>
                <a:ext uri="{FF2B5EF4-FFF2-40B4-BE49-F238E27FC236}">
                  <a16:creationId xmlns:a16="http://schemas.microsoft.com/office/drawing/2014/main" id="{686BF052-6C01-4917-B7DB-1FFCF2551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0" name="Freeform 5">
              <a:extLst>
                <a:ext uri="{FF2B5EF4-FFF2-40B4-BE49-F238E27FC236}">
                  <a16:creationId xmlns:a16="http://schemas.microsoft.com/office/drawing/2014/main" id="{9696179C-71E7-4A5B-B238-0AE1C74D63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92" name="Rectangle 91">
            <a:extLst>
              <a:ext uri="{FF2B5EF4-FFF2-40B4-BE49-F238E27FC236}">
                <a16:creationId xmlns:a16="http://schemas.microsoft.com/office/drawing/2014/main" id="{129EED8E-74E7-42E8-979B-7A783E78A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ext 0"/>
          <p:cNvSpPr/>
          <p:nvPr/>
        </p:nvSpPr>
        <p:spPr>
          <a:xfrm>
            <a:off x="10058466" y="1489519"/>
            <a:ext cx="3793219" cy="3784503"/>
          </a:xfrm>
          <a:prstGeom prst="rect">
            <a:avLst/>
          </a:prstGeom>
        </p:spPr>
        <p:txBody>
          <a:bodyPr vert="horz" lIns="91440" tIns="45720" rIns="91440" bIns="45720" rtlCol="0" anchor="b">
            <a:normAutofit/>
          </a:bodyPr>
          <a:lstStyle/>
          <a:p>
            <a:pPr marL="0" indent="0">
              <a:spcBef>
                <a:spcPct val="0"/>
              </a:spcBef>
              <a:spcAft>
                <a:spcPts val="600"/>
              </a:spcAft>
            </a:pPr>
            <a:r>
              <a:rPr lang="en-US" sz="4800" b="0" i="0" kern="1200" dirty="0">
                <a:solidFill>
                  <a:schemeClr val="bg2"/>
                </a:solidFill>
                <a:latin typeface="+mj-lt"/>
                <a:ea typeface="+mj-ea"/>
                <a:cs typeface="+mj-cs"/>
              </a:rPr>
              <a:t>Advanced Data Visualization</a:t>
            </a:r>
          </a:p>
        </p:txBody>
      </p:sp>
      <p:grpSp>
        <p:nvGrpSpPr>
          <p:cNvPr id="94" name="Group 93">
            <a:extLst>
              <a:ext uri="{FF2B5EF4-FFF2-40B4-BE49-F238E27FC236}">
                <a16:creationId xmlns:a16="http://schemas.microsoft.com/office/drawing/2014/main" id="{34BA060A-883C-4B29-ADBA-9336D46C05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7998" y="476204"/>
            <a:ext cx="9487998" cy="7270799"/>
            <a:chOff x="423332" y="396837"/>
            <a:chExt cx="7906665" cy="6058999"/>
          </a:xfrm>
        </p:grpSpPr>
        <p:sp>
          <p:nvSpPr>
            <p:cNvPr id="95" name="Rectangle 94">
              <a:extLst>
                <a:ext uri="{FF2B5EF4-FFF2-40B4-BE49-F238E27FC236}">
                  <a16:creationId xmlns:a16="http://schemas.microsoft.com/office/drawing/2014/main" id="{A8932B26-66A2-4BDA-BBEA-4A2D1B5514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6" name="Freeform 5">
              <a:extLst>
                <a:ext uri="{FF2B5EF4-FFF2-40B4-BE49-F238E27FC236}">
                  <a16:creationId xmlns:a16="http://schemas.microsoft.com/office/drawing/2014/main" id="{0E3F5B06-347D-4FC0-8294-BC560A691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97" name="Freeform 5">
              <a:extLst>
                <a:ext uri="{FF2B5EF4-FFF2-40B4-BE49-F238E27FC236}">
                  <a16:creationId xmlns:a16="http://schemas.microsoft.com/office/drawing/2014/main" id="{C0201BB3-B0C8-4E63-A160-E22A074B0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grpSp>
      <p:pic>
        <p:nvPicPr>
          <p:cNvPr id="17" name="Picture 16" descr="A graph of blood glucose level&#10;&#10;AI-generated content may be incorrect.">
            <a:extLst>
              <a:ext uri="{FF2B5EF4-FFF2-40B4-BE49-F238E27FC236}">
                <a16:creationId xmlns:a16="http://schemas.microsoft.com/office/drawing/2014/main" id="{1DDD5C0F-402D-1491-1866-F3CAC35E12C8}"/>
              </a:ext>
            </a:extLst>
          </p:cNvPr>
          <p:cNvPicPr>
            <a:picLocks noChangeAspect="1"/>
          </p:cNvPicPr>
          <p:nvPr/>
        </p:nvPicPr>
        <p:blipFill>
          <a:blip r:embed="rId4"/>
          <a:stretch/>
        </p:blipFill>
        <p:spPr>
          <a:xfrm>
            <a:off x="168166" y="1489519"/>
            <a:ext cx="4404675" cy="2169303"/>
          </a:xfrm>
          <a:prstGeom prst="rect">
            <a:avLst/>
          </a:prstGeom>
        </p:spPr>
      </p:pic>
      <p:pic>
        <p:nvPicPr>
          <p:cNvPr id="15" name="Picture 14" descr="A graph with a green line&#10;&#10;AI-generated content may be incorrect.">
            <a:extLst>
              <a:ext uri="{FF2B5EF4-FFF2-40B4-BE49-F238E27FC236}">
                <a16:creationId xmlns:a16="http://schemas.microsoft.com/office/drawing/2014/main" id="{5406D696-DE4E-F57A-D22F-A933E0C28C41}"/>
              </a:ext>
            </a:extLst>
          </p:cNvPr>
          <p:cNvPicPr>
            <a:picLocks noChangeAspect="1"/>
          </p:cNvPicPr>
          <p:nvPr/>
        </p:nvPicPr>
        <p:blipFill>
          <a:blip r:embed="rId5"/>
          <a:stretch>
            <a:fillRect/>
          </a:stretch>
        </p:blipFill>
        <p:spPr>
          <a:xfrm>
            <a:off x="191971" y="4560185"/>
            <a:ext cx="4640512" cy="2285453"/>
          </a:xfrm>
          <a:prstGeom prst="rect">
            <a:avLst/>
          </a:prstGeom>
        </p:spPr>
      </p:pic>
      <p:pic>
        <p:nvPicPr>
          <p:cNvPr id="9" name="Picture 8" descr="A graph with a green line and red line&#10;&#10;AI-generated content may be incorrect.">
            <a:extLst>
              <a:ext uri="{FF2B5EF4-FFF2-40B4-BE49-F238E27FC236}">
                <a16:creationId xmlns:a16="http://schemas.microsoft.com/office/drawing/2014/main" id="{EB52C18D-DC88-B2CB-31B6-76200A3B215E}"/>
              </a:ext>
            </a:extLst>
          </p:cNvPr>
          <p:cNvPicPr>
            <a:picLocks noChangeAspect="1"/>
          </p:cNvPicPr>
          <p:nvPr/>
        </p:nvPicPr>
        <p:blipFill>
          <a:blip r:embed="rId6"/>
          <a:stretch>
            <a:fillRect/>
          </a:stretch>
        </p:blipFill>
        <p:spPr>
          <a:xfrm>
            <a:off x="5024454" y="4560185"/>
            <a:ext cx="4404675" cy="2169303"/>
          </a:xfrm>
          <a:prstGeom prst="rect">
            <a:avLst/>
          </a:prstGeom>
        </p:spPr>
      </p:pic>
      <p:pic>
        <p:nvPicPr>
          <p:cNvPr id="29" name="Picture 28" descr="A graph with a green line&#10;&#10;AI-generated content may be incorrect.">
            <a:extLst>
              <a:ext uri="{FF2B5EF4-FFF2-40B4-BE49-F238E27FC236}">
                <a16:creationId xmlns:a16="http://schemas.microsoft.com/office/drawing/2014/main" id="{390B4C54-75A1-BDFC-1C57-89021830098A}"/>
              </a:ext>
            </a:extLst>
          </p:cNvPr>
          <p:cNvPicPr>
            <a:picLocks noChangeAspect="1"/>
          </p:cNvPicPr>
          <p:nvPr/>
        </p:nvPicPr>
        <p:blipFill>
          <a:blip r:embed="rId7"/>
          <a:stretch>
            <a:fillRect/>
          </a:stretch>
        </p:blipFill>
        <p:spPr>
          <a:xfrm>
            <a:off x="4832483" y="1489519"/>
            <a:ext cx="4640512" cy="2285453"/>
          </a:xfrm>
          <a:prstGeom prst="rect">
            <a:avLst/>
          </a:prstGeom>
        </p:spPr>
      </p:pic>
      <p:sp>
        <p:nvSpPr>
          <p:cNvPr id="3" name="TextBox 2">
            <a:extLst>
              <a:ext uri="{FF2B5EF4-FFF2-40B4-BE49-F238E27FC236}">
                <a16:creationId xmlns:a16="http://schemas.microsoft.com/office/drawing/2014/main" id="{3C444BF4-A439-C178-BFF9-A2ACD80B8E9B}"/>
              </a:ext>
            </a:extLst>
          </p:cNvPr>
          <p:cNvSpPr txBox="1"/>
          <p:nvPr/>
        </p:nvSpPr>
        <p:spPr>
          <a:xfrm flipV="1">
            <a:off x="14725440" y="14285794"/>
            <a:ext cx="4190215" cy="45719"/>
          </a:xfrm>
          <a:prstGeom prst="rect">
            <a:avLst/>
          </a:prstGeom>
          <a:noFill/>
        </p:spPr>
        <p:txBody>
          <a:bodyPr wrap="square" rtlCol="0">
            <a:spAutoFit/>
          </a:bodyPr>
          <a:lstStyle/>
          <a:p>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3451264" y="999053"/>
            <a:ext cx="11476673" cy="712708"/>
          </a:xfrm>
          <a:prstGeom prst="rect">
            <a:avLst/>
          </a:prstGeom>
          <a:noFill/>
          <a:ln/>
        </p:spPr>
        <p:txBody>
          <a:bodyPr wrap="none" lIns="0" tIns="0" rIns="0" bIns="0" rtlCol="0" anchor="t"/>
          <a:lstStyle/>
          <a:p>
            <a:pPr marL="0" indent="0" algn="l">
              <a:lnSpc>
                <a:spcPts val="5600"/>
              </a:lnSpc>
              <a:buNone/>
            </a:pPr>
            <a:r>
              <a:rPr lang="en-US" sz="4450" b="1" dirty="0">
                <a:solidFill>
                  <a:schemeClr val="bg1"/>
                </a:solidFill>
                <a:latin typeface="Aharoni" panose="02010803020104030203" pitchFamily="2" charset="-79"/>
                <a:ea typeface="Barlow Bold" pitchFamily="34" charset="-122"/>
                <a:cs typeface="Aharoni" panose="02010803020104030203" pitchFamily="2" charset="-79"/>
              </a:rPr>
              <a:t>Machine Learning Algorithms</a:t>
            </a:r>
            <a:endParaRPr lang="en-US" sz="4450" dirty="0">
              <a:solidFill>
                <a:schemeClr val="bg1"/>
              </a:solidFill>
              <a:latin typeface="Aharoni" panose="02010803020104030203" pitchFamily="2" charset="-79"/>
              <a:cs typeface="Aharoni" panose="02010803020104030203" pitchFamily="2" charset="-79"/>
            </a:endParaRPr>
          </a:p>
        </p:txBody>
      </p:sp>
      <p:grpSp>
        <p:nvGrpSpPr>
          <p:cNvPr id="43" name="Group 42">
            <a:extLst>
              <a:ext uri="{FF2B5EF4-FFF2-40B4-BE49-F238E27FC236}">
                <a16:creationId xmlns:a16="http://schemas.microsoft.com/office/drawing/2014/main" id="{89B91CB0-2E8B-3C51-F5B6-22BC146C4DA3}"/>
              </a:ext>
            </a:extLst>
          </p:cNvPr>
          <p:cNvGrpSpPr/>
          <p:nvPr/>
        </p:nvGrpSpPr>
        <p:grpSpPr>
          <a:xfrm>
            <a:off x="6100776" y="2964860"/>
            <a:ext cx="3851761" cy="1743413"/>
            <a:chOff x="758309" y="2373511"/>
            <a:chExt cx="4190762" cy="1991916"/>
          </a:xfrm>
        </p:grpSpPr>
        <p:pic>
          <p:nvPicPr>
            <p:cNvPr id="4" name="Image 0" descr="preencoded.png"/>
            <p:cNvPicPr>
              <a:picLocks noChangeAspect="1"/>
            </p:cNvPicPr>
            <p:nvPr/>
          </p:nvPicPr>
          <p:blipFill>
            <a:blip r:embed="rId3"/>
            <a:stretch>
              <a:fillRect/>
            </a:stretch>
          </p:blipFill>
          <p:spPr>
            <a:xfrm>
              <a:off x="758309" y="2373511"/>
              <a:ext cx="541615" cy="541615"/>
            </a:xfrm>
            <a:prstGeom prst="rect">
              <a:avLst/>
            </a:prstGeom>
          </p:spPr>
        </p:pic>
        <p:sp>
          <p:nvSpPr>
            <p:cNvPr id="5" name="Text 2"/>
            <p:cNvSpPr/>
            <p:nvPr/>
          </p:nvSpPr>
          <p:spPr>
            <a:xfrm>
              <a:off x="758309" y="3185874"/>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384653"/>
                  </a:solidFill>
                  <a:latin typeface="Barlow Bold" pitchFamily="34" charset="0"/>
                  <a:ea typeface="Barlow Bold" pitchFamily="34" charset="-122"/>
                  <a:cs typeface="Barlow Bold" pitchFamily="34" charset="-120"/>
                </a:rPr>
                <a:t>Decision Trees</a:t>
              </a:r>
              <a:endParaRPr lang="en-US" sz="2200" dirty="0"/>
            </a:p>
          </p:txBody>
        </p:sp>
        <p:sp>
          <p:nvSpPr>
            <p:cNvPr id="6" name="Text 3"/>
            <p:cNvSpPr/>
            <p:nvPr/>
          </p:nvSpPr>
          <p:spPr>
            <a:xfrm>
              <a:off x="758309" y="3672007"/>
              <a:ext cx="4190762" cy="693420"/>
            </a:xfrm>
            <a:prstGeom prst="rect">
              <a:avLst/>
            </a:prstGeom>
            <a:noFill/>
            <a:ln/>
          </p:spPr>
          <p:txBody>
            <a:bodyPr wrap="square" lIns="0" tIns="0" rIns="0" bIns="0" rtlCol="0" anchor="t"/>
            <a:lstStyle/>
            <a:p>
              <a:pPr>
                <a:lnSpc>
                  <a:spcPts val="2700"/>
                </a:lnSpc>
              </a:pPr>
              <a:r>
                <a:rPr lang="en-US" sz="1600" dirty="0">
                  <a:solidFill>
                    <a:schemeClr val="bg1">
                      <a:lumMod val="50000"/>
                    </a:schemeClr>
                  </a:solidFill>
                  <a:latin typeface="Bookman Old Style" panose="02050604050505020204" pitchFamily="18" charset="0"/>
                </a:rPr>
                <a:t>A flowchart-like model that splits data based on feature values to make decisions or predictions.</a:t>
              </a:r>
              <a:endParaRPr lang="en-US" sz="1700" dirty="0">
                <a:solidFill>
                  <a:schemeClr val="bg1">
                    <a:lumMod val="50000"/>
                  </a:schemeClr>
                </a:solidFill>
                <a:latin typeface="Bookman Old Style" panose="02050604050505020204" pitchFamily="18" charset="0"/>
              </a:endParaRPr>
            </a:p>
          </p:txBody>
        </p:sp>
      </p:grpSp>
      <p:grpSp>
        <p:nvGrpSpPr>
          <p:cNvPr id="44" name="Group 43">
            <a:extLst>
              <a:ext uri="{FF2B5EF4-FFF2-40B4-BE49-F238E27FC236}">
                <a16:creationId xmlns:a16="http://schemas.microsoft.com/office/drawing/2014/main" id="{05970FC8-727E-EEAF-33FF-BC9FDD636FFD}"/>
              </a:ext>
            </a:extLst>
          </p:cNvPr>
          <p:cNvGrpSpPr/>
          <p:nvPr/>
        </p:nvGrpSpPr>
        <p:grpSpPr>
          <a:xfrm>
            <a:off x="10676170" y="2949071"/>
            <a:ext cx="3738475" cy="1743413"/>
            <a:chOff x="5219819" y="2373511"/>
            <a:chExt cx="4067505" cy="1991916"/>
          </a:xfrm>
        </p:grpSpPr>
        <p:pic>
          <p:nvPicPr>
            <p:cNvPr id="7" name="Image 1" descr="preencoded.png"/>
            <p:cNvPicPr>
              <a:picLocks noChangeAspect="1"/>
            </p:cNvPicPr>
            <p:nvPr/>
          </p:nvPicPr>
          <p:blipFill>
            <a:blip r:embed="rId4"/>
            <a:stretch>
              <a:fillRect/>
            </a:stretch>
          </p:blipFill>
          <p:spPr>
            <a:xfrm>
              <a:off x="5219819" y="2373511"/>
              <a:ext cx="541615" cy="541615"/>
            </a:xfrm>
            <a:prstGeom prst="rect">
              <a:avLst/>
            </a:prstGeom>
          </p:spPr>
        </p:pic>
        <p:sp>
          <p:nvSpPr>
            <p:cNvPr id="8" name="Text 4"/>
            <p:cNvSpPr/>
            <p:nvPr/>
          </p:nvSpPr>
          <p:spPr>
            <a:xfrm>
              <a:off x="5219819" y="3185874"/>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384653"/>
                  </a:solidFill>
                  <a:latin typeface="Barlow Bold" pitchFamily="34" charset="0"/>
                  <a:ea typeface="Barlow Bold" pitchFamily="34" charset="-122"/>
                  <a:cs typeface="Barlow Bold" pitchFamily="34" charset="-120"/>
                </a:rPr>
                <a:t>Random Forest</a:t>
              </a:r>
              <a:endParaRPr lang="en-US" sz="2200" dirty="0"/>
            </a:p>
          </p:txBody>
        </p:sp>
        <p:sp>
          <p:nvSpPr>
            <p:cNvPr id="9" name="Text 5"/>
            <p:cNvSpPr/>
            <p:nvPr/>
          </p:nvSpPr>
          <p:spPr>
            <a:xfrm>
              <a:off x="5219820" y="3672007"/>
              <a:ext cx="4067504" cy="693420"/>
            </a:xfrm>
            <a:prstGeom prst="rect">
              <a:avLst/>
            </a:prstGeom>
            <a:noFill/>
            <a:ln/>
          </p:spPr>
          <p:txBody>
            <a:bodyPr wrap="square" lIns="0" tIns="0" rIns="0" bIns="0" rtlCol="0" anchor="t"/>
            <a:lstStyle/>
            <a:p>
              <a:pPr>
                <a:lnSpc>
                  <a:spcPts val="2700"/>
                </a:lnSpc>
              </a:pPr>
              <a:r>
                <a:rPr lang="en-US" sz="1600" dirty="0">
                  <a:solidFill>
                    <a:schemeClr val="bg1">
                      <a:lumMod val="50000"/>
                    </a:schemeClr>
                  </a:solidFill>
                  <a:latin typeface="Bookman Old Style" panose="02050604050505020204" pitchFamily="18" charset="0"/>
                </a:rPr>
                <a:t>Builds multiple decision trees and combines their outputs for improved accuracy.</a:t>
              </a:r>
              <a:endParaRPr lang="en-US" sz="1700" dirty="0">
                <a:solidFill>
                  <a:schemeClr val="bg1">
                    <a:lumMod val="50000"/>
                  </a:schemeClr>
                </a:solidFill>
                <a:latin typeface="Bookman Old Style" panose="02050604050505020204" pitchFamily="18" charset="0"/>
              </a:endParaRPr>
            </a:p>
          </p:txBody>
        </p:sp>
      </p:grpSp>
      <p:grpSp>
        <p:nvGrpSpPr>
          <p:cNvPr id="45" name="Group 44">
            <a:extLst>
              <a:ext uri="{FF2B5EF4-FFF2-40B4-BE49-F238E27FC236}">
                <a16:creationId xmlns:a16="http://schemas.microsoft.com/office/drawing/2014/main" id="{B698FC98-B841-7DB0-4058-7FA3ABA194F1}"/>
              </a:ext>
            </a:extLst>
          </p:cNvPr>
          <p:cNvGrpSpPr/>
          <p:nvPr/>
        </p:nvGrpSpPr>
        <p:grpSpPr>
          <a:xfrm>
            <a:off x="1525383" y="2953866"/>
            <a:ext cx="3851761" cy="2046869"/>
            <a:chOff x="9681329" y="2373511"/>
            <a:chExt cx="4190762" cy="2338626"/>
          </a:xfrm>
        </p:grpSpPr>
        <p:pic>
          <p:nvPicPr>
            <p:cNvPr id="10" name="Image 2" descr="preencoded.png"/>
            <p:cNvPicPr>
              <a:picLocks noChangeAspect="1"/>
            </p:cNvPicPr>
            <p:nvPr/>
          </p:nvPicPr>
          <p:blipFill>
            <a:blip r:embed="rId5"/>
            <a:stretch>
              <a:fillRect/>
            </a:stretch>
          </p:blipFill>
          <p:spPr>
            <a:xfrm>
              <a:off x="9681329" y="2373511"/>
              <a:ext cx="541615" cy="541615"/>
            </a:xfrm>
            <a:prstGeom prst="rect">
              <a:avLst/>
            </a:prstGeom>
          </p:spPr>
        </p:pic>
        <p:sp>
          <p:nvSpPr>
            <p:cNvPr id="11" name="Text 6"/>
            <p:cNvSpPr/>
            <p:nvPr/>
          </p:nvSpPr>
          <p:spPr>
            <a:xfrm>
              <a:off x="9681329" y="3185874"/>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384653"/>
                  </a:solidFill>
                  <a:latin typeface="Barlow Bold" pitchFamily="34" charset="0"/>
                  <a:ea typeface="Barlow Bold" pitchFamily="34" charset="-122"/>
                  <a:cs typeface="Barlow Bold" pitchFamily="34" charset="-120"/>
                </a:rPr>
                <a:t>Logistic Regression</a:t>
              </a:r>
              <a:endParaRPr lang="en-US" sz="2200" dirty="0"/>
            </a:p>
          </p:txBody>
        </p:sp>
        <p:sp>
          <p:nvSpPr>
            <p:cNvPr id="12" name="Text 7"/>
            <p:cNvSpPr/>
            <p:nvPr/>
          </p:nvSpPr>
          <p:spPr>
            <a:xfrm>
              <a:off x="9681329" y="3672007"/>
              <a:ext cx="4190762" cy="1040130"/>
            </a:xfrm>
            <a:prstGeom prst="rect">
              <a:avLst/>
            </a:prstGeom>
            <a:noFill/>
            <a:ln/>
          </p:spPr>
          <p:txBody>
            <a:bodyPr wrap="square" lIns="0" tIns="0" rIns="0" bIns="0" rtlCol="0" anchor="t"/>
            <a:lstStyle/>
            <a:p>
              <a:pPr>
                <a:lnSpc>
                  <a:spcPts val="2700"/>
                </a:lnSpc>
              </a:pPr>
              <a:r>
                <a:rPr lang="en-US" sz="1600" dirty="0">
                  <a:solidFill>
                    <a:schemeClr val="bg1">
                      <a:lumMod val="50000"/>
                    </a:schemeClr>
                  </a:solidFill>
                  <a:latin typeface="Bookman Old Style" panose="02050604050505020204" pitchFamily="18" charset="0"/>
                </a:rPr>
                <a:t>A statistical model that estimates the probability of a binary outcome using a logistic function.</a:t>
              </a:r>
              <a:endParaRPr lang="en-US" sz="1700" dirty="0">
                <a:solidFill>
                  <a:schemeClr val="bg1">
                    <a:lumMod val="50000"/>
                  </a:schemeClr>
                </a:solidFill>
                <a:latin typeface="Bookman Old Style" panose="02050604050505020204" pitchFamily="18" charset="0"/>
              </a:endParaRPr>
            </a:p>
          </p:txBody>
        </p:sp>
      </p:grpSp>
      <p:grpSp>
        <p:nvGrpSpPr>
          <p:cNvPr id="46" name="Group 45">
            <a:extLst>
              <a:ext uri="{FF2B5EF4-FFF2-40B4-BE49-F238E27FC236}">
                <a16:creationId xmlns:a16="http://schemas.microsoft.com/office/drawing/2014/main" id="{57CCAF3B-165E-6CC5-975A-843D05C5D453}"/>
              </a:ext>
            </a:extLst>
          </p:cNvPr>
          <p:cNvGrpSpPr/>
          <p:nvPr/>
        </p:nvGrpSpPr>
        <p:grpSpPr>
          <a:xfrm>
            <a:off x="1525383" y="5556829"/>
            <a:ext cx="3851761" cy="2046869"/>
            <a:chOff x="758309" y="5253752"/>
            <a:chExt cx="4190762" cy="2338626"/>
          </a:xfrm>
        </p:grpSpPr>
        <p:pic>
          <p:nvPicPr>
            <p:cNvPr id="13" name="Image 3" descr="preencoded.png"/>
            <p:cNvPicPr>
              <a:picLocks noChangeAspect="1"/>
            </p:cNvPicPr>
            <p:nvPr/>
          </p:nvPicPr>
          <p:blipFill>
            <a:blip r:embed="rId6"/>
            <a:stretch>
              <a:fillRect/>
            </a:stretch>
          </p:blipFill>
          <p:spPr>
            <a:xfrm>
              <a:off x="758309" y="5253752"/>
              <a:ext cx="541615" cy="541615"/>
            </a:xfrm>
            <a:prstGeom prst="rect">
              <a:avLst/>
            </a:prstGeom>
          </p:spPr>
        </p:pic>
        <p:sp>
          <p:nvSpPr>
            <p:cNvPr id="14" name="Text 8"/>
            <p:cNvSpPr/>
            <p:nvPr/>
          </p:nvSpPr>
          <p:spPr>
            <a:xfrm>
              <a:off x="758309" y="6066115"/>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384653"/>
                  </a:solidFill>
                  <a:latin typeface="Barlow Bold" pitchFamily="34" charset="0"/>
                  <a:ea typeface="Barlow Bold" pitchFamily="34" charset="-122"/>
                  <a:cs typeface="Barlow Bold" pitchFamily="34" charset="-120"/>
                </a:rPr>
                <a:t>KNN</a:t>
              </a:r>
              <a:endParaRPr lang="en-US" sz="2200" dirty="0"/>
            </a:p>
          </p:txBody>
        </p:sp>
        <p:sp>
          <p:nvSpPr>
            <p:cNvPr id="15" name="Text 9"/>
            <p:cNvSpPr/>
            <p:nvPr/>
          </p:nvSpPr>
          <p:spPr>
            <a:xfrm>
              <a:off x="758309" y="6552248"/>
              <a:ext cx="4190762" cy="1040130"/>
            </a:xfrm>
            <a:prstGeom prst="rect">
              <a:avLst/>
            </a:prstGeom>
            <a:noFill/>
            <a:ln/>
          </p:spPr>
          <p:txBody>
            <a:bodyPr wrap="square" lIns="0" tIns="0" rIns="0" bIns="0" rtlCol="0" anchor="t"/>
            <a:lstStyle/>
            <a:p>
              <a:pPr>
                <a:lnSpc>
                  <a:spcPts val="2700"/>
                </a:lnSpc>
              </a:pPr>
              <a:r>
                <a:rPr lang="en-US" sz="1600" dirty="0">
                  <a:solidFill>
                    <a:schemeClr val="bg1">
                      <a:lumMod val="50000"/>
                    </a:schemeClr>
                  </a:solidFill>
                  <a:latin typeface="Bookman Old Style" panose="02050604050505020204" pitchFamily="18" charset="0"/>
                </a:rPr>
                <a:t>A non-parametric algorithm that classifies data based on the majority class of its nearest neighbors.</a:t>
              </a:r>
              <a:endParaRPr lang="en-US" sz="1700" dirty="0">
                <a:solidFill>
                  <a:schemeClr val="bg1">
                    <a:lumMod val="50000"/>
                  </a:schemeClr>
                </a:solidFill>
                <a:latin typeface="Bookman Old Style" panose="02050604050505020204" pitchFamily="18" charset="0"/>
              </a:endParaRPr>
            </a:p>
          </p:txBody>
        </p:sp>
      </p:grpSp>
      <p:grpSp>
        <p:nvGrpSpPr>
          <p:cNvPr id="47" name="Group 46">
            <a:extLst>
              <a:ext uri="{FF2B5EF4-FFF2-40B4-BE49-F238E27FC236}">
                <a16:creationId xmlns:a16="http://schemas.microsoft.com/office/drawing/2014/main" id="{C7253B0E-21AE-800B-C68D-B429FB00B649}"/>
              </a:ext>
            </a:extLst>
          </p:cNvPr>
          <p:cNvGrpSpPr/>
          <p:nvPr/>
        </p:nvGrpSpPr>
        <p:grpSpPr>
          <a:xfrm>
            <a:off x="6100775" y="5497502"/>
            <a:ext cx="3851761" cy="1743413"/>
            <a:chOff x="5219819" y="5253752"/>
            <a:chExt cx="4190762" cy="1991916"/>
          </a:xfrm>
        </p:grpSpPr>
        <p:pic>
          <p:nvPicPr>
            <p:cNvPr id="16" name="Image 4" descr="preencoded.png"/>
            <p:cNvPicPr>
              <a:picLocks noChangeAspect="1"/>
            </p:cNvPicPr>
            <p:nvPr/>
          </p:nvPicPr>
          <p:blipFill>
            <a:blip r:embed="rId7"/>
            <a:stretch>
              <a:fillRect/>
            </a:stretch>
          </p:blipFill>
          <p:spPr>
            <a:xfrm>
              <a:off x="5219819" y="5253752"/>
              <a:ext cx="541615" cy="541615"/>
            </a:xfrm>
            <a:prstGeom prst="rect">
              <a:avLst/>
            </a:prstGeom>
          </p:spPr>
        </p:pic>
        <p:sp>
          <p:nvSpPr>
            <p:cNvPr id="17" name="Text 10"/>
            <p:cNvSpPr/>
            <p:nvPr/>
          </p:nvSpPr>
          <p:spPr>
            <a:xfrm>
              <a:off x="5219819" y="6066115"/>
              <a:ext cx="3969782" cy="356235"/>
            </a:xfrm>
            <a:prstGeom prst="rect">
              <a:avLst/>
            </a:prstGeom>
            <a:noFill/>
            <a:ln/>
          </p:spPr>
          <p:txBody>
            <a:bodyPr wrap="none" lIns="0" tIns="0" rIns="0" bIns="0" rtlCol="0" anchor="t"/>
            <a:lstStyle/>
            <a:p>
              <a:pPr marL="0" indent="0" algn="l">
                <a:lnSpc>
                  <a:spcPts val="2800"/>
                </a:lnSpc>
                <a:buNone/>
              </a:pPr>
              <a:r>
                <a:rPr lang="en-US" sz="2200" b="1" dirty="0">
                  <a:solidFill>
                    <a:srgbClr val="384653"/>
                  </a:solidFill>
                  <a:latin typeface="Barlow Bold" pitchFamily="34" charset="0"/>
                  <a:ea typeface="Barlow Bold" pitchFamily="34" charset="-122"/>
                  <a:cs typeface="Barlow Bold" pitchFamily="34" charset="-120"/>
                </a:rPr>
                <a:t>Support Vector Machines (SVM)</a:t>
              </a:r>
              <a:endParaRPr lang="en-US" sz="2200" dirty="0"/>
            </a:p>
          </p:txBody>
        </p:sp>
        <p:sp>
          <p:nvSpPr>
            <p:cNvPr id="18" name="Text 11"/>
            <p:cNvSpPr/>
            <p:nvPr/>
          </p:nvSpPr>
          <p:spPr>
            <a:xfrm>
              <a:off x="5219819" y="6552248"/>
              <a:ext cx="4190762" cy="693420"/>
            </a:xfrm>
            <a:prstGeom prst="rect">
              <a:avLst/>
            </a:prstGeom>
            <a:noFill/>
            <a:ln/>
          </p:spPr>
          <p:txBody>
            <a:bodyPr wrap="square" lIns="0" tIns="0" rIns="0" bIns="0" rtlCol="0" anchor="t"/>
            <a:lstStyle/>
            <a:p>
              <a:pPr>
                <a:lnSpc>
                  <a:spcPts val="2700"/>
                </a:lnSpc>
              </a:pPr>
              <a:r>
                <a:rPr lang="en-US" sz="1600" dirty="0">
                  <a:solidFill>
                    <a:schemeClr val="bg1">
                      <a:lumMod val="50000"/>
                    </a:schemeClr>
                  </a:solidFill>
                  <a:latin typeface="Bookman Old Style" panose="02050604050505020204" pitchFamily="18" charset="0"/>
                </a:rPr>
                <a:t>A supervised learning model that finds the optimal hyperplane to separate classes with maximum margin.</a:t>
              </a:r>
              <a:endParaRPr lang="en-US" sz="1700" dirty="0">
                <a:solidFill>
                  <a:schemeClr val="bg1">
                    <a:lumMod val="50000"/>
                  </a:schemeClr>
                </a:solidFill>
                <a:latin typeface="Bookman Old Style" panose="02050604050505020204" pitchFamily="18" charset="0"/>
              </a:endParaRPr>
            </a:p>
          </p:txBody>
        </p:sp>
      </p:grpSp>
      <p:sp>
        <p:nvSpPr>
          <p:cNvPr id="3" name="TextBox 2">
            <a:extLst>
              <a:ext uri="{FF2B5EF4-FFF2-40B4-BE49-F238E27FC236}">
                <a16:creationId xmlns:a16="http://schemas.microsoft.com/office/drawing/2014/main" id="{30975297-555E-E977-37F1-FD721A866CC9}"/>
              </a:ext>
            </a:extLst>
          </p:cNvPr>
          <p:cNvSpPr txBox="1"/>
          <p:nvPr/>
        </p:nvSpPr>
        <p:spPr>
          <a:xfrm>
            <a:off x="6215866" y="1961084"/>
            <a:ext cx="4315146" cy="369332"/>
          </a:xfrm>
          <a:prstGeom prst="rect">
            <a:avLst/>
          </a:prstGeom>
          <a:noFill/>
        </p:spPr>
        <p:txBody>
          <a:bodyPr wrap="square" rtlCol="0">
            <a:spAutoFit/>
          </a:bodyPr>
          <a:lstStyle/>
          <a:p>
            <a:r>
              <a:rPr lang="en-IN" b="1" dirty="0">
                <a:solidFill>
                  <a:schemeClr val="bg1"/>
                </a:solidFill>
              </a:rPr>
              <a:t>( For Data Training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18C96C-9F4B-FD8D-0F9C-31A367692971}"/>
            </a:ext>
          </a:extLst>
        </p:cNvPr>
        <p:cNvGrpSpPr/>
        <p:nvPr/>
      </p:nvGrpSpPr>
      <p:grpSpPr>
        <a:xfrm>
          <a:off x="0" y="0"/>
          <a:ext cx="0" cy="0"/>
          <a:chOff x="0" y="0"/>
          <a:chExt cx="0" cy="0"/>
        </a:xfrm>
      </p:grpSpPr>
      <p:grpSp>
        <p:nvGrpSpPr>
          <p:cNvPr id="36" name="Group 35">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4630400" cy="8229600"/>
            <a:chOff x="0" y="0"/>
            <a:chExt cx="12192000" cy="6858000"/>
          </a:xfrm>
        </p:grpSpPr>
        <p:sp>
          <p:nvSpPr>
            <p:cNvPr id="37" name="Rectangle 36">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8"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40" name="Rectangle 39">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2" name="Rectangle 41">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500" y="568494"/>
            <a:ext cx="13472508" cy="7083394"/>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ext 0">
            <a:extLst>
              <a:ext uri="{FF2B5EF4-FFF2-40B4-BE49-F238E27FC236}">
                <a16:creationId xmlns:a16="http://schemas.microsoft.com/office/drawing/2014/main" id="{1D51D6D4-76D7-5842-19FE-71BD92184F00}"/>
              </a:ext>
            </a:extLst>
          </p:cNvPr>
          <p:cNvSpPr/>
          <p:nvPr/>
        </p:nvSpPr>
        <p:spPr>
          <a:xfrm>
            <a:off x="6906314" y="320762"/>
            <a:ext cx="5958107" cy="1088938"/>
          </a:xfrm>
          <a:prstGeom prst="rect">
            <a:avLst/>
          </a:prstGeom>
        </p:spPr>
        <p:txBody>
          <a:bodyPr vert="horz" lIns="91440" tIns="45720" rIns="91440" bIns="45720" rtlCol="0" anchor="b">
            <a:normAutofit/>
          </a:bodyPr>
          <a:lstStyle/>
          <a:p>
            <a:pPr marL="0" indent="0">
              <a:spcBef>
                <a:spcPct val="0"/>
              </a:spcBef>
              <a:spcAft>
                <a:spcPts val="600"/>
              </a:spcAft>
            </a:pPr>
            <a:r>
              <a:rPr lang="en-US" sz="4800" dirty="0">
                <a:solidFill>
                  <a:schemeClr val="tx2">
                    <a:lumMod val="75000"/>
                  </a:schemeClr>
                </a:solidFill>
                <a:latin typeface="+mj-lt"/>
                <a:ea typeface="+mj-ea"/>
                <a:cs typeface="+mj-cs"/>
              </a:rPr>
              <a:t>Algorithm Results</a:t>
            </a:r>
          </a:p>
        </p:txBody>
      </p:sp>
      <p:sp>
        <p:nvSpPr>
          <p:cNvPr id="46" name="Rectangle 45">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4" name="Table 3">
            <a:extLst>
              <a:ext uri="{FF2B5EF4-FFF2-40B4-BE49-F238E27FC236}">
                <a16:creationId xmlns:a16="http://schemas.microsoft.com/office/drawing/2014/main" id="{A012F242-161B-CC37-4579-74A56C3D89CB}"/>
              </a:ext>
            </a:extLst>
          </p:cNvPr>
          <p:cNvGraphicFramePr>
            <a:graphicFrameLocks noGrp="1"/>
          </p:cNvGraphicFramePr>
          <p:nvPr>
            <p:extLst>
              <p:ext uri="{D42A27DB-BD31-4B8C-83A1-F6EECF244321}">
                <p14:modId xmlns:p14="http://schemas.microsoft.com/office/powerpoint/2010/main" val="1596285399"/>
              </p:ext>
            </p:extLst>
          </p:nvPr>
        </p:nvGraphicFramePr>
        <p:xfrm>
          <a:off x="2441724" y="2301244"/>
          <a:ext cx="10083650" cy="4619626"/>
        </p:xfrm>
        <a:graphic>
          <a:graphicData uri="http://schemas.openxmlformats.org/drawingml/2006/table">
            <a:tbl>
              <a:tblPr>
                <a:effectLst>
                  <a:outerShdw blurRad="152400" dist="317500" dir="5400000" sx="90000" sy="-19000" rotWithShape="0">
                    <a:prstClr val="black">
                      <a:alpha val="15000"/>
                    </a:prstClr>
                  </a:outerShdw>
                </a:effectLst>
              </a:tblPr>
              <a:tblGrid>
                <a:gridCol w="2016730">
                  <a:extLst>
                    <a:ext uri="{9D8B030D-6E8A-4147-A177-3AD203B41FA5}">
                      <a16:colId xmlns:a16="http://schemas.microsoft.com/office/drawing/2014/main" val="1308046286"/>
                    </a:ext>
                  </a:extLst>
                </a:gridCol>
                <a:gridCol w="2016730">
                  <a:extLst>
                    <a:ext uri="{9D8B030D-6E8A-4147-A177-3AD203B41FA5}">
                      <a16:colId xmlns:a16="http://schemas.microsoft.com/office/drawing/2014/main" val="3899723200"/>
                    </a:ext>
                  </a:extLst>
                </a:gridCol>
                <a:gridCol w="2016730">
                  <a:extLst>
                    <a:ext uri="{9D8B030D-6E8A-4147-A177-3AD203B41FA5}">
                      <a16:colId xmlns:a16="http://schemas.microsoft.com/office/drawing/2014/main" val="3228032713"/>
                    </a:ext>
                  </a:extLst>
                </a:gridCol>
                <a:gridCol w="2016730">
                  <a:extLst>
                    <a:ext uri="{9D8B030D-6E8A-4147-A177-3AD203B41FA5}">
                      <a16:colId xmlns:a16="http://schemas.microsoft.com/office/drawing/2014/main" val="22242341"/>
                    </a:ext>
                  </a:extLst>
                </a:gridCol>
                <a:gridCol w="2016730">
                  <a:extLst>
                    <a:ext uri="{9D8B030D-6E8A-4147-A177-3AD203B41FA5}">
                      <a16:colId xmlns:a16="http://schemas.microsoft.com/office/drawing/2014/main" val="245495897"/>
                    </a:ext>
                  </a:extLst>
                </a:gridCol>
              </a:tblGrid>
              <a:tr h="646957">
                <a:tc>
                  <a:txBody>
                    <a:bodyPr/>
                    <a:lstStyle/>
                    <a:p>
                      <a:r>
                        <a:rPr lang="en-IN" sz="1800" b="1" dirty="0"/>
                        <a:t>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dirty="0"/>
                        <a:t>MSE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a:t>RMSE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a:t>MAE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dirty="0"/>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578826"/>
                  </a:ext>
                </a:extLst>
              </a:tr>
              <a:tr h="915905">
                <a:tc>
                  <a:txBody>
                    <a:bodyPr/>
                    <a:lstStyle/>
                    <a:p>
                      <a:r>
                        <a:rPr lang="en-IN" sz="1800" b="1"/>
                        <a:t>Logistic 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a:t>0.0413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a:t>0.2032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a:t>0.0413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dirty="0"/>
                        <a:t>0.9587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8492554"/>
                  </a:ext>
                </a:extLst>
              </a:tr>
              <a:tr h="568802">
                <a:tc>
                  <a:txBody>
                    <a:bodyPr/>
                    <a:lstStyle/>
                    <a:p>
                      <a:r>
                        <a:rPr lang="en-IN" sz="1800" b="1"/>
                        <a:t>KNN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a:t>0.03865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a:t>0.1966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a:t>0.03865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a:t>0.96135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7314065"/>
                  </a:ext>
                </a:extLst>
              </a:tr>
              <a:tr h="959580">
                <a:tc>
                  <a:txBody>
                    <a:bodyPr/>
                    <a:lstStyle/>
                    <a:p>
                      <a:r>
                        <a:rPr lang="en-IN" sz="1800" b="1"/>
                        <a:t>Random Forest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a:t>0.02935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a:t>0.1713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a:t>0.02935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dirty="0"/>
                        <a:t>0.97065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3680664"/>
                  </a:ext>
                </a:extLst>
              </a:tr>
              <a:tr h="959580">
                <a:tc>
                  <a:txBody>
                    <a:bodyPr/>
                    <a:lstStyle/>
                    <a:p>
                      <a:r>
                        <a:rPr lang="en-IN" sz="1800" b="1"/>
                        <a:t>Decision Tree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a:t>0.04795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a:t>0.2190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t>0.04795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dirty="0"/>
                        <a:t>0.95205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80519879"/>
                  </a:ext>
                </a:extLst>
              </a:tr>
              <a:tr h="568802">
                <a:tc>
                  <a:txBody>
                    <a:bodyPr/>
                    <a:lstStyle/>
                    <a:p>
                      <a:r>
                        <a:rPr lang="en-IN" sz="1800" b="1" dirty="0"/>
                        <a:t>SVC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t>0.03765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t>0.1940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a:t>0.03765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dirty="0"/>
                        <a:t>0.96235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6836364"/>
                  </a:ext>
                </a:extLst>
              </a:tr>
            </a:tbl>
          </a:graphicData>
        </a:graphic>
      </p:graphicFrame>
      <p:graphicFrame>
        <p:nvGraphicFramePr>
          <p:cNvPr id="5" name="Table 4">
            <a:extLst>
              <a:ext uri="{FF2B5EF4-FFF2-40B4-BE49-F238E27FC236}">
                <a16:creationId xmlns:a16="http://schemas.microsoft.com/office/drawing/2014/main" id="{9B1A5C0F-8495-9EF1-59CC-7411949295CF}"/>
              </a:ext>
            </a:extLst>
          </p:cNvPr>
          <p:cNvGraphicFramePr>
            <a:graphicFrameLocks noGrp="1"/>
          </p:cNvGraphicFramePr>
          <p:nvPr>
            <p:extLst>
              <p:ext uri="{D42A27DB-BD31-4B8C-83A1-F6EECF244321}">
                <p14:modId xmlns:p14="http://schemas.microsoft.com/office/powerpoint/2010/main" val="962882952"/>
              </p:ext>
            </p:extLst>
          </p:nvPr>
        </p:nvGraphicFramePr>
        <p:xfrm>
          <a:off x="2441724" y="2301244"/>
          <a:ext cx="10083650" cy="4619626"/>
        </p:xfrm>
        <a:graphic>
          <a:graphicData uri="http://schemas.openxmlformats.org/drawingml/2006/table">
            <a:tbl>
              <a:tblPr/>
              <a:tblGrid>
                <a:gridCol w="2005218">
                  <a:extLst>
                    <a:ext uri="{9D8B030D-6E8A-4147-A177-3AD203B41FA5}">
                      <a16:colId xmlns:a16="http://schemas.microsoft.com/office/drawing/2014/main" val="1130349154"/>
                    </a:ext>
                  </a:extLst>
                </a:gridCol>
                <a:gridCol w="8078432">
                  <a:extLst>
                    <a:ext uri="{9D8B030D-6E8A-4147-A177-3AD203B41FA5}">
                      <a16:colId xmlns:a16="http://schemas.microsoft.com/office/drawing/2014/main" val="669309449"/>
                    </a:ext>
                  </a:extLst>
                </a:gridCol>
              </a:tblGrid>
              <a:tr h="654526">
                <a:tc>
                  <a:txBody>
                    <a:bodyPr/>
                    <a:lstStyle/>
                    <a:p>
                      <a:endParaRPr lang="en-IN" dirty="0">
                        <a:solidFill>
                          <a:schemeClr val="accent6">
                            <a:lumMod val="75000"/>
                          </a:schemeClr>
                        </a:solidFill>
                      </a:endParaRPr>
                    </a:p>
                  </a:txBody>
                  <a:tcPr anchor="ctr">
                    <a:lnL w="28575" cmpd="sng">
                      <a:solidFill>
                        <a:schemeClr val="tx1"/>
                      </a:solidFill>
                      <a:prstDash val="solid"/>
                    </a:lnL>
                    <a:lnR w="19050" cap="flat" cmpd="sng" algn="ctr">
                      <a:solidFill>
                        <a:schemeClr val="tx1"/>
                      </a:solidFill>
                      <a:prstDash val="solid"/>
                      <a:round/>
                      <a:headEnd type="none" w="med" len="med"/>
                      <a:tailEnd type="none" w="med" len="med"/>
                    </a:lnR>
                    <a:lnT w="28575" cmpd="sng">
                      <a:solidFill>
                        <a:schemeClr val="tx1"/>
                      </a:solidFill>
                      <a:prstDash val="solid"/>
                    </a:lnT>
                    <a:lnB w="19050" cap="flat" cmpd="sng" algn="ctr">
                      <a:solidFill>
                        <a:schemeClr val="tx1"/>
                      </a:solidFill>
                      <a:prstDash val="solid"/>
                      <a:round/>
                      <a:headEnd type="none" w="med" len="med"/>
                      <a:tailEnd type="none" w="med" len="med"/>
                    </a:lnB>
                  </a:tcPr>
                </a:tc>
                <a:tc>
                  <a:txBody>
                    <a:bodyPr/>
                    <a:lstStyle/>
                    <a:p>
                      <a:endParaRPr lang="en-IN" dirty="0"/>
                    </a:p>
                  </a:txBody>
                  <a:tcPr anchor="ctr">
                    <a:lnL w="19050" cap="flat" cmpd="sng" algn="ctr">
                      <a:solidFill>
                        <a:schemeClr val="tx1"/>
                      </a:solidFill>
                      <a:prstDash val="solid"/>
                      <a:round/>
                      <a:headEnd type="none" w="med" len="med"/>
                      <a:tailEnd type="none" w="med" len="med"/>
                    </a:lnL>
                    <a:lnR w="28575" cmpd="sng">
                      <a:solidFill>
                        <a:schemeClr val="tx1"/>
                      </a:solidFill>
                      <a:prstDash val="soli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0575258"/>
                  </a:ext>
                </a:extLst>
              </a:tr>
              <a:tr h="3965100">
                <a:tc>
                  <a:txBody>
                    <a:bodyPr/>
                    <a:lstStyle/>
                    <a:p>
                      <a:endParaRPr lang="en-IN" dirty="0">
                        <a:solidFill>
                          <a:schemeClr val="accent6">
                            <a:lumMod val="75000"/>
                          </a:schemeClr>
                        </a:solidFill>
                      </a:endParaRPr>
                    </a:p>
                  </a:txBody>
                  <a:tcPr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mpd="sng">
                      <a:solidFill>
                        <a:schemeClr val="tx1"/>
                      </a:solidFill>
                      <a:prstDash val="solid"/>
                    </a:lnB>
                  </a:tcPr>
                </a:tc>
                <a:tc>
                  <a:txBody>
                    <a:bodyPr/>
                    <a:lstStyle/>
                    <a:p>
                      <a:endParaRPr lang="en-IN" dirty="0">
                        <a:solidFill>
                          <a:schemeClr val="accent6">
                            <a:lumMod val="75000"/>
                          </a:schemeClr>
                        </a:solidFill>
                      </a:endParaRPr>
                    </a:p>
                  </a:txBody>
                  <a:tcPr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1644738"/>
                  </a:ext>
                </a:extLst>
              </a:tr>
            </a:tbl>
          </a:graphicData>
        </a:graphic>
      </p:graphicFrame>
    </p:spTree>
    <p:extLst>
      <p:ext uri="{BB962C8B-B14F-4D97-AF65-F5344CB8AC3E}">
        <p14:creationId xmlns:p14="http://schemas.microsoft.com/office/powerpoint/2010/main" val="5519296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4630400" cy="8229600"/>
            <a:chOff x="0" y="0"/>
            <a:chExt cx="12192000" cy="6858000"/>
          </a:xfrm>
        </p:grpSpPr>
        <p:sp>
          <p:nvSpPr>
            <p:cNvPr id="28" name="Rectangle 27">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9"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31" name="Rectangle 30">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ext 0"/>
          <p:cNvSpPr/>
          <p:nvPr/>
        </p:nvSpPr>
        <p:spPr>
          <a:xfrm>
            <a:off x="10125875" y="830649"/>
            <a:ext cx="3793219" cy="1737608"/>
          </a:xfrm>
          <a:prstGeom prst="rect">
            <a:avLst/>
          </a:prstGeom>
        </p:spPr>
        <p:txBody>
          <a:bodyPr vert="horz" lIns="91440" tIns="45720" rIns="91440" bIns="45720" rtlCol="0" anchor="b">
            <a:normAutofit/>
          </a:bodyPr>
          <a:lstStyle/>
          <a:p>
            <a:pPr marL="0" indent="0">
              <a:spcBef>
                <a:spcPct val="0"/>
              </a:spcBef>
              <a:spcAft>
                <a:spcPts val="600"/>
              </a:spcAft>
            </a:pPr>
            <a:r>
              <a:rPr lang="en-US" sz="4400" b="0" i="0" kern="1200" dirty="0">
                <a:solidFill>
                  <a:srgbClr val="EBEBEB"/>
                </a:solidFill>
                <a:latin typeface="+mj-lt"/>
                <a:ea typeface="+mj-ea"/>
                <a:cs typeface="+mj-cs"/>
              </a:rPr>
              <a:t>Comparison</a:t>
            </a:r>
          </a:p>
        </p:txBody>
      </p:sp>
      <p:grpSp>
        <p:nvGrpSpPr>
          <p:cNvPr id="33" name="Group 32">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7998" y="476204"/>
            <a:ext cx="9487998" cy="7270799"/>
            <a:chOff x="423332" y="396837"/>
            <a:chExt cx="7906665" cy="6058999"/>
          </a:xfrm>
        </p:grpSpPr>
        <p:sp>
          <p:nvSpPr>
            <p:cNvPr id="34" name="Rectangle 33">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5"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36"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grpSp>
      <p:graphicFrame>
        <p:nvGraphicFramePr>
          <p:cNvPr id="9" name="Chart 8">
            <a:extLst>
              <a:ext uri="{FF2B5EF4-FFF2-40B4-BE49-F238E27FC236}">
                <a16:creationId xmlns:a16="http://schemas.microsoft.com/office/drawing/2014/main" id="{35AA7F06-1F02-6F0D-FD82-AF1DBB84878C}"/>
              </a:ext>
            </a:extLst>
          </p:cNvPr>
          <p:cNvGraphicFramePr/>
          <p:nvPr>
            <p:extLst>
              <p:ext uri="{D42A27DB-BD31-4B8C-83A1-F6EECF244321}">
                <p14:modId xmlns:p14="http://schemas.microsoft.com/office/powerpoint/2010/main" val="3927607169"/>
              </p:ext>
            </p:extLst>
          </p:nvPr>
        </p:nvGraphicFramePr>
        <p:xfrm>
          <a:off x="1624228" y="2167847"/>
          <a:ext cx="7178904" cy="4994120"/>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27886270-F667-4744-7342-7D4040B5D110}"/>
              </a:ext>
            </a:extLst>
          </p:cNvPr>
          <p:cNvSpPr txBox="1"/>
          <p:nvPr/>
        </p:nvSpPr>
        <p:spPr>
          <a:xfrm>
            <a:off x="3826343" y="1330121"/>
            <a:ext cx="1505470" cy="369332"/>
          </a:xfrm>
          <a:prstGeom prst="rect">
            <a:avLst/>
          </a:prstGeom>
          <a:noFill/>
        </p:spPr>
        <p:txBody>
          <a:bodyPr wrap="square" rtlCol="0">
            <a:spAutoFit/>
          </a:bodyPr>
          <a:lstStyle/>
          <a:p>
            <a:r>
              <a:rPr lang="en-US" b="1" dirty="0"/>
              <a:t>Accuracy</a:t>
            </a:r>
            <a:endParaRPr lang="en-IN" b="1" dirty="0"/>
          </a:p>
        </p:txBody>
      </p:sp>
      <p:graphicFrame>
        <p:nvGraphicFramePr>
          <p:cNvPr id="12" name="Table 11">
            <a:extLst>
              <a:ext uri="{FF2B5EF4-FFF2-40B4-BE49-F238E27FC236}">
                <a16:creationId xmlns:a16="http://schemas.microsoft.com/office/drawing/2014/main" id="{2803990F-BEBE-D8C3-8E87-FF2ED0683F8E}"/>
              </a:ext>
            </a:extLst>
          </p:cNvPr>
          <p:cNvGraphicFramePr>
            <a:graphicFrameLocks noGrp="1"/>
          </p:cNvGraphicFramePr>
          <p:nvPr>
            <p:extLst>
              <p:ext uri="{D42A27DB-BD31-4B8C-83A1-F6EECF244321}">
                <p14:modId xmlns:p14="http://schemas.microsoft.com/office/powerpoint/2010/main" val="1590304229"/>
              </p:ext>
            </p:extLst>
          </p:nvPr>
        </p:nvGraphicFramePr>
        <p:xfrm>
          <a:off x="10268302" y="3621652"/>
          <a:ext cx="3312022" cy="3212865"/>
        </p:xfrm>
        <a:graphic>
          <a:graphicData uri="http://schemas.openxmlformats.org/drawingml/2006/table">
            <a:tbl>
              <a:tblPr firstRow="1" bandRow="1">
                <a:tableStyleId>{0E3FDE45-AF77-4B5C-9715-49D594BDF05E}</a:tableStyleId>
              </a:tblPr>
              <a:tblGrid>
                <a:gridCol w="2064711">
                  <a:extLst>
                    <a:ext uri="{9D8B030D-6E8A-4147-A177-3AD203B41FA5}">
                      <a16:colId xmlns:a16="http://schemas.microsoft.com/office/drawing/2014/main" val="762206809"/>
                    </a:ext>
                  </a:extLst>
                </a:gridCol>
                <a:gridCol w="1247311">
                  <a:extLst>
                    <a:ext uri="{9D8B030D-6E8A-4147-A177-3AD203B41FA5}">
                      <a16:colId xmlns:a16="http://schemas.microsoft.com/office/drawing/2014/main" val="1313610195"/>
                    </a:ext>
                  </a:extLst>
                </a:gridCol>
              </a:tblGrid>
              <a:tr h="642573">
                <a:tc>
                  <a:txBody>
                    <a:bodyPr/>
                    <a:lstStyle/>
                    <a:p>
                      <a:r>
                        <a:rPr lang="en-IN" sz="1800" dirty="0">
                          <a:solidFill>
                            <a:schemeClr val="bg1"/>
                          </a:solidFill>
                        </a:rPr>
                        <a:t>Logistic Regression</a:t>
                      </a:r>
                    </a:p>
                  </a:txBody>
                  <a:tcPr/>
                </a:tc>
                <a:tc>
                  <a:txBody>
                    <a:bodyPr/>
                    <a:lstStyle/>
                    <a:p>
                      <a:r>
                        <a:rPr lang="en-IN" sz="1800" b="0" dirty="0">
                          <a:solidFill>
                            <a:schemeClr val="bg1"/>
                          </a:solidFill>
                        </a:rPr>
                        <a:t>95%</a:t>
                      </a:r>
                    </a:p>
                  </a:txBody>
                  <a:tcPr/>
                </a:tc>
                <a:extLst>
                  <a:ext uri="{0D108BD9-81ED-4DB2-BD59-A6C34878D82A}">
                    <a16:rowId xmlns:a16="http://schemas.microsoft.com/office/drawing/2014/main" val="3309669148"/>
                  </a:ext>
                </a:extLst>
              </a:tr>
              <a:tr h="642573">
                <a:tc>
                  <a:txBody>
                    <a:bodyPr/>
                    <a:lstStyle/>
                    <a:p>
                      <a:r>
                        <a:rPr lang="en-IN" sz="1800" b="1" dirty="0">
                          <a:solidFill>
                            <a:schemeClr val="bg1"/>
                          </a:solidFill>
                        </a:rPr>
                        <a:t>KNN</a:t>
                      </a:r>
                    </a:p>
                  </a:txBody>
                  <a:tcPr/>
                </a:tc>
                <a:tc>
                  <a:txBody>
                    <a:bodyPr/>
                    <a:lstStyle/>
                    <a:p>
                      <a:r>
                        <a:rPr lang="en-IN" sz="1800" dirty="0">
                          <a:solidFill>
                            <a:schemeClr val="bg1"/>
                          </a:solidFill>
                        </a:rPr>
                        <a:t>96%</a:t>
                      </a:r>
                    </a:p>
                  </a:txBody>
                  <a:tcPr/>
                </a:tc>
                <a:extLst>
                  <a:ext uri="{0D108BD9-81ED-4DB2-BD59-A6C34878D82A}">
                    <a16:rowId xmlns:a16="http://schemas.microsoft.com/office/drawing/2014/main" val="3728105204"/>
                  </a:ext>
                </a:extLst>
              </a:tr>
              <a:tr h="642573">
                <a:tc>
                  <a:txBody>
                    <a:bodyPr/>
                    <a:lstStyle/>
                    <a:p>
                      <a:r>
                        <a:rPr lang="en-IN" sz="1800" b="1" dirty="0">
                          <a:solidFill>
                            <a:schemeClr val="bg1"/>
                          </a:solidFill>
                        </a:rPr>
                        <a:t>Random Forest</a:t>
                      </a:r>
                    </a:p>
                  </a:txBody>
                  <a:tcPr/>
                </a:tc>
                <a:tc>
                  <a:txBody>
                    <a:bodyPr/>
                    <a:lstStyle/>
                    <a:p>
                      <a:r>
                        <a:rPr lang="en-IN" sz="1800" b="1" dirty="0">
                          <a:solidFill>
                            <a:schemeClr val="bg1"/>
                          </a:solidFill>
                        </a:rPr>
                        <a:t>97%</a:t>
                      </a:r>
                    </a:p>
                  </a:txBody>
                  <a:tcPr/>
                </a:tc>
                <a:extLst>
                  <a:ext uri="{0D108BD9-81ED-4DB2-BD59-A6C34878D82A}">
                    <a16:rowId xmlns:a16="http://schemas.microsoft.com/office/drawing/2014/main" val="2646457865"/>
                  </a:ext>
                </a:extLst>
              </a:tr>
              <a:tr h="642573">
                <a:tc>
                  <a:txBody>
                    <a:bodyPr/>
                    <a:lstStyle/>
                    <a:p>
                      <a:r>
                        <a:rPr lang="en-IN" sz="1800" b="1" dirty="0">
                          <a:solidFill>
                            <a:schemeClr val="bg1"/>
                          </a:solidFill>
                        </a:rPr>
                        <a:t>Decision Tree</a:t>
                      </a:r>
                    </a:p>
                  </a:txBody>
                  <a:tcPr/>
                </a:tc>
                <a:tc>
                  <a:txBody>
                    <a:bodyPr/>
                    <a:lstStyle/>
                    <a:p>
                      <a:r>
                        <a:rPr lang="en-IN" sz="1800" dirty="0">
                          <a:solidFill>
                            <a:schemeClr val="bg1"/>
                          </a:solidFill>
                        </a:rPr>
                        <a:t>95%</a:t>
                      </a:r>
                    </a:p>
                  </a:txBody>
                  <a:tcPr/>
                </a:tc>
                <a:extLst>
                  <a:ext uri="{0D108BD9-81ED-4DB2-BD59-A6C34878D82A}">
                    <a16:rowId xmlns:a16="http://schemas.microsoft.com/office/drawing/2014/main" val="1984125090"/>
                  </a:ext>
                </a:extLst>
              </a:tr>
              <a:tr h="642573">
                <a:tc>
                  <a:txBody>
                    <a:bodyPr/>
                    <a:lstStyle/>
                    <a:p>
                      <a:r>
                        <a:rPr lang="en-IN" sz="1800" b="1" dirty="0">
                          <a:solidFill>
                            <a:schemeClr val="bg1"/>
                          </a:solidFill>
                        </a:rPr>
                        <a:t>SVC</a:t>
                      </a:r>
                    </a:p>
                  </a:txBody>
                  <a:tcPr/>
                </a:tc>
                <a:tc>
                  <a:txBody>
                    <a:bodyPr/>
                    <a:lstStyle/>
                    <a:p>
                      <a:r>
                        <a:rPr lang="en-IN" sz="1800" dirty="0">
                          <a:solidFill>
                            <a:schemeClr val="bg1"/>
                          </a:solidFill>
                        </a:rPr>
                        <a:t>96%</a:t>
                      </a:r>
                    </a:p>
                  </a:txBody>
                  <a:tcPr/>
                </a:tc>
                <a:extLst>
                  <a:ext uri="{0D108BD9-81ED-4DB2-BD59-A6C34878D82A}">
                    <a16:rowId xmlns:a16="http://schemas.microsoft.com/office/drawing/2014/main" val="3743056509"/>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2">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1076</TotalTime>
  <Words>504</Words>
  <Application>Microsoft Office PowerPoint</Application>
  <PresentationFormat>Custom</PresentationFormat>
  <Paragraphs>135</Paragraphs>
  <Slides>11</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Aharoni</vt:lpstr>
      <vt:lpstr>Wingdings</vt:lpstr>
      <vt:lpstr>Montserrat</vt:lpstr>
      <vt:lpstr>Barlow Bold</vt:lpstr>
      <vt:lpstr>Arial</vt:lpstr>
      <vt:lpstr>Wingdings 3</vt:lpstr>
      <vt:lpstr>Bookman Old Style</vt:lpstr>
      <vt:lpstr>Century Gothic</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Nandit Sharma</dc:creator>
  <cp:lastModifiedBy>Nandit Sharma</cp:lastModifiedBy>
  <cp:revision>25</cp:revision>
  <dcterms:created xsi:type="dcterms:W3CDTF">2025-07-01T07:10:17Z</dcterms:created>
  <dcterms:modified xsi:type="dcterms:W3CDTF">2025-07-04T10:11:33Z</dcterms:modified>
</cp:coreProperties>
</file>