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G Time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Dze7ULAKNWWo0iC7m8M+qlaV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B034A-6D7A-4D21-AAC8-13F6F264DD21}">
  <a:tblStyle styleId="{9F1B034A-6D7A-4D21-AAC8-13F6F264DD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GTimes-bold.fntdata"/><Relationship Id="rId16" Type="http://schemas.openxmlformats.org/officeDocument/2006/relationships/font" Target="fonts/CGTime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GTimes-boldItalic.fntdata"/><Relationship Id="rId6" Type="http://schemas.openxmlformats.org/officeDocument/2006/relationships/slide" Target="slides/slide1.xml"/><Relationship Id="rId18" Type="http://schemas.openxmlformats.org/officeDocument/2006/relationships/font" Target="fonts/CGTime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6c344a64b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6c344a64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Nandita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344a64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344a6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344a64b7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344a64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344a64b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344a64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6c344a64b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6c344a64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c344a64b7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c344a64b7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c344a64b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6c344a64b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da9640cb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6da9640c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c344a64b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c344a64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Nandita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5806419"/>
            <a:ext cx="12192000" cy="1099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"/>
          <p:cNvSpPr/>
          <p:nvPr/>
        </p:nvSpPr>
        <p:spPr>
          <a:xfrm>
            <a:off x="0" y="-39082"/>
            <a:ext cx="12192000" cy="6348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 txBox="1"/>
          <p:nvPr>
            <p:ph type="ctrTitle"/>
          </p:nvPr>
        </p:nvSpPr>
        <p:spPr>
          <a:xfrm>
            <a:off x="487017" y="643766"/>
            <a:ext cx="112512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4462580"/>
            <a:ext cx="91440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Shape&#10;&#10;Description automatically generated with medium confidence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27634" y="6214286"/>
            <a:ext cx="1202636" cy="37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6708" y="9006"/>
            <a:ext cx="1829100" cy="541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6" name="Google Shape;16;p3"/>
          <p:cNvSpPr txBox="1"/>
          <p:nvPr>
            <p:ph idx="2" type="body"/>
          </p:nvPr>
        </p:nvSpPr>
        <p:spPr>
          <a:xfrm>
            <a:off x="96079" y="125079"/>
            <a:ext cx="11334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23F4F"/>
              </a:buClr>
              <a:buSzPts val="1600"/>
              <a:buNone/>
              <a:defRPr sz="16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795" y="1783985"/>
            <a:ext cx="2678596" cy="26785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buNone/>
              <a:defRPr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0" y="6162261"/>
            <a:ext cx="12192000" cy="74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No Color">
  <p:cSld name="Blank No Colo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0" y="6162261"/>
            <a:ext cx="12192000" cy="74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6"/>
            <a:ext cx="105156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838200" y="5255780"/>
            <a:ext cx="10515600" cy="8169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/o Subject Title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1" y="1825626"/>
            <a:ext cx="51816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6172200" y="1825625"/>
            <a:ext cx="5181600" cy="3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6172199"/>
            <a:ext cx="12192000" cy="734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38200" y="5274829"/>
            <a:ext cx="10515600" cy="8079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 Subject Titl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9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00" cy="26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/>
          <p:nvPr/>
        </p:nvSpPr>
        <p:spPr>
          <a:xfrm>
            <a:off x="0" y="6261651"/>
            <a:ext cx="12192000" cy="64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39788" y="5284873"/>
            <a:ext cx="10515600" cy="8868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Content">
  <p:cSld name="Graphic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0" y="6192077"/>
            <a:ext cx="12192000" cy="714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838200" y="5208104"/>
            <a:ext cx="10515600" cy="8847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0" y="5806419"/>
            <a:ext cx="12192000" cy="1099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12192000" cy="58065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804863" y="1868488"/>
            <a:ext cx="7931100" cy="26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 Slide">
  <p:cSld name="SmartArt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0" y="6251713"/>
            <a:ext cx="12192000" cy="654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38201" y="5208104"/>
            <a:ext cx="10515600" cy="9633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hodology Design">
  <p:cSld name="Methodology Desig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CG Times"/>
              <a:buNone/>
              <a:defRPr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of 4">
  <p:cSld name="Comparison of 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0" y="0"/>
            <a:ext cx="12192000" cy="169080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288235" y="6356350"/>
            <a:ext cx="88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0" y="1690688"/>
            <a:ext cx="60960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6096000" y="1690688"/>
            <a:ext cx="60960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3" type="body"/>
          </p:nvPr>
        </p:nvSpPr>
        <p:spPr>
          <a:xfrm>
            <a:off x="0" y="3667540"/>
            <a:ext cx="60960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4" type="body"/>
          </p:nvPr>
        </p:nvSpPr>
        <p:spPr>
          <a:xfrm>
            <a:off x="6096000" y="3667538"/>
            <a:ext cx="60960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/>
          <p:nvPr/>
        </p:nvSpPr>
        <p:spPr>
          <a:xfrm>
            <a:off x="838200" y="5506278"/>
            <a:ext cx="10515600" cy="700800"/>
          </a:xfrm>
          <a:prstGeom prst="rect">
            <a:avLst/>
          </a:prstGeom>
          <a:solidFill>
            <a:srgbClr val="B3C6E7"/>
          </a:solidFill>
          <a:ln cap="flat" cmpd="sng" w="12700">
            <a:solidFill>
              <a:srgbClr val="B3C6E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G Times"/>
              <a:buNone/>
              <a:defRPr i="0" sz="44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G Times"/>
              <a:buChar char="•"/>
              <a:defRPr i="0" sz="2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G Times"/>
              <a:buChar char="•"/>
              <a:defRPr i="0" sz="24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G Times"/>
              <a:buChar char="•"/>
              <a:defRPr i="0" sz="20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G Times"/>
              <a:buChar char="•"/>
              <a:defRPr i="0" sz="1800" u="none" cap="none" strike="noStrike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G Times"/>
                <a:ea typeface="CG Times"/>
                <a:cs typeface="CG Times"/>
                <a:sym typeface="CG 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87017" y="643766"/>
            <a:ext cx="11251096" cy="147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latin typeface="CG Times"/>
                <a:ea typeface="CG Times"/>
                <a:cs typeface="CG Times"/>
                <a:sym typeface="CG Times"/>
              </a:rPr>
              <a:t>Impact Analysis of Airbnb on Housing Across the United States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4462580"/>
            <a:ext cx="9144000" cy="1298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-US"/>
              <a:t>Capstone: Fall 2022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-US"/>
              <a:t>Inside Airbnb </a:t>
            </a:r>
            <a:endParaRPr b="1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1700"/>
              <a:t>Team 1: </a:t>
            </a:r>
            <a:r>
              <a:rPr lang="en-US" sz="1700">
                <a:solidFill>
                  <a:srgbClr val="444444"/>
                </a:solidFill>
                <a:highlight>
                  <a:schemeClr val="lt1"/>
                </a:highlight>
              </a:rPr>
              <a:t>Venkata Naga Sai Kumar Bysani, Nandita Krishnan, Feisheng Qin, Brett Sexton, Vishwa Srivastava</a:t>
            </a:r>
            <a:endParaRPr sz="1700">
              <a:solidFill>
                <a:srgbClr val="444444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6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sz="126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2" type="body"/>
          </p:nvPr>
        </p:nvSpPr>
        <p:spPr>
          <a:xfrm>
            <a:off x="96075" y="71475"/>
            <a:ext cx="1261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None/>
            </a:pPr>
            <a:r>
              <a:rPr b="1" lang="en-US">
                <a:latin typeface="CG Times"/>
                <a:ea typeface="CG Times"/>
                <a:cs typeface="CG Times"/>
                <a:sym typeface="CG Times"/>
              </a:rPr>
              <a:t>10/18/2022</a:t>
            </a:r>
            <a:endParaRPr b="1">
              <a:latin typeface="CG Times"/>
              <a:ea typeface="CG Times"/>
              <a:cs typeface="CG Times"/>
              <a:sym typeface="CG 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c344a64b7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Tableau Prototypes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79" name="Google Shape;179;g16c344a64b7_0_36"/>
          <p:cNvSpPr txBox="1"/>
          <p:nvPr>
            <p:ph idx="4294967295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solidFill>
            <a:srgbClr val="31538F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Risk Dashboard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0" name="Google Shape;180;g16c344a64b7_0_36"/>
          <p:cNvSpPr txBox="1"/>
          <p:nvPr>
            <p:ph idx="4294967295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solidFill>
            <a:srgbClr val="31538F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Incentive Dashboar</a:t>
            </a:r>
            <a:r>
              <a:rPr lang="en-US">
                <a:solidFill>
                  <a:schemeClr val="lt1"/>
                </a:solidFill>
              </a:rPr>
              <a:t>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g16c344a64b7_0_36"/>
          <p:cNvSpPr txBox="1"/>
          <p:nvPr/>
        </p:nvSpPr>
        <p:spPr>
          <a:xfrm>
            <a:off x="861650" y="2655275"/>
            <a:ext cx="51579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rabi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Risk Rating assigned to States &amp; Counties generated using the weighted sum of the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following metrics derived from the Inside Airbnb data in combination with the Census Data: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lphaL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Airbnb Density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lphaL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Rental Vacancy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lphaL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Ownership Rates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lphaL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Percent change in MCR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82" name="Google Shape;182;g16c344a64b7_0_36"/>
          <p:cNvSpPr txBox="1"/>
          <p:nvPr/>
        </p:nvSpPr>
        <p:spPr>
          <a:xfrm>
            <a:off x="6184800" y="2655275"/>
            <a:ext cx="5157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rabi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Revenue generated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through short-term rentals (less than 30 days min stay) vs. long-term rentals (30+ days min stay) - calculated by implementing the Occupancy Model that utilizes Number of Reviews to estimate demand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G Times"/>
              <a:buAutoNum type="arabicPeriod"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Incentive to rent out an Airbnb short-term rental vs. long-term rental, at all geographical levels ranging from State to Block Groups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83" name="Google Shape;183;g16c344a64b7_0_36"/>
          <p:cNvSpPr txBox="1"/>
          <p:nvPr/>
        </p:nvSpPr>
        <p:spPr>
          <a:xfrm>
            <a:off x="861650" y="5195075"/>
            <a:ext cx="10515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The dashboards displaying the monetary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incentive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 involved in renting out a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property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 as an Airbnb, as well as the risk and economic impact caused by presence of an Airbnb in some areas, with the option of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viewing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 the analyses on 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multiple</a:t>
            </a:r>
            <a:r>
              <a:rPr lang="en-US" sz="1700">
                <a:latin typeface="CG Times"/>
                <a:ea typeface="CG Times"/>
                <a:cs typeface="CG Times"/>
                <a:sym typeface="CG Times"/>
              </a:rPr>
              <a:t> geographical levels, make our prototypes flexible and user-friendly for residents and policymakers.</a:t>
            </a:r>
            <a:endParaRPr sz="1700"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84" name="Google Shape;184;g16c344a64b7_0_36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c344a64b7_0_0"/>
          <p:cNvSpPr txBox="1"/>
          <p:nvPr>
            <p:ph idx="4294967295"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Airbnb Impacts Housing in Some Areas of the US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00" name="Google Shape;100;g16c344a64b7_0_0"/>
          <p:cNvSpPr txBox="1"/>
          <p:nvPr>
            <p:ph idx="1" type="body"/>
          </p:nvPr>
        </p:nvSpPr>
        <p:spPr>
          <a:xfrm>
            <a:off x="838200" y="1690825"/>
            <a:ext cx="10643100" cy="281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0" rtl="0" algn="just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G Times"/>
                <a:ea typeface="CG Times"/>
                <a:cs typeface="CG Times"/>
                <a:sym typeface="CG Times"/>
              </a:rPr>
              <a:t>Airbnb, although intended to be used for renting out spare rooms, is often used in ways that are not consistent with the concept of “home-sharing” and this is </a:t>
            </a:r>
            <a:r>
              <a:rPr lang="en-US" sz="2400">
                <a:latin typeface="CG Times"/>
                <a:ea typeface="CG Times"/>
                <a:cs typeface="CG Times"/>
                <a:sym typeface="CG Times"/>
              </a:rPr>
              <a:t>negatively</a:t>
            </a:r>
            <a:r>
              <a:rPr lang="en-US" sz="2400">
                <a:latin typeface="CG Times"/>
                <a:ea typeface="CG Times"/>
                <a:cs typeface="CG Times"/>
                <a:sym typeface="CG Times"/>
              </a:rPr>
              <a:t> impacting residential communities, particularly those that have low rates of home ownership and low rates of rental vacancies, in addition to high concentrations of airbnb rentals and increasing rental prices.</a:t>
            </a:r>
            <a:endParaRPr sz="24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0" rtl="0" algn="just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G Times"/>
              <a:ea typeface="CG Times"/>
              <a:cs typeface="CG Times"/>
              <a:sym typeface="CG Times"/>
            </a:endParaRPr>
          </a:p>
          <a:p>
            <a:pPr indent="0" lvl="0" marL="0" rtl="0" algn="just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G Times"/>
                <a:ea typeface="CG Times"/>
                <a:cs typeface="CG Times"/>
                <a:sym typeface="CG Times"/>
              </a:rPr>
              <a:t>Residents and policy makers are now working against rising rental rates, high rates of displacement, and low rental availability, which creates a need for tools that are capable of helping users of Inside Airbnb to make their own decisions about the impact Airbnb has on their communities.</a:t>
            </a:r>
            <a:endParaRPr sz="2400"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01" name="Google Shape;101;g16c344a64b7_0_0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c344a64b7_0_54"/>
          <p:cNvSpPr txBox="1"/>
          <p:nvPr>
            <p:ph type="title"/>
          </p:nvPr>
        </p:nvSpPr>
        <p:spPr>
          <a:xfrm>
            <a:off x="838175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G Times"/>
                <a:ea typeface="CG Times"/>
                <a:cs typeface="CG Times"/>
                <a:sym typeface="CG Times"/>
              </a:rPr>
              <a:t>Overview of Project Progress at Midterm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graphicFrame>
        <p:nvGraphicFramePr>
          <p:cNvPr id="107" name="Google Shape;107;g16c344a64b7_0_54"/>
          <p:cNvGraphicFramePr/>
          <p:nvPr/>
        </p:nvGraphicFramePr>
        <p:xfrm>
          <a:off x="-12" y="1644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{9F1B034A-6D7A-4D21-AAC8-13F6F264DD21}</a:tableStyleId>
              </a:tblPr>
              <a:tblGrid>
                <a:gridCol w="8508950"/>
                <a:gridCol w="1221200"/>
                <a:gridCol w="997450"/>
                <a:gridCol w="1464375"/>
              </a:tblGrid>
              <a:tr h="77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Objective</a:t>
                      </a:r>
                      <a:endParaRPr b="1" sz="20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Weight</a:t>
                      </a:r>
                      <a:endParaRPr b="1" sz="20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Status</a:t>
                      </a:r>
                      <a:endParaRPr b="1" sz="20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Overall Completion</a:t>
                      </a:r>
                      <a:endParaRPr b="1" sz="20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31538F"/>
                    </a:solidFill>
                  </a:tcPr>
                </a:tc>
              </a:tr>
              <a:tr h="6234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Highlight the areas of high risks and low risks  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25</a:t>
                      </a: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80%</a:t>
                      </a:r>
                      <a:endParaRPr b="1" sz="30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</a:tr>
              <a:tr h="76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Identify how communities that are experiencing high concentrations of Airbnb properties are impacted by the phenomenon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20</a:t>
                      </a: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IP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vMerge="1"/>
              </a:tr>
              <a:tr h="76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Analyze the incentive to provide a short term rental vs. long term rental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20</a:t>
                      </a: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solidFill>
                      <a:srgbClr val="B6D7A8"/>
                    </a:solidFill>
                  </a:tcPr>
                </a:tc>
                <a:tc vMerge="1"/>
              </a:tr>
              <a:tr h="76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Review the metrics on evictions and how they may be related to Airbnb conversion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5</a:t>
                      </a: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NS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vMerge="1"/>
              </a:tr>
              <a:tr h="76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Construct a time-series analysis to determine the change in rental prices relative to the concentration of Airbnb properties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5%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NS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solidFill>
                      <a:srgbClr val="DD7E6B"/>
                    </a:solidFill>
                  </a:tcPr>
                </a:tc>
                <a:tc vMerge="1"/>
              </a:tr>
              <a:tr h="725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Build tools/dashboard that help users visualize Airbnb’s presence on residential communities</a:t>
                      </a:r>
                      <a:endParaRPr sz="1900">
                        <a:solidFill>
                          <a:schemeClr val="dk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25%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IP</a:t>
                      </a:r>
                      <a:endParaRPr b="1" sz="19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solidFill>
                      <a:srgbClr val="FFE599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08" name="Google Shape;108;g16c344a64b7_0_54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c344a64b7_0_10"/>
          <p:cNvSpPr txBox="1"/>
          <p:nvPr>
            <p:ph type="title"/>
          </p:nvPr>
        </p:nvSpPr>
        <p:spPr>
          <a:xfrm>
            <a:off x="838200" y="132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G Times"/>
                <a:ea typeface="CG Times"/>
                <a:cs typeface="CG Times"/>
                <a:sym typeface="CG Times"/>
              </a:rPr>
              <a:t>Dictionary of Important 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Metrics 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graphicFrame>
        <p:nvGraphicFramePr>
          <p:cNvPr id="114" name="Google Shape;114;g16c344a64b7_0_10"/>
          <p:cNvGraphicFramePr/>
          <p:nvPr/>
        </p:nvGraphicFramePr>
        <p:xfrm>
          <a:off x="0" y="151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{9F1B034A-6D7A-4D21-AAC8-13F6F264DD21}</a:tableStyleId>
              </a:tblPr>
              <a:tblGrid>
                <a:gridCol w="2250400"/>
                <a:gridCol w="1310650"/>
                <a:gridCol w="3190225"/>
                <a:gridCol w="4356325"/>
                <a:gridCol w="1084375"/>
              </a:tblGrid>
              <a:tr h="519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Metric </a:t>
                      </a:r>
                      <a:endParaRPr b="1" sz="13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 or Given?</a:t>
                      </a:r>
                      <a:endParaRPr b="1" sz="13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Formula</a:t>
                      </a:r>
                      <a:endParaRPr b="1" sz="13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Explanation</a:t>
                      </a:r>
                      <a:endParaRPr b="1" sz="13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lt1"/>
                          </a:solidFill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Objectives</a:t>
                      </a:r>
                      <a:endParaRPr b="1" sz="1300">
                        <a:solidFill>
                          <a:schemeClr val="lt1"/>
                        </a:solidFill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538F"/>
                    </a:solidFill>
                  </a:tcPr>
                </a:tc>
              </a:tr>
              <a:tr h="4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Airbnb Density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# of Airbnb’s / Total Housing Units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concentration of airbnb properties relative to total housing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1</a:t>
                      </a: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, 5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Vacancy Rate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Given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NA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number of vacant and available housing units relative to total housing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1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# of Vacant &amp; Available to Rent Units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Given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NA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number of vacant and </a:t>
                      </a: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available to rent </a:t>
                      </a: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 housing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1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Ownership Rate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Owner Occupied/Total Housing Units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Owner occupied housing units relative to total housing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1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Median Contract Rent / % Change in Median Contract Rent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Given / Calculated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[(Median Rent (2021) - Median Rent (2022)) / Median Rent (2021)] * 100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median rent paid in a rental contract / the change in a percentage value seen from 2021 to 2022.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1, 5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LTR Density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# of LTR / # of Airbnb’s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concentration of LTR airbnb properties (min nights &lt; 30 nights) relative to total airbnb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3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STR Density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# of STR /# of Airbnb’s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concentration of STR airbnb properties (min nights &lt; 30 nights) relative to total airbnb units.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3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Monetary Incentive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Calculated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Avg Revenue (STR) - Avg Revenue (LTR)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average revenue difference between a short term rental and a long term rental.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3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Gross Rent as a Percentage of Income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Given 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NA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The </a:t>
                      </a: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percentage</a:t>
                      </a:r>
                      <a:r>
                        <a:rPr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 of household income going into paying rent.</a:t>
                      </a:r>
                      <a:endParaRPr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latin typeface="CG Times"/>
                          <a:ea typeface="CG Times"/>
                          <a:cs typeface="CG Times"/>
                          <a:sym typeface="CG Times"/>
                        </a:rPr>
                        <a:t>2</a:t>
                      </a:r>
                      <a:endParaRPr b="1" sz="1100">
                        <a:latin typeface="CG Times"/>
                        <a:ea typeface="CG Times"/>
                        <a:cs typeface="CG Times"/>
                        <a:sym typeface="CG Time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c344a64b7_0_5"/>
          <p:cNvSpPr txBox="1"/>
          <p:nvPr>
            <p:ph type="title"/>
          </p:nvPr>
        </p:nvSpPr>
        <p:spPr>
          <a:xfrm>
            <a:off x="838200" y="1841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Utilizing an 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Objective-Based Methodology 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grpSp>
        <p:nvGrpSpPr>
          <p:cNvPr id="120" name="Google Shape;120;g16c344a64b7_0_5"/>
          <p:cNvGrpSpPr/>
          <p:nvPr/>
        </p:nvGrpSpPr>
        <p:grpSpPr>
          <a:xfrm>
            <a:off x="0" y="1702850"/>
            <a:ext cx="2751931" cy="4901108"/>
            <a:chOff x="-61389" y="1014907"/>
            <a:chExt cx="2064000" cy="3675923"/>
          </a:xfrm>
        </p:grpSpPr>
        <p:sp>
          <p:nvSpPr>
            <p:cNvPr id="121" name="Google Shape;121;g16c344a64b7_0_5"/>
            <p:cNvSpPr/>
            <p:nvPr/>
          </p:nvSpPr>
          <p:spPr>
            <a:xfrm>
              <a:off x="-61389" y="1014907"/>
              <a:ext cx="2064000" cy="844200"/>
            </a:xfrm>
            <a:prstGeom prst="homePlate">
              <a:avLst>
                <a:gd fmla="val 50000" name="adj"/>
              </a:avLst>
            </a:prstGeom>
            <a:solidFill>
              <a:srgbClr val="31538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Highlight the areas</a:t>
              </a:r>
              <a:endParaRPr b="1" sz="13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 of high and low risk:</a:t>
              </a:r>
              <a:endParaRPr sz="11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</p:txBody>
        </p:sp>
        <p:sp>
          <p:nvSpPr>
            <p:cNvPr id="122" name="Google Shape;122;g16c344a64b7_0_5"/>
            <p:cNvSpPr txBox="1"/>
            <p:nvPr/>
          </p:nvSpPr>
          <p:spPr>
            <a:xfrm>
              <a:off x="167639" y="1868129"/>
              <a:ext cx="1624500" cy="28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-We have based our risk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methodology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on the logic that there is an affordability and supply risk where the airbnb density is high, vacancy rate is low, ownership rate is low, and median contract rent is increasing. 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-These four metrics will be utilized to calculate a weighted risk score and a percentile cutoff to place the larger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geographies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into categories of risk.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Additionally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, due to data limitations, we will be employing a more simple risk calculation technique for the more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granular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geographies using the ratio of Airbnb’s to Vacant and Available Units.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</p:txBody>
        </p:sp>
      </p:grpSp>
      <p:grpSp>
        <p:nvGrpSpPr>
          <p:cNvPr id="123" name="Google Shape;123;g16c344a64b7_0_5"/>
          <p:cNvGrpSpPr/>
          <p:nvPr/>
        </p:nvGrpSpPr>
        <p:grpSpPr>
          <a:xfrm>
            <a:off x="2284900" y="1702850"/>
            <a:ext cx="2751931" cy="4271111"/>
            <a:chOff x="1652329" y="1014907"/>
            <a:chExt cx="2064000" cy="3203414"/>
          </a:xfrm>
        </p:grpSpPr>
        <p:sp>
          <p:nvSpPr>
            <p:cNvPr id="124" name="Google Shape;124;g16c344a64b7_0_5"/>
            <p:cNvSpPr/>
            <p:nvPr/>
          </p:nvSpPr>
          <p:spPr>
            <a:xfrm>
              <a:off x="1652329" y="1014907"/>
              <a:ext cx="2064000" cy="843900"/>
            </a:xfrm>
            <a:prstGeom prst="chevron">
              <a:avLst>
                <a:gd fmla="val 50000" name="adj"/>
              </a:avLst>
            </a:prstGeom>
            <a:solidFill>
              <a:srgbClr val="31538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Identify how communities are impacted by the phenomenon: </a:t>
              </a:r>
              <a:endParaRPr sz="13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</p:txBody>
        </p:sp>
        <p:sp>
          <p:nvSpPr>
            <p:cNvPr id="125" name="Google Shape;125;g16c344a64b7_0_5"/>
            <p:cNvSpPr txBox="1"/>
            <p:nvPr/>
          </p:nvSpPr>
          <p:spPr>
            <a:xfrm>
              <a:off x="1872084" y="1867820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Once the areas have been labeled with a risk score, the areas of interest that have fall into “high risk” can be analyzed more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closely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to determine more specific areas of impact.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-We plan to look at metrics like: % of Income going into Rent, Rates of Homelessness, and Eviction Rates.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l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</p:txBody>
        </p:sp>
      </p:grpSp>
      <p:grpSp>
        <p:nvGrpSpPr>
          <p:cNvPr id="126" name="Google Shape;126;g16c344a64b7_0_5"/>
          <p:cNvGrpSpPr/>
          <p:nvPr/>
        </p:nvGrpSpPr>
        <p:grpSpPr>
          <a:xfrm>
            <a:off x="4546125" y="1702850"/>
            <a:ext cx="2531937" cy="4271111"/>
            <a:chOff x="3348290" y="1014907"/>
            <a:chExt cx="1899000" cy="3203414"/>
          </a:xfrm>
        </p:grpSpPr>
        <p:sp>
          <p:nvSpPr>
            <p:cNvPr id="127" name="Google Shape;127;g16c344a64b7_0_5"/>
            <p:cNvSpPr/>
            <p:nvPr/>
          </p:nvSpPr>
          <p:spPr>
            <a:xfrm>
              <a:off x="3348290" y="1014907"/>
              <a:ext cx="1899000" cy="843900"/>
            </a:xfrm>
            <a:prstGeom prst="chevron">
              <a:avLst>
                <a:gd fmla="val 50000" name="adj"/>
              </a:avLst>
            </a:prstGeom>
            <a:solidFill>
              <a:srgbClr val="31538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Analyze the incentive to provide a STR vs. LTR: </a:t>
              </a:r>
              <a:endParaRPr sz="19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</p:txBody>
        </p:sp>
        <p:sp>
          <p:nvSpPr>
            <p:cNvPr id="128" name="Google Shape;128;g16c344a64b7_0_5"/>
            <p:cNvSpPr txBox="1"/>
            <p:nvPr/>
          </p:nvSpPr>
          <p:spPr>
            <a:xfrm>
              <a:off x="3485531" y="1867820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-To analyze the monetary incentive, we have utilized the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occupancy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model to determine the estimated revenue for each Airbnb and then grouped the listings into short-term rentals and long-term rentals to determine the average revenue of each group in different geographic areas.                                  -The differential will be used to determine if there is a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monetary incentive for one type of rental over the other. 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G Times"/>
                <a:ea typeface="CG Times"/>
                <a:cs typeface="CG Times"/>
                <a:sym typeface="CG Times"/>
              </a:endParaRPr>
            </a:p>
          </p:txBody>
        </p:sp>
      </p:grpSp>
      <p:grpSp>
        <p:nvGrpSpPr>
          <p:cNvPr id="129" name="Google Shape;129;g16c344a64b7_0_5"/>
          <p:cNvGrpSpPr/>
          <p:nvPr/>
        </p:nvGrpSpPr>
        <p:grpSpPr>
          <a:xfrm>
            <a:off x="9152873" y="1702850"/>
            <a:ext cx="3039124" cy="4273496"/>
            <a:chOff x="6803437" y="1014907"/>
            <a:chExt cx="2279400" cy="3205202"/>
          </a:xfrm>
        </p:grpSpPr>
        <p:sp>
          <p:nvSpPr>
            <p:cNvPr id="130" name="Google Shape;130;g16c344a64b7_0_5"/>
            <p:cNvSpPr/>
            <p:nvPr/>
          </p:nvSpPr>
          <p:spPr>
            <a:xfrm>
              <a:off x="6803437" y="1014907"/>
              <a:ext cx="2279400" cy="843900"/>
            </a:xfrm>
            <a:prstGeom prst="chevron">
              <a:avLst>
                <a:gd fmla="val 50000" name="adj"/>
              </a:avLst>
            </a:prstGeom>
            <a:solidFill>
              <a:srgbClr val="31538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Construct a time-series analysis to determine the change in rental prices relative to the Airbnb density.</a:t>
              </a:r>
              <a:endParaRPr sz="15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</p:txBody>
        </p:sp>
        <p:sp>
          <p:nvSpPr>
            <p:cNvPr id="131" name="Google Shape;131;g16c344a64b7_0_5"/>
            <p:cNvSpPr txBox="1"/>
            <p:nvPr/>
          </p:nvSpPr>
          <p:spPr>
            <a:xfrm>
              <a:off x="7130888" y="1858809"/>
              <a:ext cx="1624500" cy="236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-We will be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utilizing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Zillow data to get more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complete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and accurate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rental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price data. 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-Then, we will utilize our calculated metric for airbnb density.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-The two will be plotted in time-series format to show, by geography, the change over time that has occurred to the two metrics.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-The plots will then be analyzed to determine how consistent the movement of the two metrics are when compared.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CG Times"/>
                <a:ea typeface="CG Times"/>
                <a:cs typeface="CG Times"/>
                <a:sym typeface="CG Times"/>
              </a:endParaRPr>
            </a:p>
          </p:txBody>
        </p:sp>
      </p:grpSp>
      <p:grpSp>
        <p:nvGrpSpPr>
          <p:cNvPr id="132" name="Google Shape;132;g16c344a64b7_0_5"/>
          <p:cNvGrpSpPr/>
          <p:nvPr/>
        </p:nvGrpSpPr>
        <p:grpSpPr>
          <a:xfrm>
            <a:off x="6620875" y="1702850"/>
            <a:ext cx="3039124" cy="4383493"/>
            <a:chOff x="4904391" y="1014907"/>
            <a:chExt cx="2279400" cy="3287702"/>
          </a:xfrm>
        </p:grpSpPr>
        <p:sp>
          <p:nvSpPr>
            <p:cNvPr id="133" name="Google Shape;133;g16c344a64b7_0_5"/>
            <p:cNvSpPr/>
            <p:nvPr/>
          </p:nvSpPr>
          <p:spPr>
            <a:xfrm>
              <a:off x="4904391" y="1014907"/>
              <a:ext cx="2279400" cy="843900"/>
            </a:xfrm>
            <a:prstGeom prst="chevron">
              <a:avLst>
                <a:gd fmla="val 50000" name="adj"/>
              </a:avLst>
            </a:prstGeom>
            <a:solidFill>
              <a:srgbClr val="31538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CG Times"/>
                  <a:ea typeface="CG Times"/>
                  <a:cs typeface="CG Times"/>
                  <a:sym typeface="CG Times"/>
                </a:rPr>
                <a:t>Review the metrics on evictions and how they may be related to Airbnb conversion: </a:t>
              </a:r>
              <a:endParaRPr sz="1900">
                <a:solidFill>
                  <a:srgbClr val="FFFFFF"/>
                </a:solidFill>
                <a:latin typeface="CG Times"/>
                <a:ea typeface="CG Times"/>
                <a:cs typeface="CG Times"/>
                <a:sym typeface="CG Times"/>
              </a:endParaRPr>
            </a:p>
          </p:txBody>
        </p:sp>
        <p:sp>
          <p:nvSpPr>
            <p:cNvPr id="134" name="Google Shape;134;g16c344a64b7_0_5"/>
            <p:cNvSpPr txBox="1"/>
            <p:nvPr/>
          </p:nvSpPr>
          <p:spPr>
            <a:xfrm>
              <a:off x="5231831" y="1858809"/>
              <a:ext cx="1624500" cy="24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-In addition to showing evictions as a 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possible</a:t>
              </a: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 indirect impact of Airbnb in high risk areas, we also want to analyze the data to determine if there is evidence of evictions being caused by a desire to list a property as an Airbnb.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G Times"/>
                  <a:ea typeface="CG Times"/>
                  <a:cs typeface="CG Times"/>
                  <a:sym typeface="CG Times"/>
                </a:rPr>
                <a:t>-We will look into this by constructing  a time series plot with correlation statistics that shows the number of evictions vs the number of the new airbnb properties within a given time frame and geography.</a:t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ctr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G Times"/>
                <a:ea typeface="CG Times"/>
                <a:cs typeface="CG Times"/>
                <a:sym typeface="CG Times"/>
              </a:endParaRPr>
            </a:p>
          </p:txBody>
        </p:sp>
      </p:grpSp>
      <p:sp>
        <p:nvSpPr>
          <p:cNvPr id="135" name="Google Shape;135;g16c344a64b7_0_5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c344a64b7_2_8"/>
          <p:cNvSpPr txBox="1"/>
          <p:nvPr>
            <p:ph type="title"/>
          </p:nvPr>
        </p:nvSpPr>
        <p:spPr>
          <a:xfrm>
            <a:off x="838200" y="161550"/>
            <a:ext cx="10515600" cy="12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Overcoming the Problems Faced When Attempting Reverse Geocoding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 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pic>
        <p:nvPicPr>
          <p:cNvPr id="141" name="Google Shape;141;g16c344a64b7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550" y="1710000"/>
            <a:ext cx="6086908" cy="3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6c344a64b7_2_8"/>
          <p:cNvSpPr txBox="1"/>
          <p:nvPr/>
        </p:nvSpPr>
        <p:spPr>
          <a:xfrm>
            <a:off x="838200" y="522040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 capacity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of computer is a big problem when doing Reverse Geocoding, especially when there are 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hundreds of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shape files.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Our solution will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split a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single calculation process into multiple calculation processes and use a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light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size file format.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16c344a64b7_2_8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c344a64b7_0_19"/>
          <p:cNvSpPr txBox="1"/>
          <p:nvPr>
            <p:ph type="title"/>
          </p:nvPr>
        </p:nvSpPr>
        <p:spPr>
          <a:xfrm>
            <a:off x="838200" y="161550"/>
            <a:ext cx="10515600" cy="121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G Times"/>
                <a:ea typeface="CG Times"/>
                <a:cs typeface="CG Times"/>
                <a:sym typeface="CG Times"/>
              </a:rPr>
              <a:t>Our 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Approach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 to Reverse 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Geocoding</a:t>
            </a:r>
            <a:r>
              <a:rPr lang="en-US">
                <a:latin typeface="CG Times"/>
                <a:ea typeface="CG Times"/>
                <a:cs typeface="CG Times"/>
                <a:sym typeface="CG Times"/>
              </a:rPr>
              <a:t> 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49" name="Google Shape;149;g16c344a64b7_0_19"/>
          <p:cNvSpPr txBox="1"/>
          <p:nvPr>
            <p:ph idx="1" type="body"/>
          </p:nvPr>
        </p:nvSpPr>
        <p:spPr>
          <a:xfrm rot="-5400000">
            <a:off x="-600800" y="3235300"/>
            <a:ext cx="2671800" cy="5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Our Work Stream</a:t>
            </a:r>
            <a:endParaRPr sz="3600"/>
          </a:p>
        </p:txBody>
      </p:sp>
      <p:sp>
        <p:nvSpPr>
          <p:cNvPr id="150" name="Google Shape;150;g16c344a64b7_0_19"/>
          <p:cNvSpPr txBox="1"/>
          <p:nvPr/>
        </p:nvSpPr>
        <p:spPr>
          <a:xfrm>
            <a:off x="922825" y="5292775"/>
            <a:ext cx="10612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Geo information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in the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listing.csv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longitude, this is called the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Exact Location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Reverse Geocoding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is the the process of converting latitude, longitude to a readable geography.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Reverse Geocoding Service </a:t>
            </a: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very expensive and can cost anywhere from $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1,200 -$1,600.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g16c344a64b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700" y="1893387"/>
            <a:ext cx="9416602" cy="3282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6c344a64b7_0_19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da9640cbe_2_0"/>
          <p:cNvSpPr txBox="1"/>
          <p:nvPr>
            <p:ph type="title"/>
          </p:nvPr>
        </p:nvSpPr>
        <p:spPr>
          <a:xfrm>
            <a:off x="838200" y="1615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Can Drill Down into 6 Levels of the Geographic Hierarchy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pic>
        <p:nvPicPr>
          <p:cNvPr id="158" name="Google Shape;158;g16da9640cb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3300" y="1969050"/>
            <a:ext cx="7125399" cy="47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6da9640cbe_2_0"/>
          <p:cNvSpPr txBox="1"/>
          <p:nvPr/>
        </p:nvSpPr>
        <p:spPr>
          <a:xfrm>
            <a:off x="9371825" y="5307025"/>
            <a:ext cx="15384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Zip Codes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6da9640cbe_2_0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16da9640cbe_2_0"/>
          <p:cNvSpPr txBox="1"/>
          <p:nvPr/>
        </p:nvSpPr>
        <p:spPr>
          <a:xfrm>
            <a:off x="9049875" y="4625700"/>
            <a:ext cx="21651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Other Available Geographies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c344a64b7_0_15"/>
          <p:cNvSpPr txBox="1"/>
          <p:nvPr>
            <p:ph type="title"/>
          </p:nvPr>
        </p:nvSpPr>
        <p:spPr>
          <a:xfrm>
            <a:off x="838188" y="132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Metric for Risk </a:t>
            </a:r>
            <a:endParaRPr>
              <a:latin typeface="CG Times"/>
              <a:ea typeface="CG Times"/>
              <a:cs typeface="CG Times"/>
              <a:sym typeface="CG Times"/>
            </a:endParaRPr>
          </a:p>
        </p:txBody>
      </p:sp>
      <p:sp>
        <p:nvSpPr>
          <p:cNvPr id="167" name="Google Shape;167;g16c344a64b7_0_15"/>
          <p:cNvSpPr txBox="1"/>
          <p:nvPr>
            <p:ph idx="1" type="body"/>
          </p:nvPr>
        </p:nvSpPr>
        <p:spPr>
          <a:xfrm>
            <a:off x="839800" y="1681171"/>
            <a:ext cx="5157900" cy="585600"/>
          </a:xfrm>
          <a:prstGeom prst="rect">
            <a:avLst/>
          </a:prstGeom>
          <a:solidFill>
            <a:srgbClr val="31538F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Logic Followed to Determine Risk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g16c344a64b7_0_15"/>
          <p:cNvSpPr txBox="1"/>
          <p:nvPr>
            <p:ph idx="2" type="body"/>
          </p:nvPr>
        </p:nvSpPr>
        <p:spPr>
          <a:xfrm>
            <a:off x="839788" y="2266775"/>
            <a:ext cx="5157900" cy="26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Geographies that have </a:t>
            </a:r>
            <a:r>
              <a:rPr b="1" lang="en-US" sz="1700"/>
              <a:t>low</a:t>
            </a:r>
            <a:r>
              <a:rPr lang="en-US" sz="1700"/>
              <a:t> </a:t>
            </a:r>
            <a:r>
              <a:rPr i="1" lang="en-US" sz="1700"/>
              <a:t>housing</a:t>
            </a:r>
            <a:r>
              <a:rPr lang="en-US" sz="1700"/>
              <a:t> </a:t>
            </a:r>
            <a:r>
              <a:rPr i="1" lang="en-US" sz="1700"/>
              <a:t>ownership rate</a:t>
            </a:r>
            <a:r>
              <a:rPr lang="en-US" sz="1700"/>
              <a:t> and </a:t>
            </a:r>
            <a:r>
              <a:rPr b="1" lang="en-US" sz="1700"/>
              <a:t>low</a:t>
            </a:r>
            <a:r>
              <a:rPr lang="en-US" sz="1700"/>
              <a:t> </a:t>
            </a:r>
            <a:r>
              <a:rPr i="1" lang="en-US" sz="1700"/>
              <a:t>rental vacancy rate</a:t>
            </a:r>
            <a:r>
              <a:rPr lang="en-US" sz="1700"/>
              <a:t> are states with </a:t>
            </a:r>
            <a:r>
              <a:rPr b="1" lang="en-US" sz="1700" u="sng"/>
              <a:t>high risk</a:t>
            </a:r>
            <a:r>
              <a:rPr lang="en-US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-US" sz="1700"/>
              <a:t>Additionally</a:t>
            </a:r>
            <a:r>
              <a:rPr lang="en-US" sz="1700"/>
              <a:t>, geographies that have </a:t>
            </a:r>
            <a:r>
              <a:rPr b="1" lang="en-US" sz="1700"/>
              <a:t>high</a:t>
            </a:r>
            <a:r>
              <a:rPr lang="en-US" sz="1700"/>
              <a:t> </a:t>
            </a:r>
            <a:r>
              <a:rPr i="1" lang="en-US" sz="1700"/>
              <a:t>Airbnb density</a:t>
            </a:r>
            <a:r>
              <a:rPr lang="en-US" sz="1700"/>
              <a:t> and </a:t>
            </a:r>
            <a:r>
              <a:rPr b="1" lang="en-US" sz="1700"/>
              <a:t>high</a:t>
            </a:r>
            <a:r>
              <a:rPr lang="en-US" sz="1700"/>
              <a:t> % </a:t>
            </a:r>
            <a:r>
              <a:rPr i="1" lang="en-US" sz="1700"/>
              <a:t>change in median contract rent</a:t>
            </a:r>
            <a:r>
              <a:rPr lang="en-US" sz="1700"/>
              <a:t> are also at </a:t>
            </a:r>
            <a:r>
              <a:rPr b="1" lang="en-US" sz="1700" u="sng"/>
              <a:t>high risk</a:t>
            </a:r>
            <a:r>
              <a:rPr lang="en-US" sz="1700"/>
              <a:t>. </a:t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/>
              <a:t>*Due to data limitations, we are plotting the areas that we have data for and exploring solutions for the missing/null metric values.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g16c344a64b7_0_15"/>
          <p:cNvSpPr txBox="1"/>
          <p:nvPr>
            <p:ph idx="3" type="body"/>
          </p:nvPr>
        </p:nvSpPr>
        <p:spPr>
          <a:xfrm>
            <a:off x="6172200" y="1681171"/>
            <a:ext cx="5183100" cy="585600"/>
          </a:xfrm>
          <a:prstGeom prst="rect">
            <a:avLst/>
          </a:prstGeom>
          <a:solidFill>
            <a:srgbClr val="31538F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Calculation Procedure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g16c344a64b7_0_15"/>
          <p:cNvSpPr txBox="1"/>
          <p:nvPr>
            <p:ph idx="4" type="body"/>
          </p:nvPr>
        </p:nvSpPr>
        <p:spPr>
          <a:xfrm>
            <a:off x="6172200" y="2266775"/>
            <a:ext cx="5183100" cy="267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Rank the geographies across the 4 parameters one 1,2,3 or 5 points. The lowest point was awarded to the factors that create highest risk to the housing community.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Sum individual scores across the 4 parameters for all geographies and then calculate aggregate final score.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Geographies with lowest score are geographies at risk and vice versa</a:t>
            </a:r>
            <a:br>
              <a:rPr lang="en-US" sz="1700"/>
            </a:br>
            <a:endParaRPr sz="1700"/>
          </a:p>
        </p:txBody>
      </p:sp>
      <p:sp>
        <p:nvSpPr>
          <p:cNvPr id="171" name="Google Shape;171;g16c344a64b7_0_15"/>
          <p:cNvSpPr txBox="1"/>
          <p:nvPr>
            <p:ph idx="2" type="body"/>
          </p:nvPr>
        </p:nvSpPr>
        <p:spPr>
          <a:xfrm>
            <a:off x="895050" y="5351725"/>
            <a:ext cx="10401900" cy="8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The risk metrics allow us to identify geographies at high and low risk across various geographical </a:t>
            </a:r>
            <a:r>
              <a:rPr lang="en-US" sz="1700"/>
              <a:t>hierarchy</a:t>
            </a:r>
            <a:r>
              <a:rPr lang="en-US" sz="1700"/>
              <a:t> levels. For e.g. a high risk state can have more </a:t>
            </a:r>
            <a:r>
              <a:rPr lang="en-US" sz="1700"/>
              <a:t>granular</a:t>
            </a:r>
            <a:r>
              <a:rPr lang="en-US" sz="1700"/>
              <a:t> geographies (county, zip, etc.) that may be a high and low risk within that specific state.</a:t>
            </a:r>
            <a:endParaRPr sz="1700"/>
          </a:p>
        </p:txBody>
      </p:sp>
      <p:sp>
        <p:nvSpPr>
          <p:cNvPr id="172" name="Google Shape;172;g16c344a64b7_0_15"/>
          <p:cNvSpPr txBox="1"/>
          <p:nvPr>
            <p:ph idx="12" type="sldNum"/>
          </p:nvPr>
        </p:nvSpPr>
        <p:spPr>
          <a:xfrm>
            <a:off x="935603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Group 1,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16c344a64b7_0_15"/>
          <p:cNvSpPr txBox="1"/>
          <p:nvPr>
            <p:ph idx="12" type="sldNum"/>
          </p:nvPr>
        </p:nvSpPr>
        <p:spPr>
          <a:xfrm>
            <a:off x="203080" y="6356350"/>
            <a:ext cx="1410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Speaker: Vishwa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2022-09-29T13:33:29Z</dcterms:created>
  <dc:creator>Brett Sexton</dc:creator>
</cp:coreProperties>
</file>