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7" r:id="rId6"/>
    <p:sldId id="260" r:id="rId7"/>
    <p:sldId id="264" r:id="rId8"/>
    <p:sldId id="268" r:id="rId9"/>
    <p:sldId id="261" r:id="rId10"/>
    <p:sldId id="266" r:id="rId11"/>
    <p:sldId id="269" r:id="rId12"/>
    <p:sldId id="265" r:id="rId13"/>
    <p:sldId id="270" r:id="rId14"/>
    <p:sldId id="263"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44424DB-77AD-4611-BC02-AC9FFE7C12C5}"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F331D-20BF-465A-9A8A-B395DD24761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849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4424DB-77AD-4611-BC02-AC9FFE7C12C5}"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F331D-20BF-465A-9A8A-B395DD247619}" type="slidenum">
              <a:rPr lang="en-US" smtClean="0"/>
              <a:t>‹#›</a:t>
            </a:fld>
            <a:endParaRPr lang="en-US"/>
          </a:p>
        </p:txBody>
      </p:sp>
    </p:spTree>
    <p:extLst>
      <p:ext uri="{BB962C8B-B14F-4D97-AF65-F5344CB8AC3E}">
        <p14:creationId xmlns:p14="http://schemas.microsoft.com/office/powerpoint/2010/main" val="153824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4424DB-77AD-4611-BC02-AC9FFE7C12C5}"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F331D-20BF-465A-9A8A-B395DD24761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245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4424DB-77AD-4611-BC02-AC9FFE7C12C5}"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F331D-20BF-465A-9A8A-B395DD247619}" type="slidenum">
              <a:rPr lang="en-US" smtClean="0"/>
              <a:t>‹#›</a:t>
            </a:fld>
            <a:endParaRPr lang="en-US"/>
          </a:p>
        </p:txBody>
      </p:sp>
    </p:spTree>
    <p:extLst>
      <p:ext uri="{BB962C8B-B14F-4D97-AF65-F5344CB8AC3E}">
        <p14:creationId xmlns:p14="http://schemas.microsoft.com/office/powerpoint/2010/main" val="1279261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4424DB-77AD-4611-BC02-AC9FFE7C12C5}"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F331D-20BF-465A-9A8A-B395DD24761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959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4424DB-77AD-4611-BC02-AC9FFE7C12C5}"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F331D-20BF-465A-9A8A-B395DD247619}" type="slidenum">
              <a:rPr lang="en-US" smtClean="0"/>
              <a:t>‹#›</a:t>
            </a:fld>
            <a:endParaRPr lang="en-US"/>
          </a:p>
        </p:txBody>
      </p:sp>
    </p:spTree>
    <p:extLst>
      <p:ext uri="{BB962C8B-B14F-4D97-AF65-F5344CB8AC3E}">
        <p14:creationId xmlns:p14="http://schemas.microsoft.com/office/powerpoint/2010/main" val="2383942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4424DB-77AD-4611-BC02-AC9FFE7C12C5}" type="datetimeFigureOut">
              <a:rPr lang="en-US" smtClean="0"/>
              <a:t>11/30/2021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CF331D-20BF-465A-9A8A-B395DD247619}" type="slidenum">
              <a:rPr lang="en-US" smtClean="0"/>
              <a:t>‹#›</a:t>
            </a:fld>
            <a:endParaRPr lang="en-US"/>
          </a:p>
        </p:txBody>
      </p:sp>
    </p:spTree>
    <p:extLst>
      <p:ext uri="{BB962C8B-B14F-4D97-AF65-F5344CB8AC3E}">
        <p14:creationId xmlns:p14="http://schemas.microsoft.com/office/powerpoint/2010/main" val="1361140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4424DB-77AD-4611-BC02-AC9FFE7C12C5}" type="datetimeFigureOut">
              <a:rPr lang="en-US" smtClean="0"/>
              <a:t>11/30/2021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CF331D-20BF-465A-9A8A-B395DD247619}" type="slidenum">
              <a:rPr lang="en-US" smtClean="0"/>
              <a:t>‹#›</a:t>
            </a:fld>
            <a:endParaRPr lang="en-US"/>
          </a:p>
        </p:txBody>
      </p:sp>
    </p:spTree>
    <p:extLst>
      <p:ext uri="{BB962C8B-B14F-4D97-AF65-F5344CB8AC3E}">
        <p14:creationId xmlns:p14="http://schemas.microsoft.com/office/powerpoint/2010/main" val="124141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4424DB-77AD-4611-BC02-AC9FFE7C12C5}" type="datetimeFigureOut">
              <a:rPr lang="en-US" smtClean="0"/>
              <a:t>11/30/2021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CF331D-20BF-465A-9A8A-B395DD247619}" type="slidenum">
              <a:rPr lang="en-US" smtClean="0"/>
              <a:t>‹#›</a:t>
            </a:fld>
            <a:endParaRPr lang="en-US"/>
          </a:p>
        </p:txBody>
      </p:sp>
    </p:spTree>
    <p:extLst>
      <p:ext uri="{BB962C8B-B14F-4D97-AF65-F5344CB8AC3E}">
        <p14:creationId xmlns:p14="http://schemas.microsoft.com/office/powerpoint/2010/main" val="102766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4424DB-77AD-4611-BC02-AC9FFE7C12C5}"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F331D-20BF-465A-9A8A-B395DD247619}" type="slidenum">
              <a:rPr lang="en-US" smtClean="0"/>
              <a:t>‹#›</a:t>
            </a:fld>
            <a:endParaRPr lang="en-US"/>
          </a:p>
        </p:txBody>
      </p:sp>
    </p:spTree>
    <p:extLst>
      <p:ext uri="{BB962C8B-B14F-4D97-AF65-F5344CB8AC3E}">
        <p14:creationId xmlns:p14="http://schemas.microsoft.com/office/powerpoint/2010/main" val="2440059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4424DB-77AD-4611-BC02-AC9FFE7C12C5}"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F331D-20BF-465A-9A8A-B395DD24761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7539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44424DB-77AD-4611-BC02-AC9FFE7C12C5}" type="datetimeFigureOut">
              <a:rPr lang="en-US" smtClean="0"/>
              <a:t>11/30/2021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ECF331D-20BF-465A-9A8A-B395DD24761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9415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40FAC9-3505-49ED-9B06-A0F8C1485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79B3CD-E329-42F5-B136-BA1F37EC05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464" y="484632"/>
            <a:ext cx="7453538" cy="58809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a:extLst>
              <a:ext uri="{FF2B5EF4-FFF2-40B4-BE49-F238E27FC236}">
                <a16:creationId xmlns:a16="http://schemas.microsoft.com/office/drawing/2014/main" id="{B7CAD5B9-B40D-449D-8960-9E992409E753}"/>
              </a:ext>
            </a:extLst>
          </p:cNvPr>
          <p:cNvSpPr>
            <a:spLocks noGrp="1"/>
          </p:cNvSpPr>
          <p:nvPr>
            <p:ph type="ctrTitle"/>
          </p:nvPr>
        </p:nvSpPr>
        <p:spPr>
          <a:xfrm>
            <a:off x="990096" y="977900"/>
            <a:ext cx="6539558" cy="3327734"/>
          </a:xfrm>
        </p:spPr>
        <p:txBody>
          <a:bodyPr anchor="b">
            <a:normAutofit/>
          </a:bodyPr>
          <a:lstStyle/>
          <a:p>
            <a:r>
              <a:rPr lang="en-IN" sz="5400"/>
              <a:t>Travelers Modeling Competition</a:t>
            </a:r>
            <a:endParaRPr lang="en-US" sz="5400"/>
          </a:p>
        </p:txBody>
      </p:sp>
      <p:sp>
        <p:nvSpPr>
          <p:cNvPr id="3" name="Subtitle 2">
            <a:extLst>
              <a:ext uri="{FF2B5EF4-FFF2-40B4-BE49-F238E27FC236}">
                <a16:creationId xmlns:a16="http://schemas.microsoft.com/office/drawing/2014/main" id="{66B368E7-A7DB-4522-A766-097C57E85A27}"/>
              </a:ext>
            </a:extLst>
          </p:cNvPr>
          <p:cNvSpPr>
            <a:spLocks noGrp="1"/>
          </p:cNvSpPr>
          <p:nvPr>
            <p:ph type="subTitle" idx="1"/>
          </p:nvPr>
        </p:nvSpPr>
        <p:spPr>
          <a:xfrm>
            <a:off x="990096" y="4621235"/>
            <a:ext cx="6539558" cy="1225028"/>
          </a:xfrm>
        </p:spPr>
        <p:txBody>
          <a:bodyPr anchor="t">
            <a:normAutofit/>
          </a:bodyPr>
          <a:lstStyle/>
          <a:p>
            <a:pPr algn="r"/>
            <a:r>
              <a:rPr lang="en-IN" sz="2000" b="1" dirty="0"/>
              <a:t>Team </a:t>
            </a:r>
            <a:r>
              <a:rPr lang="en-IN" sz="2000" b="1" dirty="0">
                <a:solidFill>
                  <a:schemeClr val="accent1">
                    <a:lumMod val="75000"/>
                  </a:schemeClr>
                </a:solidFill>
              </a:rPr>
              <a:t>Koalas</a:t>
            </a:r>
            <a:endParaRPr lang="en-US" sz="2000" b="1" dirty="0">
              <a:solidFill>
                <a:schemeClr val="accent1">
                  <a:lumMod val="75000"/>
                </a:schemeClr>
              </a:solidFill>
            </a:endParaRPr>
          </a:p>
        </p:txBody>
      </p:sp>
      <p:cxnSp>
        <p:nvCxnSpPr>
          <p:cNvPr id="12" name="Straight Connector 11">
            <a:extLst>
              <a:ext uri="{FF2B5EF4-FFF2-40B4-BE49-F238E27FC236}">
                <a16:creationId xmlns:a16="http://schemas.microsoft.com/office/drawing/2014/main" id="{51B042EF-3024-4C57-B282-1B30607FB7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58680" y="4476657"/>
            <a:ext cx="5370974"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A0B4097-B645-43E0-A2B5-B8D688E7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84632"/>
            <a:ext cx="3584224" cy="588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pic>
        <p:nvPicPr>
          <p:cNvPr id="1026" name="Picture 2" descr="What Are The Different Car Insurance Types Available? - Ecommbits">
            <a:extLst>
              <a:ext uri="{FF2B5EF4-FFF2-40B4-BE49-F238E27FC236}">
                <a16:creationId xmlns:a16="http://schemas.microsoft.com/office/drawing/2014/main" id="{4C40BBF2-E2B6-4349-B234-F1967DB7D458}"/>
              </a:ext>
            </a:extLst>
          </p:cNvPr>
          <p:cNvPicPr>
            <a:picLocks noChangeAspect="1" noChangeArrowheads="1"/>
          </p:cNvPicPr>
          <p:nvPr/>
        </p:nvPicPr>
        <p:blipFill>
          <a:blip r:embed="rId2">
            <a:clrChange>
              <a:clrFrom>
                <a:srgbClr val="F4F5F7"/>
              </a:clrFrom>
              <a:clrTo>
                <a:srgbClr val="F4F5F7">
                  <a:alpha val="0"/>
                </a:srgbClr>
              </a:clrTo>
            </a:clrChange>
            <a:extLst>
              <a:ext uri="{28A0092B-C50C-407E-A947-70E740481C1C}">
                <a14:useLocalDpi xmlns:a14="http://schemas.microsoft.com/office/drawing/2010/main" val="0"/>
              </a:ext>
            </a:extLst>
          </a:blip>
          <a:srcRect/>
          <a:stretch>
            <a:fillRect/>
          </a:stretch>
        </p:blipFill>
        <p:spPr bwMode="auto">
          <a:xfrm>
            <a:off x="8443634" y="2751594"/>
            <a:ext cx="2914650"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588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69013-EDFC-4773-AEFC-5D0DC5355556}"/>
              </a:ext>
            </a:extLst>
          </p:cNvPr>
          <p:cNvSpPr>
            <a:spLocks noGrp="1"/>
          </p:cNvSpPr>
          <p:nvPr>
            <p:ph type="title"/>
          </p:nvPr>
        </p:nvSpPr>
        <p:spPr/>
        <p:txBody>
          <a:bodyPr/>
          <a:lstStyle/>
          <a:p>
            <a:r>
              <a:rPr lang="en-IN" dirty="0"/>
              <a:t>METHODOLOGY (2/2)</a:t>
            </a:r>
            <a:endParaRPr lang="en-US" dirty="0"/>
          </a:p>
        </p:txBody>
      </p:sp>
      <p:grpSp>
        <p:nvGrpSpPr>
          <p:cNvPr id="14" name="Group 13">
            <a:extLst>
              <a:ext uri="{FF2B5EF4-FFF2-40B4-BE49-F238E27FC236}">
                <a16:creationId xmlns:a16="http://schemas.microsoft.com/office/drawing/2014/main" id="{4FC0FE0D-CA18-4152-ACA6-0637AA3155A6}"/>
              </a:ext>
            </a:extLst>
          </p:cNvPr>
          <p:cNvGrpSpPr/>
          <p:nvPr/>
        </p:nvGrpSpPr>
        <p:grpSpPr>
          <a:xfrm>
            <a:off x="555910" y="2084832"/>
            <a:ext cx="3295121" cy="3920828"/>
            <a:chOff x="555910" y="2084832"/>
            <a:chExt cx="3295121" cy="3920828"/>
          </a:xfrm>
        </p:grpSpPr>
        <p:sp>
          <p:nvSpPr>
            <p:cNvPr id="9" name="TextBox 8">
              <a:extLst>
                <a:ext uri="{FF2B5EF4-FFF2-40B4-BE49-F238E27FC236}">
                  <a16:creationId xmlns:a16="http://schemas.microsoft.com/office/drawing/2014/main" id="{79B1447A-2C75-4D2E-A583-349A0C133CED}"/>
                </a:ext>
              </a:extLst>
            </p:cNvPr>
            <p:cNvSpPr txBox="1"/>
            <p:nvPr/>
          </p:nvSpPr>
          <p:spPr>
            <a:xfrm>
              <a:off x="1123879" y="2084832"/>
              <a:ext cx="2159182" cy="338554"/>
            </a:xfrm>
            <a:prstGeom prst="rect">
              <a:avLst/>
            </a:prstGeom>
            <a:noFill/>
          </p:spPr>
          <p:txBody>
            <a:bodyPr wrap="none" rtlCol="0">
              <a:spAutoFit/>
            </a:bodyPr>
            <a:lstStyle/>
            <a:p>
              <a:pPr algn="ctr"/>
              <a:r>
                <a:rPr lang="en-US" sz="1600" b="1" dirty="0">
                  <a:solidFill>
                    <a:schemeClr val="accent1">
                      <a:lumMod val="75000"/>
                    </a:schemeClr>
                  </a:solidFill>
                </a:rPr>
                <a:t>LOGISTIC REGRESSION</a:t>
              </a:r>
            </a:p>
          </p:txBody>
        </p:sp>
        <p:sp>
          <p:nvSpPr>
            <p:cNvPr id="4" name="TextBox 3">
              <a:extLst>
                <a:ext uri="{FF2B5EF4-FFF2-40B4-BE49-F238E27FC236}">
                  <a16:creationId xmlns:a16="http://schemas.microsoft.com/office/drawing/2014/main" id="{C3325445-8E16-4AEE-BED7-3A57B6F79654}"/>
                </a:ext>
              </a:extLst>
            </p:cNvPr>
            <p:cNvSpPr txBox="1"/>
            <p:nvPr/>
          </p:nvSpPr>
          <p:spPr>
            <a:xfrm>
              <a:off x="555910" y="2558562"/>
              <a:ext cx="3295121" cy="3447098"/>
            </a:xfrm>
            <a:prstGeom prst="rect">
              <a:avLst/>
            </a:prstGeom>
            <a:solidFill>
              <a:schemeClr val="accent3">
                <a:lumMod val="20000"/>
                <a:lumOff val="80000"/>
              </a:schemeClr>
            </a:solidFill>
          </p:spPr>
          <p:txBody>
            <a:bodyPr wrap="square" rtlCol="0">
              <a:spAutoFit/>
            </a:bodyPr>
            <a:lstStyle/>
            <a:p>
              <a:pPr marL="285750" indent="-285750">
                <a:spcAft>
                  <a:spcPts val="1200"/>
                </a:spcAft>
                <a:buFont typeface="Arial" panose="020B0604020202020204" pitchFamily="34" charset="0"/>
                <a:buChar char="•"/>
              </a:pPr>
              <a:r>
                <a:rPr lang="en-US" dirty="0"/>
                <a:t>Logistic regression was the first model to be used because it is the simplest classification algorithm</a:t>
              </a:r>
            </a:p>
            <a:p>
              <a:pPr marL="285750" indent="-285750">
                <a:spcAft>
                  <a:spcPts val="1200"/>
                </a:spcAft>
                <a:buFont typeface="Arial" panose="020B0604020202020204" pitchFamily="34" charset="0"/>
                <a:buChar char="•"/>
              </a:pPr>
              <a:r>
                <a:rPr lang="en-US" dirty="0"/>
                <a:t>The idea was to test out how the model works to get baseline performance for comparison with other models</a:t>
              </a:r>
            </a:p>
            <a:p>
              <a:pPr marL="285750" indent="-285750">
                <a:spcAft>
                  <a:spcPts val="1200"/>
                </a:spcAft>
                <a:buFont typeface="Arial" panose="020B0604020202020204" pitchFamily="34" charset="0"/>
                <a:buChar char="•"/>
              </a:pPr>
              <a:r>
                <a:rPr lang="en-US" dirty="0"/>
                <a:t>Logistic regression also provides the variables importance to the model</a:t>
              </a:r>
            </a:p>
          </p:txBody>
        </p:sp>
      </p:grpSp>
      <p:grpSp>
        <p:nvGrpSpPr>
          <p:cNvPr id="13" name="Group 12">
            <a:extLst>
              <a:ext uri="{FF2B5EF4-FFF2-40B4-BE49-F238E27FC236}">
                <a16:creationId xmlns:a16="http://schemas.microsoft.com/office/drawing/2014/main" id="{F20673BA-7BF6-4BF2-A3DD-4FBA5E791C26}"/>
              </a:ext>
            </a:extLst>
          </p:cNvPr>
          <p:cNvGrpSpPr/>
          <p:nvPr/>
        </p:nvGrpSpPr>
        <p:grpSpPr>
          <a:xfrm>
            <a:off x="4406935" y="2084832"/>
            <a:ext cx="3295121" cy="3920828"/>
            <a:chOff x="4406935" y="2084832"/>
            <a:chExt cx="3295121" cy="3920828"/>
          </a:xfrm>
        </p:grpSpPr>
        <p:sp>
          <p:nvSpPr>
            <p:cNvPr id="8" name="TextBox 7">
              <a:extLst>
                <a:ext uri="{FF2B5EF4-FFF2-40B4-BE49-F238E27FC236}">
                  <a16:creationId xmlns:a16="http://schemas.microsoft.com/office/drawing/2014/main" id="{CD11881C-EF25-4E56-8747-80E057067D2E}"/>
                </a:ext>
              </a:extLst>
            </p:cNvPr>
            <p:cNvSpPr txBox="1"/>
            <p:nvPr/>
          </p:nvSpPr>
          <p:spPr>
            <a:xfrm>
              <a:off x="4669340" y="2084832"/>
              <a:ext cx="2770311" cy="338554"/>
            </a:xfrm>
            <a:prstGeom prst="rect">
              <a:avLst/>
            </a:prstGeom>
            <a:noFill/>
          </p:spPr>
          <p:txBody>
            <a:bodyPr wrap="none" rtlCol="0">
              <a:spAutoFit/>
            </a:bodyPr>
            <a:lstStyle/>
            <a:p>
              <a:pPr algn="ctr"/>
              <a:r>
                <a:rPr lang="en-US" sz="1600" b="1" dirty="0">
                  <a:solidFill>
                    <a:schemeClr val="bg2">
                      <a:lumMod val="25000"/>
                    </a:schemeClr>
                  </a:solidFill>
                </a:rPr>
                <a:t>RANDOM FOREST CLASSIFIER</a:t>
              </a:r>
            </a:p>
          </p:txBody>
        </p:sp>
        <p:sp>
          <p:nvSpPr>
            <p:cNvPr id="11" name="TextBox 10">
              <a:extLst>
                <a:ext uri="{FF2B5EF4-FFF2-40B4-BE49-F238E27FC236}">
                  <a16:creationId xmlns:a16="http://schemas.microsoft.com/office/drawing/2014/main" id="{4B12139F-20EE-4DF0-A044-C2E93537D6E8}"/>
                </a:ext>
              </a:extLst>
            </p:cNvPr>
            <p:cNvSpPr txBox="1"/>
            <p:nvPr/>
          </p:nvSpPr>
          <p:spPr>
            <a:xfrm>
              <a:off x="4406935" y="2558562"/>
              <a:ext cx="3295121" cy="3447098"/>
            </a:xfrm>
            <a:prstGeom prst="rect">
              <a:avLst/>
            </a:prstGeom>
            <a:solidFill>
              <a:schemeClr val="tx2">
                <a:lumMod val="20000"/>
                <a:lumOff val="80000"/>
              </a:schemeClr>
            </a:solidFill>
          </p:spPr>
          <p:txBody>
            <a:bodyPr wrap="square" rtlCol="0">
              <a:spAutoFit/>
            </a:bodyPr>
            <a:lstStyle/>
            <a:p>
              <a:pPr marL="285750" indent="-285750">
                <a:spcAft>
                  <a:spcPts val="1200"/>
                </a:spcAft>
                <a:buFont typeface="Arial" panose="020B0604020202020204" pitchFamily="34" charset="0"/>
                <a:buChar char="•"/>
              </a:pPr>
              <a:r>
                <a:rPr lang="en-US" dirty="0"/>
                <a:t>Decision tree tends to overfit. Hence, we can either prune or combine multiple trees. </a:t>
              </a:r>
            </a:p>
            <a:p>
              <a:pPr marL="285750" indent="-285750">
                <a:spcAft>
                  <a:spcPts val="1200"/>
                </a:spcAft>
                <a:buFont typeface="Arial" panose="020B0604020202020204" pitchFamily="34" charset="0"/>
                <a:buChar char="•"/>
              </a:pPr>
              <a:r>
                <a:rPr lang="en-US" dirty="0"/>
                <a:t>Random forest was used as it is the combination of multiple decision trees. </a:t>
              </a:r>
            </a:p>
            <a:p>
              <a:pPr marL="285750" indent="-285750">
                <a:spcAft>
                  <a:spcPts val="1200"/>
                </a:spcAft>
                <a:buFont typeface="Arial" panose="020B0604020202020204" pitchFamily="34" charset="0"/>
                <a:buChar char="•"/>
              </a:pPr>
              <a:r>
                <a:rPr lang="en-US" dirty="0"/>
                <a:t>Theoretically, majority of right results compensates for incorrect outcomes of few trees and hence, the whole model performs better: No overfitting</a:t>
              </a:r>
            </a:p>
          </p:txBody>
        </p:sp>
      </p:grpSp>
      <p:grpSp>
        <p:nvGrpSpPr>
          <p:cNvPr id="5" name="Group 4">
            <a:extLst>
              <a:ext uri="{FF2B5EF4-FFF2-40B4-BE49-F238E27FC236}">
                <a16:creationId xmlns:a16="http://schemas.microsoft.com/office/drawing/2014/main" id="{0BDD2FFE-3FF4-4E9E-B714-236D04C094F0}"/>
              </a:ext>
            </a:extLst>
          </p:cNvPr>
          <p:cNvGrpSpPr/>
          <p:nvPr/>
        </p:nvGrpSpPr>
        <p:grpSpPr>
          <a:xfrm>
            <a:off x="8257959" y="2084832"/>
            <a:ext cx="3295121" cy="3920828"/>
            <a:chOff x="8257959" y="2084832"/>
            <a:chExt cx="3295121" cy="3920828"/>
          </a:xfrm>
        </p:grpSpPr>
        <p:sp>
          <p:nvSpPr>
            <p:cNvPr id="10" name="TextBox 9">
              <a:extLst>
                <a:ext uri="{FF2B5EF4-FFF2-40B4-BE49-F238E27FC236}">
                  <a16:creationId xmlns:a16="http://schemas.microsoft.com/office/drawing/2014/main" id="{B589F488-6EEF-4853-AE02-C73656E5F936}"/>
                </a:ext>
              </a:extLst>
            </p:cNvPr>
            <p:cNvSpPr txBox="1"/>
            <p:nvPr/>
          </p:nvSpPr>
          <p:spPr>
            <a:xfrm>
              <a:off x="9115719" y="2084832"/>
              <a:ext cx="1579600" cy="338554"/>
            </a:xfrm>
            <a:prstGeom prst="rect">
              <a:avLst/>
            </a:prstGeom>
            <a:noFill/>
          </p:spPr>
          <p:txBody>
            <a:bodyPr wrap="none" rtlCol="0">
              <a:spAutoFit/>
            </a:bodyPr>
            <a:lstStyle/>
            <a:p>
              <a:pPr algn="ctr"/>
              <a:r>
                <a:rPr lang="en-US" sz="1600" b="1" dirty="0">
                  <a:solidFill>
                    <a:schemeClr val="accent5"/>
                  </a:solidFill>
                </a:rPr>
                <a:t>XGB CLASSIFIER</a:t>
              </a:r>
            </a:p>
          </p:txBody>
        </p:sp>
        <p:sp>
          <p:nvSpPr>
            <p:cNvPr id="12" name="TextBox 11">
              <a:extLst>
                <a:ext uri="{FF2B5EF4-FFF2-40B4-BE49-F238E27FC236}">
                  <a16:creationId xmlns:a16="http://schemas.microsoft.com/office/drawing/2014/main" id="{98EA6136-F2C0-4BFE-BD86-C96B2053DEEE}"/>
                </a:ext>
              </a:extLst>
            </p:cNvPr>
            <p:cNvSpPr txBox="1"/>
            <p:nvPr/>
          </p:nvSpPr>
          <p:spPr>
            <a:xfrm>
              <a:off x="8257959" y="2558562"/>
              <a:ext cx="3295121" cy="3447098"/>
            </a:xfrm>
            <a:prstGeom prst="rect">
              <a:avLst/>
            </a:prstGeom>
            <a:solidFill>
              <a:schemeClr val="accent4">
                <a:lumMod val="20000"/>
                <a:lumOff val="80000"/>
              </a:schemeClr>
            </a:solidFill>
          </p:spPr>
          <p:txBody>
            <a:bodyPr wrap="square" rtlCol="0">
              <a:spAutoFit/>
            </a:bodyPr>
            <a:lstStyle/>
            <a:p>
              <a:pPr marL="285750" indent="-285750">
                <a:spcAft>
                  <a:spcPts val="1200"/>
                </a:spcAft>
                <a:buFont typeface="Arial" panose="020B0604020202020204" pitchFamily="34" charset="0"/>
                <a:buChar char="•"/>
              </a:pPr>
              <a:r>
                <a:rPr lang="en-US" dirty="0"/>
                <a:t>XGBoost pushes the limit of computational resources for boosted tree algorithms. </a:t>
              </a:r>
            </a:p>
            <a:p>
              <a:pPr marL="285750" indent="-285750">
                <a:spcAft>
                  <a:spcPts val="1200"/>
                </a:spcAft>
                <a:buFont typeface="Arial" panose="020B0604020202020204" pitchFamily="34" charset="0"/>
                <a:buChar char="•"/>
              </a:pPr>
              <a:r>
                <a:rPr lang="en-US" dirty="0"/>
                <a:t>Unlike other machine learning models, this algorithm helps reduce overfitting by using regularizing the training data.</a:t>
              </a:r>
            </a:p>
            <a:p>
              <a:pPr marL="285750" indent="-285750">
                <a:spcAft>
                  <a:spcPts val="1200"/>
                </a:spcAft>
                <a:buFont typeface="Arial" panose="020B0604020202020204" pitchFamily="34" charset="0"/>
                <a:buChar char="•"/>
              </a:pPr>
              <a:r>
                <a:rPr lang="en-US" dirty="0"/>
                <a:t> That is why after trying out the random forest classifier and seeing good results we tried the XGB Classifier.</a:t>
              </a:r>
            </a:p>
          </p:txBody>
        </p:sp>
      </p:grpSp>
    </p:spTree>
    <p:extLst>
      <p:ext uri="{BB962C8B-B14F-4D97-AF65-F5344CB8AC3E}">
        <p14:creationId xmlns:p14="http://schemas.microsoft.com/office/powerpoint/2010/main" val="248392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anim calcmode="lin" valueType="num">
                                      <p:cBhvr>
                                        <p:cTn id="15" dur="500" fill="hold"/>
                                        <p:tgtEl>
                                          <p:spTgt spid="13"/>
                                        </p:tgtEl>
                                        <p:attrNameLst>
                                          <p:attrName>ppt_x</p:attrName>
                                        </p:attrNameLst>
                                      </p:cBhvr>
                                      <p:tavLst>
                                        <p:tav tm="0">
                                          <p:val>
                                            <p:strVal val="#ppt_x"/>
                                          </p:val>
                                        </p:tav>
                                        <p:tav tm="100000">
                                          <p:val>
                                            <p:strVal val="#ppt_x"/>
                                          </p:val>
                                        </p:tav>
                                      </p:tavLst>
                                    </p:anim>
                                    <p:anim calcmode="lin" valueType="num">
                                      <p:cBhvr>
                                        <p:cTn id="16"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DD055CD-0143-4CB4-94BA-2E47EA4D8F13}"/>
              </a:ext>
            </a:extLst>
          </p:cNvPr>
          <p:cNvGrpSpPr/>
          <p:nvPr/>
        </p:nvGrpSpPr>
        <p:grpSpPr>
          <a:xfrm>
            <a:off x="0" y="4370716"/>
            <a:ext cx="6663447" cy="486383"/>
            <a:chOff x="0" y="2295728"/>
            <a:chExt cx="8472795" cy="486383"/>
          </a:xfrm>
          <a:effectLst>
            <a:outerShdw blurRad="50800" dist="38100" dir="2700000" algn="tl" rotWithShape="0">
              <a:prstClr val="black">
                <a:alpha val="40000"/>
              </a:prstClr>
            </a:outerShdw>
          </a:effectLst>
        </p:grpSpPr>
        <p:sp>
          <p:nvSpPr>
            <p:cNvPr id="8" name="Rectangle 7">
              <a:extLst>
                <a:ext uri="{FF2B5EF4-FFF2-40B4-BE49-F238E27FC236}">
                  <a16:creationId xmlns:a16="http://schemas.microsoft.com/office/drawing/2014/main" id="{9284C800-278B-4E43-8AFF-0E588B29F703}"/>
                </a:ext>
              </a:extLst>
            </p:cNvPr>
            <p:cNvSpPr/>
            <p:nvPr/>
          </p:nvSpPr>
          <p:spPr>
            <a:xfrm>
              <a:off x="0" y="2295728"/>
              <a:ext cx="8258783" cy="486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B6EF341-65FB-48C6-BE65-C7E5782FEAD8}"/>
                </a:ext>
              </a:extLst>
            </p:cNvPr>
            <p:cNvSpPr/>
            <p:nvPr/>
          </p:nvSpPr>
          <p:spPr>
            <a:xfrm>
              <a:off x="7966958" y="2295728"/>
              <a:ext cx="505837" cy="4863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CBB61A1-325E-464D-AABC-8E532D1A2268}"/>
              </a:ext>
            </a:extLst>
          </p:cNvPr>
          <p:cNvSpPr>
            <a:spLocks noGrp="1"/>
          </p:cNvSpPr>
          <p:nvPr>
            <p:ph type="title"/>
          </p:nvPr>
        </p:nvSpPr>
        <p:spPr/>
        <p:txBody>
          <a:bodyPr/>
          <a:lstStyle/>
          <a:p>
            <a:r>
              <a:rPr lang="en-IN" dirty="0"/>
              <a:t>Table of contents</a:t>
            </a:r>
            <a:endParaRPr lang="en-US" dirty="0"/>
          </a:p>
        </p:txBody>
      </p:sp>
      <p:sp>
        <p:nvSpPr>
          <p:cNvPr id="3" name="TextBox 2">
            <a:extLst>
              <a:ext uri="{FF2B5EF4-FFF2-40B4-BE49-F238E27FC236}">
                <a16:creationId xmlns:a16="http://schemas.microsoft.com/office/drawing/2014/main" id="{D419CBA7-18F2-45E2-92FE-445E8153012B}"/>
              </a:ext>
            </a:extLst>
          </p:cNvPr>
          <p:cNvSpPr txBox="1"/>
          <p:nvPr/>
        </p:nvSpPr>
        <p:spPr>
          <a:xfrm>
            <a:off x="1754285" y="2057826"/>
            <a:ext cx="4456413" cy="3440942"/>
          </a:xfrm>
          <a:prstGeom prst="rect">
            <a:avLst/>
          </a:prstGeom>
          <a:noFill/>
        </p:spPr>
        <p:txBody>
          <a:bodyPr wrap="none" rtlCol="0">
            <a:spAutoFit/>
          </a:bodyPr>
          <a:lstStyle/>
          <a:p>
            <a:pPr>
              <a:lnSpc>
                <a:spcPct val="250000"/>
              </a:lnSpc>
            </a:pPr>
            <a:r>
              <a:rPr lang="en-IN" dirty="0"/>
              <a:t>Data Pre-processing</a:t>
            </a:r>
          </a:p>
          <a:p>
            <a:pPr>
              <a:lnSpc>
                <a:spcPct val="250000"/>
              </a:lnSpc>
            </a:pPr>
            <a:r>
              <a:rPr lang="en-IN" dirty="0"/>
              <a:t>Variable Selection &amp; Feature Engineering</a:t>
            </a:r>
          </a:p>
          <a:p>
            <a:pPr>
              <a:lnSpc>
                <a:spcPct val="250000"/>
              </a:lnSpc>
            </a:pPr>
            <a:r>
              <a:rPr lang="en-IN" dirty="0"/>
              <a:t>Methodology – Possible Modeling Approaches</a:t>
            </a:r>
          </a:p>
          <a:p>
            <a:pPr>
              <a:lnSpc>
                <a:spcPct val="250000"/>
              </a:lnSpc>
            </a:pPr>
            <a:r>
              <a:rPr lang="en-IN" dirty="0">
                <a:solidFill>
                  <a:schemeClr val="bg1"/>
                </a:solidFill>
              </a:rPr>
              <a:t>Best MODEL</a:t>
            </a:r>
          </a:p>
          <a:p>
            <a:pPr>
              <a:lnSpc>
                <a:spcPct val="250000"/>
              </a:lnSpc>
            </a:pPr>
            <a:r>
              <a:rPr lang="en-IN" dirty="0"/>
              <a:t>Additional Predictor Variables</a:t>
            </a:r>
            <a:endParaRPr lang="en-US" dirty="0"/>
          </a:p>
        </p:txBody>
      </p:sp>
    </p:spTree>
    <p:extLst>
      <p:ext uri="{BB962C8B-B14F-4D97-AF65-F5344CB8AC3E}">
        <p14:creationId xmlns:p14="http://schemas.microsoft.com/office/powerpoint/2010/main" val="2174533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CB2E6-CA78-4ABF-9E1C-4CBF18EEAED9}"/>
              </a:ext>
            </a:extLst>
          </p:cNvPr>
          <p:cNvSpPr>
            <a:spLocks noGrp="1"/>
          </p:cNvSpPr>
          <p:nvPr>
            <p:ph type="title"/>
          </p:nvPr>
        </p:nvSpPr>
        <p:spPr/>
        <p:txBody>
          <a:bodyPr/>
          <a:lstStyle/>
          <a:p>
            <a:r>
              <a:rPr lang="en-IN" dirty="0"/>
              <a:t>Best Model – XGB classifier </a:t>
            </a:r>
            <a:endParaRPr lang="en-US" dirty="0"/>
          </a:p>
        </p:txBody>
      </p:sp>
      <p:sp>
        <p:nvSpPr>
          <p:cNvPr id="3" name="Content Placeholder 2">
            <a:extLst>
              <a:ext uri="{FF2B5EF4-FFF2-40B4-BE49-F238E27FC236}">
                <a16:creationId xmlns:a16="http://schemas.microsoft.com/office/drawing/2014/main" id="{4D39C9D3-1BA6-439B-B1B9-5BA98229D8D2}"/>
              </a:ext>
            </a:extLst>
          </p:cNvPr>
          <p:cNvSpPr>
            <a:spLocks noGrp="1"/>
          </p:cNvSpPr>
          <p:nvPr>
            <p:ph idx="1"/>
          </p:nvPr>
        </p:nvSpPr>
        <p:spPr>
          <a:xfrm>
            <a:off x="1024128" y="2013438"/>
            <a:ext cx="9720073" cy="4783015"/>
          </a:xfrm>
        </p:spPr>
        <p:txBody>
          <a:bodyPr>
            <a:normAutofit fontScale="92500" lnSpcReduction="10000"/>
          </a:bodyPr>
          <a:lstStyle/>
          <a:p>
            <a:r>
              <a:rPr lang="en-US" sz="1800" dirty="0"/>
              <a:t>Our final model was the XGB Classifier as it had the best </a:t>
            </a:r>
            <a:r>
              <a:rPr lang="en-US" sz="1800" dirty="0">
                <a:solidFill>
                  <a:schemeClr val="accent1"/>
                </a:solidFill>
              </a:rPr>
              <a:t>RECALL SCORE</a:t>
            </a:r>
            <a:r>
              <a:rPr lang="en-US" sz="1800" baseline="30000" dirty="0">
                <a:solidFill>
                  <a:schemeClr val="accent1"/>
                </a:solidFill>
              </a:rPr>
              <a:t>1</a:t>
            </a:r>
            <a:r>
              <a:rPr lang="en-US" sz="1800" dirty="0">
                <a:solidFill>
                  <a:schemeClr val="accent1"/>
                </a:solidFill>
              </a:rPr>
              <a:t> </a:t>
            </a:r>
            <a:r>
              <a:rPr lang="en-US" sz="1800" dirty="0"/>
              <a:t>out of the 3 models.</a:t>
            </a:r>
          </a:p>
          <a:p>
            <a:pPr marL="290513" indent="-290513">
              <a:buFont typeface="Arial" panose="020B0604020202020204" pitchFamily="34" charset="0"/>
              <a:buChar char="•"/>
            </a:pPr>
            <a:r>
              <a:rPr lang="en-US" sz="1800" dirty="0"/>
              <a:t>The parameter tuning for the XGB Classifier was done using trial and error and through externally available articles.</a:t>
            </a:r>
          </a:p>
          <a:p>
            <a:pPr marL="290513" indent="-290513">
              <a:buFont typeface="Arial" panose="020B0604020202020204" pitchFamily="34" charset="0"/>
              <a:buChar char="•"/>
            </a:pPr>
            <a:r>
              <a:rPr lang="en-US" sz="1800" dirty="0"/>
              <a:t>After numerous attempts, we came with the following </a:t>
            </a:r>
            <a:r>
              <a:rPr lang="en-US" sz="1800" dirty="0">
                <a:solidFill>
                  <a:schemeClr val="accent1"/>
                </a:solidFill>
              </a:rPr>
              <a:t>HYPERPARAMETERS:</a:t>
            </a:r>
          </a:p>
          <a:p>
            <a:pPr marL="290513" indent="-290513">
              <a:buFont typeface="Arial" panose="020B0604020202020204" pitchFamily="34" charset="0"/>
              <a:buChar char="•"/>
            </a:pPr>
            <a:endParaRPr lang="en-US" sz="1800" dirty="0">
              <a:solidFill>
                <a:schemeClr val="accent1"/>
              </a:solidFill>
            </a:endParaRPr>
          </a:p>
          <a:p>
            <a:pPr marL="290513" indent="-290513">
              <a:buFont typeface="Arial" panose="020B0604020202020204" pitchFamily="34" charset="0"/>
              <a:buChar char="•"/>
            </a:pPr>
            <a:endParaRPr lang="en-US" sz="1800" dirty="0">
              <a:solidFill>
                <a:schemeClr val="accent1"/>
              </a:solidFill>
            </a:endParaRPr>
          </a:p>
          <a:p>
            <a:pPr marL="290513" indent="-290513">
              <a:buFont typeface="Arial" panose="020B0604020202020204" pitchFamily="34" charset="0"/>
              <a:buChar char="•"/>
            </a:pPr>
            <a:endParaRPr lang="en-US" sz="1800" dirty="0">
              <a:solidFill>
                <a:schemeClr val="accent1"/>
              </a:solidFill>
            </a:endParaRPr>
          </a:p>
          <a:p>
            <a:pPr marL="290513" indent="-290513">
              <a:buFont typeface="Arial" panose="020B0604020202020204" pitchFamily="34" charset="0"/>
              <a:buChar char="•"/>
            </a:pPr>
            <a:endParaRPr lang="en-US" sz="1800" dirty="0">
              <a:solidFill>
                <a:schemeClr val="accent1"/>
              </a:solidFill>
            </a:endParaRPr>
          </a:p>
          <a:p>
            <a:pPr marL="290513" indent="-290513">
              <a:buFont typeface="Arial" panose="020B0604020202020204" pitchFamily="34" charset="0"/>
              <a:buChar char="•"/>
            </a:pPr>
            <a:endParaRPr lang="en-US" sz="1800" dirty="0">
              <a:solidFill>
                <a:schemeClr val="accent1"/>
              </a:solidFill>
            </a:endParaRPr>
          </a:p>
          <a:p>
            <a:pPr marL="0" indent="0">
              <a:buNone/>
            </a:pPr>
            <a:endParaRPr lang="en-US" sz="1800" dirty="0">
              <a:solidFill>
                <a:schemeClr val="accent1"/>
              </a:solidFill>
            </a:endParaRPr>
          </a:p>
          <a:p>
            <a:pPr marL="0" indent="0">
              <a:buNone/>
            </a:pPr>
            <a:endParaRPr lang="en-US" sz="1800" dirty="0">
              <a:solidFill>
                <a:schemeClr val="accent1"/>
              </a:solidFill>
            </a:endParaRPr>
          </a:p>
          <a:p>
            <a:pPr marL="0" indent="0">
              <a:buNone/>
            </a:pPr>
            <a:endParaRPr lang="en-US" sz="1800" dirty="0">
              <a:solidFill>
                <a:schemeClr val="accent1"/>
              </a:solidFill>
            </a:endParaRPr>
          </a:p>
          <a:p>
            <a:pPr marL="0" indent="0">
              <a:buNone/>
            </a:pPr>
            <a:r>
              <a:rPr lang="en-US" sz="1400" i="1" dirty="0">
                <a:solidFill>
                  <a:schemeClr val="bg2">
                    <a:lumMod val="50000"/>
                  </a:schemeClr>
                </a:solidFill>
              </a:rPr>
              <a:t>1. RECALL SCORE = Number of actual positives identified correctly</a:t>
            </a:r>
          </a:p>
          <a:p>
            <a:endParaRPr lang="en-US" sz="1800" dirty="0"/>
          </a:p>
        </p:txBody>
      </p:sp>
      <p:pic>
        <p:nvPicPr>
          <p:cNvPr id="4" name="Picture 3">
            <a:extLst>
              <a:ext uri="{FF2B5EF4-FFF2-40B4-BE49-F238E27FC236}">
                <a16:creationId xmlns:a16="http://schemas.microsoft.com/office/drawing/2014/main" id="{105FFD5D-33E3-41C5-823F-E8DA4F0D9AFA}"/>
              </a:ext>
            </a:extLst>
          </p:cNvPr>
          <p:cNvPicPr>
            <a:picLocks noChangeAspect="1"/>
          </p:cNvPicPr>
          <p:nvPr/>
        </p:nvPicPr>
        <p:blipFill>
          <a:blip r:embed="rId2"/>
          <a:stretch>
            <a:fillRect/>
          </a:stretch>
        </p:blipFill>
        <p:spPr>
          <a:xfrm>
            <a:off x="3308911" y="3549103"/>
            <a:ext cx="5102294" cy="2448131"/>
          </a:xfrm>
          <a:prstGeom prst="rect">
            <a:avLst/>
          </a:prstGeom>
        </p:spPr>
      </p:pic>
    </p:spTree>
    <p:extLst>
      <p:ext uri="{BB962C8B-B14F-4D97-AF65-F5344CB8AC3E}">
        <p14:creationId xmlns:p14="http://schemas.microsoft.com/office/powerpoint/2010/main" val="405560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 calcmode="lin" valueType="num">
                                      <p:cBhvr additive="base">
                                        <p:cTn id="24"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anim calcmode="lin" valueType="num">
                                      <p:cBhvr>
                                        <p:cTn id="31" dur="500" fill="hold"/>
                                        <p:tgtEl>
                                          <p:spTgt spid="4"/>
                                        </p:tgtEl>
                                        <p:attrNameLst>
                                          <p:attrName>ppt_x</p:attrName>
                                        </p:attrNameLst>
                                      </p:cBhvr>
                                      <p:tavLst>
                                        <p:tav tm="0">
                                          <p:val>
                                            <p:strVal val="#ppt_x"/>
                                          </p:val>
                                        </p:tav>
                                        <p:tav tm="100000">
                                          <p:val>
                                            <p:strVal val="#ppt_x"/>
                                          </p:val>
                                        </p:tav>
                                      </p:tavLst>
                                    </p:anim>
                                    <p:anim calcmode="lin" valueType="num">
                                      <p:cBhvr>
                                        <p:cTn id="32"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DD055CD-0143-4CB4-94BA-2E47EA4D8F13}"/>
              </a:ext>
            </a:extLst>
          </p:cNvPr>
          <p:cNvGrpSpPr/>
          <p:nvPr/>
        </p:nvGrpSpPr>
        <p:grpSpPr>
          <a:xfrm>
            <a:off x="0" y="5065309"/>
            <a:ext cx="6663447" cy="486383"/>
            <a:chOff x="0" y="2295728"/>
            <a:chExt cx="8472795" cy="486383"/>
          </a:xfrm>
          <a:effectLst>
            <a:outerShdw blurRad="50800" dist="38100" dir="2700000" algn="tl" rotWithShape="0">
              <a:prstClr val="black">
                <a:alpha val="40000"/>
              </a:prstClr>
            </a:outerShdw>
          </a:effectLst>
        </p:grpSpPr>
        <p:sp>
          <p:nvSpPr>
            <p:cNvPr id="8" name="Rectangle 7">
              <a:extLst>
                <a:ext uri="{FF2B5EF4-FFF2-40B4-BE49-F238E27FC236}">
                  <a16:creationId xmlns:a16="http://schemas.microsoft.com/office/drawing/2014/main" id="{9284C800-278B-4E43-8AFF-0E588B29F703}"/>
                </a:ext>
              </a:extLst>
            </p:cNvPr>
            <p:cNvSpPr/>
            <p:nvPr/>
          </p:nvSpPr>
          <p:spPr>
            <a:xfrm>
              <a:off x="0" y="2295728"/>
              <a:ext cx="8258783" cy="486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B6EF341-65FB-48C6-BE65-C7E5782FEAD8}"/>
                </a:ext>
              </a:extLst>
            </p:cNvPr>
            <p:cNvSpPr/>
            <p:nvPr/>
          </p:nvSpPr>
          <p:spPr>
            <a:xfrm>
              <a:off x="7966958" y="2295728"/>
              <a:ext cx="505837" cy="4863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CBB61A1-325E-464D-AABC-8E532D1A2268}"/>
              </a:ext>
            </a:extLst>
          </p:cNvPr>
          <p:cNvSpPr>
            <a:spLocks noGrp="1"/>
          </p:cNvSpPr>
          <p:nvPr>
            <p:ph type="title"/>
          </p:nvPr>
        </p:nvSpPr>
        <p:spPr/>
        <p:txBody>
          <a:bodyPr/>
          <a:lstStyle/>
          <a:p>
            <a:r>
              <a:rPr lang="en-IN" dirty="0"/>
              <a:t>Table of contents</a:t>
            </a:r>
            <a:endParaRPr lang="en-US" dirty="0"/>
          </a:p>
        </p:txBody>
      </p:sp>
      <p:sp>
        <p:nvSpPr>
          <p:cNvPr id="3" name="TextBox 2">
            <a:extLst>
              <a:ext uri="{FF2B5EF4-FFF2-40B4-BE49-F238E27FC236}">
                <a16:creationId xmlns:a16="http://schemas.microsoft.com/office/drawing/2014/main" id="{D419CBA7-18F2-45E2-92FE-445E8153012B}"/>
              </a:ext>
            </a:extLst>
          </p:cNvPr>
          <p:cNvSpPr txBox="1"/>
          <p:nvPr/>
        </p:nvSpPr>
        <p:spPr>
          <a:xfrm>
            <a:off x="1754285" y="2057826"/>
            <a:ext cx="4456413" cy="3440942"/>
          </a:xfrm>
          <a:prstGeom prst="rect">
            <a:avLst/>
          </a:prstGeom>
          <a:noFill/>
        </p:spPr>
        <p:txBody>
          <a:bodyPr wrap="none" rtlCol="0">
            <a:spAutoFit/>
          </a:bodyPr>
          <a:lstStyle/>
          <a:p>
            <a:pPr>
              <a:lnSpc>
                <a:spcPct val="250000"/>
              </a:lnSpc>
            </a:pPr>
            <a:r>
              <a:rPr lang="en-IN" dirty="0"/>
              <a:t>Data Pre-processing</a:t>
            </a:r>
          </a:p>
          <a:p>
            <a:pPr>
              <a:lnSpc>
                <a:spcPct val="250000"/>
              </a:lnSpc>
            </a:pPr>
            <a:r>
              <a:rPr lang="en-IN" dirty="0"/>
              <a:t>Variable Selection &amp; Feature Engineering</a:t>
            </a:r>
          </a:p>
          <a:p>
            <a:pPr>
              <a:lnSpc>
                <a:spcPct val="250000"/>
              </a:lnSpc>
            </a:pPr>
            <a:r>
              <a:rPr lang="en-IN" dirty="0"/>
              <a:t>Methodology – Possible Modeling Approaches</a:t>
            </a:r>
          </a:p>
          <a:p>
            <a:pPr>
              <a:lnSpc>
                <a:spcPct val="250000"/>
              </a:lnSpc>
            </a:pPr>
            <a:r>
              <a:rPr lang="en-IN" dirty="0"/>
              <a:t>Best MODEL</a:t>
            </a:r>
          </a:p>
          <a:p>
            <a:pPr>
              <a:lnSpc>
                <a:spcPct val="250000"/>
              </a:lnSpc>
            </a:pPr>
            <a:r>
              <a:rPr lang="en-IN" dirty="0">
                <a:solidFill>
                  <a:schemeClr val="bg1"/>
                </a:solidFill>
              </a:rPr>
              <a:t>Additional Predictor Variables</a:t>
            </a:r>
            <a:endParaRPr lang="en-US" dirty="0">
              <a:solidFill>
                <a:schemeClr val="bg1"/>
              </a:solidFill>
            </a:endParaRPr>
          </a:p>
        </p:txBody>
      </p:sp>
    </p:spTree>
    <p:extLst>
      <p:ext uri="{BB962C8B-B14F-4D97-AF65-F5344CB8AC3E}">
        <p14:creationId xmlns:p14="http://schemas.microsoft.com/office/powerpoint/2010/main" val="1840579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43CEA-CA39-41B3-84F7-804EB746F3C7}"/>
              </a:ext>
            </a:extLst>
          </p:cNvPr>
          <p:cNvSpPr>
            <a:spLocks noGrp="1"/>
          </p:cNvSpPr>
          <p:nvPr>
            <p:ph type="title"/>
          </p:nvPr>
        </p:nvSpPr>
        <p:spPr/>
        <p:txBody>
          <a:bodyPr/>
          <a:lstStyle/>
          <a:p>
            <a:r>
              <a:rPr lang="en-IN" dirty="0"/>
              <a:t>Additional predictor variables</a:t>
            </a:r>
            <a:endParaRPr lang="en-US" dirty="0"/>
          </a:p>
        </p:txBody>
      </p:sp>
      <p:sp>
        <p:nvSpPr>
          <p:cNvPr id="6" name="Content Placeholder 5">
            <a:extLst>
              <a:ext uri="{FF2B5EF4-FFF2-40B4-BE49-F238E27FC236}">
                <a16:creationId xmlns:a16="http://schemas.microsoft.com/office/drawing/2014/main" id="{4EFA5FEC-7311-41F1-AB84-272D454D9E61}"/>
              </a:ext>
            </a:extLst>
          </p:cNvPr>
          <p:cNvSpPr>
            <a:spLocks noGrp="1"/>
          </p:cNvSpPr>
          <p:nvPr>
            <p:ph idx="1"/>
          </p:nvPr>
        </p:nvSpPr>
        <p:spPr>
          <a:xfrm>
            <a:off x="1024128" y="2042804"/>
            <a:ext cx="9720073" cy="4023360"/>
          </a:xfrm>
        </p:spPr>
        <p:txBody>
          <a:bodyPr>
            <a:normAutofit/>
          </a:bodyPr>
          <a:lstStyle/>
          <a:p>
            <a:r>
              <a:rPr lang="en-US" sz="1800" dirty="0"/>
              <a:t>In addition to the existing variables, collecting information with respect to the </a:t>
            </a:r>
            <a:r>
              <a:rPr lang="en-US" sz="1800" dirty="0">
                <a:solidFill>
                  <a:schemeClr val="accent1"/>
                </a:solidFill>
              </a:rPr>
              <a:t>below variables can prove to be useful in making a more accurate model </a:t>
            </a:r>
            <a:r>
              <a:rPr lang="en-US" sz="1800" dirty="0"/>
              <a:t>- </a:t>
            </a:r>
          </a:p>
        </p:txBody>
      </p:sp>
      <p:sp>
        <p:nvSpPr>
          <p:cNvPr id="3" name="TextBox 2">
            <a:extLst>
              <a:ext uri="{FF2B5EF4-FFF2-40B4-BE49-F238E27FC236}">
                <a16:creationId xmlns:a16="http://schemas.microsoft.com/office/drawing/2014/main" id="{D4AA6643-8B65-4009-B083-1634AC9F9855}"/>
              </a:ext>
            </a:extLst>
          </p:cNvPr>
          <p:cNvSpPr txBox="1"/>
          <p:nvPr/>
        </p:nvSpPr>
        <p:spPr>
          <a:xfrm>
            <a:off x="1071753" y="2909626"/>
            <a:ext cx="9188869" cy="584775"/>
          </a:xfrm>
          <a:prstGeom prst="rect">
            <a:avLst/>
          </a:prstGeom>
          <a:noFill/>
        </p:spPr>
        <p:txBody>
          <a:bodyPr wrap="square" rtlCol="0">
            <a:spAutoFit/>
          </a:bodyPr>
          <a:lstStyle/>
          <a:p>
            <a:r>
              <a:rPr lang="en-US" sz="1600" b="1" dirty="0">
                <a:solidFill>
                  <a:schemeClr val="accent1">
                    <a:lumMod val="75000"/>
                  </a:schemeClr>
                </a:solidFill>
              </a:rPr>
              <a:t>EMPLOYMENT STATUS – </a:t>
            </a:r>
            <a:r>
              <a:rPr lang="en-US" sz="1600" b="1" dirty="0">
                <a:solidFill>
                  <a:schemeClr val="bg2">
                    <a:lumMod val="50000"/>
                  </a:schemeClr>
                </a:solidFill>
              </a:rPr>
              <a:t>Even though ANNUAL INCOME is registered; a recently lost job could be a motivator for a FALSIFIED CLAIM. </a:t>
            </a:r>
            <a:endParaRPr lang="en-US" sz="1600" b="1" dirty="0">
              <a:solidFill>
                <a:schemeClr val="accent1">
                  <a:lumMod val="75000"/>
                </a:schemeClr>
              </a:solidFill>
            </a:endParaRPr>
          </a:p>
        </p:txBody>
      </p:sp>
      <p:sp>
        <p:nvSpPr>
          <p:cNvPr id="4" name="TextBox 3">
            <a:extLst>
              <a:ext uri="{FF2B5EF4-FFF2-40B4-BE49-F238E27FC236}">
                <a16:creationId xmlns:a16="http://schemas.microsoft.com/office/drawing/2014/main" id="{1BC439F0-8AC8-463F-A800-A9F8D91D39CD}"/>
              </a:ext>
            </a:extLst>
          </p:cNvPr>
          <p:cNvSpPr txBox="1"/>
          <p:nvPr/>
        </p:nvSpPr>
        <p:spPr>
          <a:xfrm>
            <a:off x="1071753" y="3736414"/>
            <a:ext cx="9188869" cy="584775"/>
          </a:xfrm>
          <a:prstGeom prst="rect">
            <a:avLst/>
          </a:prstGeom>
          <a:noFill/>
        </p:spPr>
        <p:txBody>
          <a:bodyPr wrap="square" rtlCol="0">
            <a:spAutoFit/>
          </a:bodyPr>
          <a:lstStyle/>
          <a:p>
            <a:r>
              <a:rPr lang="en-US" sz="1600" b="1" dirty="0">
                <a:solidFill>
                  <a:schemeClr val="accent2">
                    <a:lumMod val="75000"/>
                  </a:schemeClr>
                </a:solidFill>
              </a:rPr>
              <a:t>TIME SINCE LAST CLAIM </a:t>
            </a:r>
            <a:r>
              <a:rPr lang="en-US" sz="1600" b="1" dirty="0">
                <a:solidFill>
                  <a:schemeClr val="accent1">
                    <a:lumMod val="75000"/>
                  </a:schemeClr>
                </a:solidFill>
              </a:rPr>
              <a:t>– </a:t>
            </a:r>
            <a:r>
              <a:rPr lang="en-US" sz="1600" b="1" dirty="0">
                <a:solidFill>
                  <a:schemeClr val="bg2">
                    <a:lumMod val="50000"/>
                  </a:schemeClr>
                </a:solidFill>
              </a:rPr>
              <a:t>Higher frequency of claim could point towards a potential fraud or incompetence towards driving; identifying both cases could help the financial institution </a:t>
            </a:r>
            <a:endParaRPr lang="en-US" sz="1600" b="1" dirty="0">
              <a:solidFill>
                <a:schemeClr val="accent1">
                  <a:lumMod val="75000"/>
                </a:schemeClr>
              </a:solidFill>
            </a:endParaRPr>
          </a:p>
        </p:txBody>
      </p:sp>
      <p:sp>
        <p:nvSpPr>
          <p:cNvPr id="5" name="TextBox 4">
            <a:extLst>
              <a:ext uri="{FF2B5EF4-FFF2-40B4-BE49-F238E27FC236}">
                <a16:creationId xmlns:a16="http://schemas.microsoft.com/office/drawing/2014/main" id="{C8D5D0F9-429E-47A5-A0E8-D64E70341065}"/>
              </a:ext>
            </a:extLst>
          </p:cNvPr>
          <p:cNvSpPr txBox="1"/>
          <p:nvPr/>
        </p:nvSpPr>
        <p:spPr>
          <a:xfrm>
            <a:off x="1071752" y="4563202"/>
            <a:ext cx="9417471" cy="584775"/>
          </a:xfrm>
          <a:prstGeom prst="rect">
            <a:avLst/>
          </a:prstGeom>
          <a:noFill/>
        </p:spPr>
        <p:txBody>
          <a:bodyPr wrap="square" rtlCol="0">
            <a:spAutoFit/>
          </a:bodyPr>
          <a:lstStyle/>
          <a:p>
            <a:r>
              <a:rPr lang="en-US" sz="1600" b="1" dirty="0">
                <a:solidFill>
                  <a:schemeClr val="accent6">
                    <a:lumMod val="75000"/>
                  </a:schemeClr>
                </a:solidFill>
              </a:rPr>
              <a:t>TIME SINCE POLICY INCEPTION </a:t>
            </a:r>
            <a:r>
              <a:rPr lang="en-US" sz="1600" b="1" dirty="0">
                <a:solidFill>
                  <a:schemeClr val="accent1">
                    <a:lumMod val="75000"/>
                  </a:schemeClr>
                </a:solidFill>
              </a:rPr>
              <a:t>– </a:t>
            </a:r>
            <a:r>
              <a:rPr lang="en-US" sz="1600" b="1" dirty="0">
                <a:solidFill>
                  <a:schemeClr val="bg2">
                    <a:lumMod val="50000"/>
                  </a:schemeClr>
                </a:solidFill>
              </a:rPr>
              <a:t>Immediate claim after starting a policy could also point towards a fraudulent claim; Could be a coincidence, but a case to be thoroughly investigated before payout</a:t>
            </a:r>
            <a:endParaRPr lang="en-US" sz="1600" b="1" dirty="0">
              <a:solidFill>
                <a:schemeClr val="accent1">
                  <a:lumMod val="75000"/>
                </a:schemeClr>
              </a:solidFill>
            </a:endParaRPr>
          </a:p>
        </p:txBody>
      </p:sp>
      <p:sp>
        <p:nvSpPr>
          <p:cNvPr id="7" name="TextBox 6">
            <a:extLst>
              <a:ext uri="{FF2B5EF4-FFF2-40B4-BE49-F238E27FC236}">
                <a16:creationId xmlns:a16="http://schemas.microsoft.com/office/drawing/2014/main" id="{70DAF3D7-57F6-42E2-B347-E26FE7D58890}"/>
              </a:ext>
            </a:extLst>
          </p:cNvPr>
          <p:cNvSpPr txBox="1"/>
          <p:nvPr/>
        </p:nvSpPr>
        <p:spPr>
          <a:xfrm>
            <a:off x="1071751" y="5387996"/>
            <a:ext cx="9417471" cy="584775"/>
          </a:xfrm>
          <a:prstGeom prst="rect">
            <a:avLst/>
          </a:prstGeom>
          <a:noFill/>
        </p:spPr>
        <p:txBody>
          <a:bodyPr wrap="square" rtlCol="0">
            <a:spAutoFit/>
          </a:bodyPr>
          <a:lstStyle/>
          <a:p>
            <a:r>
              <a:rPr lang="en-US" sz="1600" b="1" dirty="0">
                <a:solidFill>
                  <a:schemeClr val="accent3">
                    <a:lumMod val="50000"/>
                  </a:schemeClr>
                </a:solidFill>
              </a:rPr>
              <a:t>ASSOCIATED PARTY INCIDENT </a:t>
            </a:r>
            <a:r>
              <a:rPr lang="en-US" sz="1600" b="1" dirty="0">
                <a:solidFill>
                  <a:schemeClr val="accent1">
                    <a:lumMod val="75000"/>
                  </a:schemeClr>
                </a:solidFill>
              </a:rPr>
              <a:t>– </a:t>
            </a:r>
            <a:r>
              <a:rPr lang="en-US" sz="1600" b="1" dirty="0">
                <a:solidFill>
                  <a:schemeClr val="bg2">
                    <a:lumMod val="50000"/>
                  </a:schemeClr>
                </a:solidFill>
              </a:rPr>
              <a:t>Involvement of another party in an accident event reduces the likelihood of a fraudulent claim</a:t>
            </a:r>
            <a:endParaRPr lang="en-US" sz="1600" b="1" dirty="0">
              <a:solidFill>
                <a:schemeClr val="accent1">
                  <a:lumMod val="75000"/>
                </a:schemeClr>
              </a:solidFill>
            </a:endParaRPr>
          </a:p>
        </p:txBody>
      </p:sp>
    </p:spTree>
    <p:extLst>
      <p:ext uri="{BB962C8B-B14F-4D97-AF65-F5344CB8AC3E}">
        <p14:creationId xmlns:p14="http://schemas.microsoft.com/office/powerpoint/2010/main" val="234059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A28970-3E8F-46CD-A302-42EE83668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99A173-D616-42EF-BB79-068F42297DFF}"/>
              </a:ext>
            </a:extLst>
          </p:cNvPr>
          <p:cNvSpPr>
            <a:spLocks noGrp="1"/>
          </p:cNvSpPr>
          <p:nvPr>
            <p:ph type="ctrTitle"/>
          </p:nvPr>
        </p:nvSpPr>
        <p:spPr>
          <a:xfrm>
            <a:off x="643467" y="643467"/>
            <a:ext cx="7164674" cy="5571066"/>
          </a:xfrm>
        </p:spPr>
        <p:txBody>
          <a:bodyPr>
            <a:normAutofit/>
          </a:bodyPr>
          <a:lstStyle/>
          <a:p>
            <a:r>
              <a:rPr lang="en-US" sz="6600">
                <a:solidFill>
                  <a:schemeClr val="tx1">
                    <a:alpha val="80000"/>
                  </a:schemeClr>
                </a:solidFill>
              </a:rPr>
              <a:t>THANK YOU</a:t>
            </a:r>
          </a:p>
        </p:txBody>
      </p:sp>
      <p:sp>
        <p:nvSpPr>
          <p:cNvPr id="3" name="Subtitle 2">
            <a:extLst>
              <a:ext uri="{FF2B5EF4-FFF2-40B4-BE49-F238E27FC236}">
                <a16:creationId xmlns:a16="http://schemas.microsoft.com/office/drawing/2014/main" id="{8441FC24-5530-476E-AAF0-F97D969F7AA5}"/>
              </a:ext>
            </a:extLst>
          </p:cNvPr>
          <p:cNvSpPr>
            <a:spLocks noGrp="1"/>
          </p:cNvSpPr>
          <p:nvPr>
            <p:ph type="subTitle" idx="1"/>
          </p:nvPr>
        </p:nvSpPr>
        <p:spPr>
          <a:xfrm>
            <a:off x="8451608" y="643467"/>
            <a:ext cx="3096926" cy="5571066"/>
          </a:xfrm>
        </p:spPr>
        <p:txBody>
          <a:bodyPr>
            <a:normAutofit/>
          </a:bodyPr>
          <a:lstStyle/>
          <a:p>
            <a:r>
              <a:rPr lang="en-US" sz="2000"/>
              <a:t>Team Koalas</a:t>
            </a:r>
          </a:p>
        </p:txBody>
      </p:sp>
      <p:cxnSp>
        <p:nvCxnSpPr>
          <p:cNvPr id="10" name="Straight Connector 9">
            <a:extLst>
              <a:ext uri="{FF2B5EF4-FFF2-40B4-BE49-F238E27FC236}">
                <a16:creationId xmlns:a16="http://schemas.microsoft.com/office/drawing/2014/main" id="{47AE7893-212D-45CB-A5B0-AE377389AB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28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DD055CD-0143-4CB4-94BA-2E47EA4D8F13}"/>
              </a:ext>
            </a:extLst>
          </p:cNvPr>
          <p:cNvGrpSpPr/>
          <p:nvPr/>
        </p:nvGrpSpPr>
        <p:grpSpPr>
          <a:xfrm>
            <a:off x="0" y="2295728"/>
            <a:ext cx="6663447" cy="486383"/>
            <a:chOff x="0" y="2295728"/>
            <a:chExt cx="8472795" cy="486383"/>
          </a:xfrm>
          <a:effectLst>
            <a:outerShdw blurRad="50800" dist="38100" dir="2700000" algn="tl" rotWithShape="0">
              <a:prstClr val="black">
                <a:alpha val="40000"/>
              </a:prstClr>
            </a:outerShdw>
          </a:effectLst>
        </p:grpSpPr>
        <p:sp>
          <p:nvSpPr>
            <p:cNvPr id="8" name="Rectangle 7">
              <a:extLst>
                <a:ext uri="{FF2B5EF4-FFF2-40B4-BE49-F238E27FC236}">
                  <a16:creationId xmlns:a16="http://schemas.microsoft.com/office/drawing/2014/main" id="{9284C800-278B-4E43-8AFF-0E588B29F703}"/>
                </a:ext>
              </a:extLst>
            </p:cNvPr>
            <p:cNvSpPr/>
            <p:nvPr/>
          </p:nvSpPr>
          <p:spPr>
            <a:xfrm>
              <a:off x="0" y="2295728"/>
              <a:ext cx="8258783" cy="486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B6EF341-65FB-48C6-BE65-C7E5782FEAD8}"/>
                </a:ext>
              </a:extLst>
            </p:cNvPr>
            <p:cNvSpPr/>
            <p:nvPr/>
          </p:nvSpPr>
          <p:spPr>
            <a:xfrm>
              <a:off x="7966958" y="2295728"/>
              <a:ext cx="505837" cy="4863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CBB61A1-325E-464D-AABC-8E532D1A2268}"/>
              </a:ext>
            </a:extLst>
          </p:cNvPr>
          <p:cNvSpPr>
            <a:spLocks noGrp="1"/>
          </p:cNvSpPr>
          <p:nvPr>
            <p:ph type="title"/>
          </p:nvPr>
        </p:nvSpPr>
        <p:spPr/>
        <p:txBody>
          <a:bodyPr/>
          <a:lstStyle/>
          <a:p>
            <a:r>
              <a:rPr lang="en-IN" dirty="0"/>
              <a:t>Table of contents</a:t>
            </a:r>
            <a:endParaRPr lang="en-US" dirty="0"/>
          </a:p>
        </p:txBody>
      </p:sp>
      <p:sp>
        <p:nvSpPr>
          <p:cNvPr id="3" name="TextBox 2">
            <a:extLst>
              <a:ext uri="{FF2B5EF4-FFF2-40B4-BE49-F238E27FC236}">
                <a16:creationId xmlns:a16="http://schemas.microsoft.com/office/drawing/2014/main" id="{D419CBA7-18F2-45E2-92FE-445E8153012B}"/>
              </a:ext>
            </a:extLst>
          </p:cNvPr>
          <p:cNvSpPr txBox="1"/>
          <p:nvPr/>
        </p:nvSpPr>
        <p:spPr>
          <a:xfrm>
            <a:off x="1754285" y="2049034"/>
            <a:ext cx="4456413" cy="3440942"/>
          </a:xfrm>
          <a:prstGeom prst="rect">
            <a:avLst/>
          </a:prstGeom>
          <a:noFill/>
        </p:spPr>
        <p:txBody>
          <a:bodyPr wrap="none" rtlCol="0">
            <a:spAutoFit/>
          </a:bodyPr>
          <a:lstStyle/>
          <a:p>
            <a:pPr>
              <a:lnSpc>
                <a:spcPct val="250000"/>
              </a:lnSpc>
            </a:pPr>
            <a:r>
              <a:rPr lang="en-IN" dirty="0">
                <a:solidFill>
                  <a:schemeClr val="bg1"/>
                </a:solidFill>
              </a:rPr>
              <a:t>Data Pre-processing</a:t>
            </a:r>
          </a:p>
          <a:p>
            <a:pPr>
              <a:lnSpc>
                <a:spcPct val="250000"/>
              </a:lnSpc>
            </a:pPr>
            <a:r>
              <a:rPr lang="en-IN" dirty="0"/>
              <a:t>Variable Selection &amp; Feature Engineering</a:t>
            </a:r>
          </a:p>
          <a:p>
            <a:pPr>
              <a:lnSpc>
                <a:spcPct val="250000"/>
              </a:lnSpc>
            </a:pPr>
            <a:r>
              <a:rPr lang="en-IN" dirty="0"/>
              <a:t>Methodology – Possible Modeling Approaches</a:t>
            </a:r>
          </a:p>
          <a:p>
            <a:pPr>
              <a:lnSpc>
                <a:spcPct val="250000"/>
              </a:lnSpc>
            </a:pPr>
            <a:r>
              <a:rPr lang="en-IN" dirty="0"/>
              <a:t>Best MODEL</a:t>
            </a:r>
          </a:p>
          <a:p>
            <a:pPr>
              <a:lnSpc>
                <a:spcPct val="250000"/>
              </a:lnSpc>
            </a:pPr>
            <a:r>
              <a:rPr lang="en-IN" dirty="0"/>
              <a:t>Additional Predictor Variables</a:t>
            </a:r>
            <a:endParaRPr lang="en-US" dirty="0"/>
          </a:p>
        </p:txBody>
      </p:sp>
    </p:spTree>
    <p:extLst>
      <p:ext uri="{BB962C8B-B14F-4D97-AF65-F5344CB8AC3E}">
        <p14:creationId xmlns:p14="http://schemas.microsoft.com/office/powerpoint/2010/main" val="876155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9C618-172F-4DD9-B565-88FA0D082937}"/>
              </a:ext>
            </a:extLst>
          </p:cNvPr>
          <p:cNvSpPr>
            <a:spLocks noGrp="1"/>
          </p:cNvSpPr>
          <p:nvPr>
            <p:ph type="title"/>
          </p:nvPr>
        </p:nvSpPr>
        <p:spPr/>
        <p:txBody>
          <a:bodyPr/>
          <a:lstStyle/>
          <a:p>
            <a:r>
              <a:rPr lang="en-IN" dirty="0"/>
              <a:t>Missing Values</a:t>
            </a:r>
            <a:endParaRPr lang="en-US" dirty="0"/>
          </a:p>
        </p:txBody>
      </p:sp>
      <p:pic>
        <p:nvPicPr>
          <p:cNvPr id="4" name="Picture 3">
            <a:extLst>
              <a:ext uri="{FF2B5EF4-FFF2-40B4-BE49-F238E27FC236}">
                <a16:creationId xmlns:a16="http://schemas.microsoft.com/office/drawing/2014/main" id="{8DE7521A-16DD-4B7C-804F-C14F70C32CF2}"/>
              </a:ext>
            </a:extLst>
          </p:cNvPr>
          <p:cNvPicPr>
            <a:picLocks noChangeAspect="1"/>
          </p:cNvPicPr>
          <p:nvPr/>
        </p:nvPicPr>
        <p:blipFill>
          <a:blip r:embed="rId2"/>
          <a:stretch>
            <a:fillRect/>
          </a:stretch>
        </p:blipFill>
        <p:spPr>
          <a:xfrm>
            <a:off x="8910272" y="1858565"/>
            <a:ext cx="3048264" cy="4709568"/>
          </a:xfrm>
          <a:prstGeom prst="rect">
            <a:avLst/>
          </a:prstGeom>
          <a:effectLst/>
        </p:spPr>
      </p:pic>
      <p:sp>
        <p:nvSpPr>
          <p:cNvPr id="3" name="TextBox 2">
            <a:extLst>
              <a:ext uri="{FF2B5EF4-FFF2-40B4-BE49-F238E27FC236}">
                <a16:creationId xmlns:a16="http://schemas.microsoft.com/office/drawing/2014/main" id="{85BE18E0-3F71-49B5-BE42-3F6118966969}"/>
              </a:ext>
            </a:extLst>
          </p:cNvPr>
          <p:cNvSpPr txBox="1"/>
          <p:nvPr/>
        </p:nvSpPr>
        <p:spPr>
          <a:xfrm>
            <a:off x="914400" y="2007009"/>
            <a:ext cx="7636213" cy="4185761"/>
          </a:xfrm>
          <a:prstGeom prst="rect">
            <a:avLst/>
          </a:prstGeom>
          <a:noFill/>
        </p:spPr>
        <p:txBody>
          <a:bodyPr wrap="square" rtlCol="0">
            <a:spAutoFit/>
          </a:bodyPr>
          <a:lstStyle/>
          <a:p>
            <a:r>
              <a:rPr lang="en-US" dirty="0"/>
              <a:t>Owing to all our missing values being ‘NAs’, we searched for the missing values using the following code</a:t>
            </a:r>
          </a:p>
          <a:p>
            <a:endParaRPr lang="en-US" dirty="0"/>
          </a:p>
          <a:p>
            <a:r>
              <a:rPr lang="en-US" dirty="0">
                <a:solidFill>
                  <a:schemeClr val="bg2">
                    <a:lumMod val="50000"/>
                  </a:schemeClr>
                </a:solidFill>
              </a:rPr>
              <a:t>	RESULTS:</a:t>
            </a:r>
            <a:endParaRPr lang="en-US" dirty="0"/>
          </a:p>
          <a:p>
            <a:pPr marL="1200150" lvl="2" indent="-285750">
              <a:lnSpc>
                <a:spcPct val="150000"/>
              </a:lnSpc>
              <a:buFont typeface="Arial" panose="020B0604020202020204" pitchFamily="34" charset="0"/>
              <a:buChar char="•"/>
            </a:pPr>
            <a:r>
              <a:rPr lang="en-US" dirty="0"/>
              <a:t>Out of a total of 17,998 rows, we found </a:t>
            </a:r>
            <a:r>
              <a:rPr lang="en-US" dirty="0">
                <a:solidFill>
                  <a:srgbClr val="C00000"/>
                </a:solidFill>
              </a:rPr>
              <a:t>154</a:t>
            </a:r>
            <a:r>
              <a:rPr lang="en-US" dirty="0"/>
              <a:t> NAs </a:t>
            </a:r>
          </a:p>
          <a:p>
            <a:pPr marL="1200150" lvl="2" indent="-285750">
              <a:buFont typeface="Arial" panose="020B0604020202020204" pitchFamily="34" charset="0"/>
              <a:buChar char="•"/>
            </a:pPr>
            <a:r>
              <a:rPr lang="en-US" dirty="0"/>
              <a:t>Predictors having NAs</a:t>
            </a:r>
          </a:p>
          <a:p>
            <a:pPr marL="1657350" lvl="3" indent="-285750">
              <a:buFont typeface="Wingdings" panose="05000000000000000000" pitchFamily="2" charset="2"/>
              <a:buChar char="§"/>
            </a:pPr>
            <a:r>
              <a:rPr lang="en-US" dirty="0"/>
              <a:t>Witness_present_ind = Indicator for if a witness was present</a:t>
            </a:r>
          </a:p>
          <a:p>
            <a:pPr marL="1657350" lvl="3" indent="-285750">
              <a:buFont typeface="Wingdings" panose="05000000000000000000" pitchFamily="2" charset="2"/>
              <a:buChar char="§"/>
            </a:pPr>
            <a:r>
              <a:rPr lang="en-US" dirty="0"/>
              <a:t>Claim_est_payout = Estimated payout from the claim</a:t>
            </a:r>
          </a:p>
          <a:p>
            <a:pPr marL="1657350" lvl="3" indent="-285750">
              <a:buFont typeface="Wingdings" panose="05000000000000000000" pitchFamily="2" charset="2"/>
              <a:buChar char="§"/>
            </a:pPr>
            <a:r>
              <a:rPr lang="en-US" dirty="0"/>
              <a:t>Age_of_vehicle = Age of the vehicle</a:t>
            </a:r>
          </a:p>
          <a:p>
            <a:pPr lvl="1"/>
            <a:r>
              <a:rPr lang="en-US" dirty="0">
                <a:solidFill>
                  <a:schemeClr val="bg2">
                    <a:lumMod val="50000"/>
                  </a:schemeClr>
                </a:solidFill>
              </a:rPr>
              <a:t>IMPUTATION:</a:t>
            </a:r>
            <a:endParaRPr lang="en-US" dirty="0"/>
          </a:p>
          <a:p>
            <a:pPr marL="1200150" lvl="2" indent="-285750">
              <a:spcAft>
                <a:spcPts val="600"/>
              </a:spcAft>
              <a:buFont typeface="Arial" panose="020B0604020202020204" pitchFamily="34" charset="0"/>
              <a:buChar char="•"/>
            </a:pPr>
            <a:r>
              <a:rPr lang="en-US" dirty="0"/>
              <a:t>Imputing is a great idea in cases where the ratio of missing values is significant, and the variables imputed aren’t very strongly correlated</a:t>
            </a:r>
          </a:p>
          <a:p>
            <a:pPr marL="1200150" lvl="2" indent="-285750">
              <a:buFont typeface="Arial" panose="020B0604020202020204" pitchFamily="34" charset="0"/>
              <a:buChar char="•"/>
            </a:pPr>
            <a:r>
              <a:rPr lang="en-US" dirty="0"/>
              <a:t>In this case, data corruption through imputation was avoided since the </a:t>
            </a:r>
            <a:r>
              <a:rPr lang="en-US" dirty="0">
                <a:solidFill>
                  <a:srgbClr val="1CADE4"/>
                </a:solidFill>
              </a:rPr>
              <a:t>MISSING VALUES = ~0.9% </a:t>
            </a:r>
            <a:r>
              <a:rPr lang="en-US" dirty="0"/>
              <a:t>of the data set.</a:t>
            </a:r>
          </a:p>
        </p:txBody>
      </p:sp>
      <p:sp>
        <p:nvSpPr>
          <p:cNvPr id="5" name="Isosceles Triangle 4">
            <a:extLst>
              <a:ext uri="{FF2B5EF4-FFF2-40B4-BE49-F238E27FC236}">
                <a16:creationId xmlns:a16="http://schemas.microsoft.com/office/drawing/2014/main" id="{BC84B351-48BA-468D-9712-F79521B9B645}"/>
              </a:ext>
            </a:extLst>
          </p:cNvPr>
          <p:cNvSpPr/>
          <p:nvPr/>
        </p:nvSpPr>
        <p:spPr>
          <a:xfrm rot="5400000">
            <a:off x="8341599" y="2159940"/>
            <a:ext cx="418027" cy="34046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9553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additive="base">
                                        <p:cTn id="40"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 calcmode="lin" valueType="num">
                                      <p:cBhvr additive="base">
                                        <p:cTn id="46"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 calcmode="lin" valueType="num">
                                      <p:cBhvr additive="base">
                                        <p:cTn id="52"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nodeType="clickEffect">
                                  <p:stCondLst>
                                    <p:cond delay="0"/>
                                  </p:stCondLst>
                                  <p:childTnLst>
                                    <p:set>
                                      <p:cBhvr>
                                        <p:cTn id="57" dur="1" fill="hold">
                                          <p:stCondLst>
                                            <p:cond delay="0"/>
                                          </p:stCondLst>
                                        </p:cTn>
                                        <p:tgtEl>
                                          <p:spTgt spid="3">
                                            <p:txEl>
                                              <p:pRg st="8" end="8"/>
                                            </p:txEl>
                                          </p:spTgt>
                                        </p:tgtEl>
                                        <p:attrNameLst>
                                          <p:attrName>style.visibility</p:attrName>
                                        </p:attrNameLst>
                                      </p:cBhvr>
                                      <p:to>
                                        <p:strVal val="visible"/>
                                      </p:to>
                                    </p:set>
                                    <p:anim calcmode="lin" valueType="num">
                                      <p:cBhvr additive="base">
                                        <p:cTn id="58"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 calcmode="lin" valueType="num">
                                      <p:cBhvr additive="base">
                                        <p:cTn id="64"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 calcmode="lin" valueType="num">
                                      <p:cBhvr additive="base">
                                        <p:cTn id="70"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71"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3B89-58AD-4625-A2F5-1B5F0E7505F8}"/>
              </a:ext>
            </a:extLst>
          </p:cNvPr>
          <p:cNvSpPr>
            <a:spLocks noGrp="1"/>
          </p:cNvSpPr>
          <p:nvPr>
            <p:ph type="title"/>
          </p:nvPr>
        </p:nvSpPr>
        <p:spPr/>
        <p:txBody>
          <a:bodyPr/>
          <a:lstStyle/>
          <a:p>
            <a:r>
              <a:rPr lang="en-IN" dirty="0"/>
              <a:t>Outliers</a:t>
            </a:r>
            <a:endParaRPr lang="en-US" dirty="0"/>
          </a:p>
        </p:txBody>
      </p:sp>
      <p:pic>
        <p:nvPicPr>
          <p:cNvPr id="4" name="Picture 3">
            <a:extLst>
              <a:ext uri="{FF2B5EF4-FFF2-40B4-BE49-F238E27FC236}">
                <a16:creationId xmlns:a16="http://schemas.microsoft.com/office/drawing/2014/main" id="{DB847C99-36FD-4005-B077-4E59B6515870}"/>
              </a:ext>
            </a:extLst>
          </p:cNvPr>
          <p:cNvPicPr>
            <a:picLocks noChangeAspect="1"/>
          </p:cNvPicPr>
          <p:nvPr/>
        </p:nvPicPr>
        <p:blipFill>
          <a:blip r:embed="rId2"/>
          <a:stretch>
            <a:fillRect/>
          </a:stretch>
        </p:blipFill>
        <p:spPr>
          <a:xfrm>
            <a:off x="9135498" y="3712493"/>
            <a:ext cx="2503612" cy="2508816"/>
          </a:xfrm>
          <a:prstGeom prst="rect">
            <a:avLst/>
          </a:prstGeom>
        </p:spPr>
      </p:pic>
      <p:sp>
        <p:nvSpPr>
          <p:cNvPr id="8" name="TextBox 7">
            <a:extLst>
              <a:ext uri="{FF2B5EF4-FFF2-40B4-BE49-F238E27FC236}">
                <a16:creationId xmlns:a16="http://schemas.microsoft.com/office/drawing/2014/main" id="{C2539A80-27E2-454C-845C-18751552FF9E}"/>
              </a:ext>
            </a:extLst>
          </p:cNvPr>
          <p:cNvSpPr txBox="1"/>
          <p:nvPr/>
        </p:nvSpPr>
        <p:spPr>
          <a:xfrm>
            <a:off x="914400" y="1847523"/>
            <a:ext cx="7636213" cy="4955203"/>
          </a:xfrm>
          <a:prstGeom prst="rect">
            <a:avLst/>
          </a:prstGeom>
          <a:noFill/>
        </p:spPr>
        <p:txBody>
          <a:bodyPr wrap="square" rtlCol="0">
            <a:spAutoFit/>
          </a:bodyPr>
          <a:lstStyle/>
          <a:p>
            <a:r>
              <a:rPr lang="en-US" dirty="0">
                <a:solidFill>
                  <a:schemeClr val="accent1"/>
                </a:solidFill>
              </a:rPr>
              <a:t>Outlier analysis </a:t>
            </a:r>
            <a:r>
              <a:rPr lang="en-US" dirty="0"/>
              <a:t>was conducted which highlights the number of values present outside the Upper and Lower threshold limit, with Tail = 0.1 and Q = 3</a:t>
            </a:r>
          </a:p>
          <a:p>
            <a:endParaRPr lang="en-US" dirty="0"/>
          </a:p>
          <a:p>
            <a:r>
              <a:rPr lang="en-US" dirty="0"/>
              <a:t>Decision to keep or delete the outliers was taken on a case-by-case basis.</a:t>
            </a:r>
          </a:p>
          <a:p>
            <a:endParaRPr lang="en-US" dirty="0"/>
          </a:p>
          <a:p>
            <a:r>
              <a:rPr lang="en-US" b="1" dirty="0">
                <a:solidFill>
                  <a:schemeClr val="bg2">
                    <a:lumMod val="50000"/>
                  </a:schemeClr>
                </a:solidFill>
              </a:rPr>
              <a:t>1. AGE_OF_DRIVER </a:t>
            </a:r>
            <a:r>
              <a:rPr lang="en-US" dirty="0"/>
              <a:t>–</a:t>
            </a:r>
          </a:p>
          <a:p>
            <a:pPr marL="742950" lvl="1" indent="-285750">
              <a:spcAft>
                <a:spcPts val="600"/>
              </a:spcAft>
              <a:buFont typeface="Arial" panose="020B0604020202020204" pitchFamily="34" charset="0"/>
              <a:buChar char="•"/>
            </a:pPr>
            <a:r>
              <a:rPr lang="en-US" dirty="0"/>
              <a:t>Drivers with ages above 95 was eliminated as the values present were between 100 to 250 and doesn’t make sense from a fraud perspective</a:t>
            </a:r>
          </a:p>
          <a:p>
            <a:r>
              <a:rPr lang="en-US" b="1" dirty="0">
                <a:solidFill>
                  <a:schemeClr val="bg2">
                    <a:lumMod val="50000"/>
                  </a:schemeClr>
                </a:solidFill>
              </a:rPr>
              <a:t>2. SAFETY_RATING – </a:t>
            </a:r>
          </a:p>
          <a:p>
            <a:pPr marL="742950" lvl="1" indent="-285750">
              <a:spcAft>
                <a:spcPts val="600"/>
              </a:spcAft>
              <a:buFont typeface="Arial" panose="020B0604020202020204" pitchFamily="34" charset="0"/>
              <a:buChar char="•"/>
            </a:pPr>
            <a:r>
              <a:rPr lang="en-US" dirty="0"/>
              <a:t>All values present are between 1 and 100 as standard rating practice. Outliers were present owing to heavier distribution of certain ratings. We kept all outliers for this variable.</a:t>
            </a:r>
          </a:p>
          <a:p>
            <a:r>
              <a:rPr lang="en-US" b="1" dirty="0">
                <a:solidFill>
                  <a:schemeClr val="bg2">
                    <a:lumMod val="50000"/>
                  </a:schemeClr>
                </a:solidFill>
              </a:rPr>
              <a:t>3. ANNUAL_INCOME – </a:t>
            </a:r>
          </a:p>
          <a:p>
            <a:pPr marL="742950" lvl="1" indent="-285750">
              <a:buFont typeface="Arial" panose="020B0604020202020204" pitchFamily="34" charset="0"/>
              <a:buChar char="•"/>
            </a:pPr>
            <a:r>
              <a:rPr lang="en-US" dirty="0"/>
              <a:t>Records with ‘-1’ values in the ANNUAL_INCOME column were deleted as the ratio of fraud to no-fraud in this smaller sample was the same as the rest of the data set. Positive Outliers were kept, as INCOME can be varied and hence, could be useful for determining outcomes.</a:t>
            </a:r>
            <a:r>
              <a:rPr lang="en-US" dirty="0">
                <a:solidFill>
                  <a:schemeClr val="bg2">
                    <a:lumMod val="50000"/>
                  </a:schemeClr>
                </a:solidFill>
              </a:rPr>
              <a:t>	</a:t>
            </a:r>
            <a:endParaRPr lang="en-US" dirty="0"/>
          </a:p>
        </p:txBody>
      </p:sp>
      <p:sp>
        <p:nvSpPr>
          <p:cNvPr id="9" name="Isosceles Triangle 8">
            <a:extLst>
              <a:ext uri="{FF2B5EF4-FFF2-40B4-BE49-F238E27FC236}">
                <a16:creationId xmlns:a16="http://schemas.microsoft.com/office/drawing/2014/main" id="{4E7D8863-BCCF-46DA-84C6-360C3D85E803}"/>
              </a:ext>
            </a:extLst>
          </p:cNvPr>
          <p:cNvSpPr/>
          <p:nvPr/>
        </p:nvSpPr>
        <p:spPr>
          <a:xfrm rot="5400000">
            <a:off x="8341599" y="1968550"/>
            <a:ext cx="418027" cy="34046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E2811B5D-C012-4C00-8540-4BFCAC3D3158}"/>
              </a:ext>
            </a:extLst>
          </p:cNvPr>
          <p:cNvGrpSpPr/>
          <p:nvPr/>
        </p:nvGrpSpPr>
        <p:grpSpPr>
          <a:xfrm>
            <a:off x="9116323" y="1201740"/>
            <a:ext cx="2522787" cy="2436322"/>
            <a:chOff x="9116323" y="1201740"/>
            <a:chExt cx="2522787" cy="2436322"/>
          </a:xfrm>
        </p:grpSpPr>
        <p:pic>
          <p:nvPicPr>
            <p:cNvPr id="6" name="Picture 5">
              <a:extLst>
                <a:ext uri="{FF2B5EF4-FFF2-40B4-BE49-F238E27FC236}">
                  <a16:creationId xmlns:a16="http://schemas.microsoft.com/office/drawing/2014/main" id="{C7CC1A1C-B351-4465-8E4D-DDC39399E695}"/>
                </a:ext>
              </a:extLst>
            </p:cNvPr>
            <p:cNvPicPr>
              <a:picLocks noChangeAspect="1"/>
            </p:cNvPicPr>
            <p:nvPr/>
          </p:nvPicPr>
          <p:blipFill>
            <a:blip r:embed="rId3"/>
            <a:stretch>
              <a:fillRect/>
            </a:stretch>
          </p:blipFill>
          <p:spPr>
            <a:xfrm>
              <a:off x="9116323" y="1571072"/>
              <a:ext cx="2522787" cy="2066990"/>
            </a:xfrm>
            <a:prstGeom prst="rect">
              <a:avLst/>
            </a:prstGeom>
          </p:spPr>
        </p:pic>
        <p:sp>
          <p:nvSpPr>
            <p:cNvPr id="5" name="TextBox 4">
              <a:extLst>
                <a:ext uri="{FF2B5EF4-FFF2-40B4-BE49-F238E27FC236}">
                  <a16:creationId xmlns:a16="http://schemas.microsoft.com/office/drawing/2014/main" id="{99D10B2F-946E-42EA-BEFE-B86462C8BA21}"/>
                </a:ext>
              </a:extLst>
            </p:cNvPr>
            <p:cNvSpPr txBox="1"/>
            <p:nvPr/>
          </p:nvSpPr>
          <p:spPr>
            <a:xfrm flipH="1">
              <a:off x="9480610" y="1201740"/>
              <a:ext cx="1794211" cy="369332"/>
            </a:xfrm>
            <a:prstGeom prst="rect">
              <a:avLst/>
            </a:prstGeom>
            <a:noFill/>
          </p:spPr>
          <p:txBody>
            <a:bodyPr wrap="square" rtlCol="0">
              <a:spAutoFit/>
            </a:bodyPr>
            <a:lstStyle/>
            <a:p>
              <a:pPr algn="ctr"/>
              <a:r>
                <a:rPr lang="en-US" dirty="0">
                  <a:solidFill>
                    <a:schemeClr val="bg2">
                      <a:lumMod val="50000"/>
                    </a:schemeClr>
                  </a:solidFill>
                </a:rPr>
                <a:t>OUTPUT</a:t>
              </a:r>
            </a:p>
          </p:txBody>
        </p:sp>
      </p:grpSp>
      <p:sp>
        <p:nvSpPr>
          <p:cNvPr id="10" name="Isosceles Triangle 9">
            <a:extLst>
              <a:ext uri="{FF2B5EF4-FFF2-40B4-BE49-F238E27FC236}">
                <a16:creationId xmlns:a16="http://schemas.microsoft.com/office/drawing/2014/main" id="{4BF9790C-BFE7-46D1-AA4C-0488F746880D}"/>
              </a:ext>
            </a:extLst>
          </p:cNvPr>
          <p:cNvSpPr/>
          <p:nvPr/>
        </p:nvSpPr>
        <p:spPr>
          <a:xfrm rot="5400000">
            <a:off x="8341599" y="3663154"/>
            <a:ext cx="418027" cy="34046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24714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 calcmode="lin" valueType="num">
                                      <p:cBhvr additive="base">
                                        <p:cTn id="2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anim calcmode="lin" valueType="num">
                                      <p:cBhvr additive="base">
                                        <p:cTn id="2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anim calcmode="lin" valueType="num">
                                      <p:cBhvr additive="base">
                                        <p:cTn id="33"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0-#ppt_w/2"/>
                                          </p:val>
                                        </p:tav>
                                        <p:tav tm="100000">
                                          <p:val>
                                            <p:strVal val="#ppt_x"/>
                                          </p:val>
                                        </p:tav>
                                      </p:tavLst>
                                    </p:anim>
                                    <p:anim calcmode="lin" valueType="num">
                                      <p:cBhvr additive="base">
                                        <p:cTn id="4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ppt_x"/>
                                          </p:val>
                                        </p:tav>
                                        <p:tav tm="100000">
                                          <p:val>
                                            <p:strVal val="#ppt_x"/>
                                          </p:val>
                                        </p:tav>
                                      </p:tavLst>
                                    </p:anim>
                                    <p:anim calcmode="lin" valueType="num">
                                      <p:cBhvr additive="base">
                                        <p:cTn id="4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8">
                                            <p:txEl>
                                              <p:pRg st="6" end="6"/>
                                            </p:txEl>
                                          </p:spTgt>
                                        </p:tgtEl>
                                        <p:attrNameLst>
                                          <p:attrName>style.visibility</p:attrName>
                                        </p:attrNameLst>
                                      </p:cBhvr>
                                      <p:to>
                                        <p:strVal val="visible"/>
                                      </p:to>
                                    </p:set>
                                    <p:anim calcmode="lin" valueType="num">
                                      <p:cBhvr additive="base">
                                        <p:cTn id="51"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
                                            <p:txEl>
                                              <p:pRg st="6" end="6"/>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8">
                                            <p:txEl>
                                              <p:pRg st="7" end="7"/>
                                            </p:txEl>
                                          </p:spTgt>
                                        </p:tgtEl>
                                        <p:attrNameLst>
                                          <p:attrName>style.visibility</p:attrName>
                                        </p:attrNameLst>
                                      </p:cBhvr>
                                      <p:to>
                                        <p:strVal val="visible"/>
                                      </p:to>
                                    </p:set>
                                    <p:anim calcmode="lin" valueType="num">
                                      <p:cBhvr additive="base">
                                        <p:cTn id="55"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
                                            <p:txEl>
                                              <p:pRg st="8" end="8"/>
                                            </p:txEl>
                                          </p:spTgt>
                                        </p:tgtEl>
                                        <p:attrNameLst>
                                          <p:attrName>style.visibility</p:attrName>
                                        </p:attrNameLst>
                                      </p:cBhvr>
                                      <p:to>
                                        <p:strVal val="visible"/>
                                      </p:to>
                                    </p:set>
                                    <p:anim calcmode="lin" valueType="num">
                                      <p:cBhvr additive="base">
                                        <p:cTn id="6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8" end="8"/>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8">
                                            <p:txEl>
                                              <p:pRg st="9" end="9"/>
                                            </p:txEl>
                                          </p:spTgt>
                                        </p:tgtEl>
                                        <p:attrNameLst>
                                          <p:attrName>style.visibility</p:attrName>
                                        </p:attrNameLst>
                                      </p:cBhvr>
                                      <p:to>
                                        <p:strVal val="visible"/>
                                      </p:to>
                                    </p:set>
                                    <p:anim calcmode="lin" valueType="num">
                                      <p:cBhvr additive="base">
                                        <p:cTn id="65"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DD055CD-0143-4CB4-94BA-2E47EA4D8F13}"/>
              </a:ext>
            </a:extLst>
          </p:cNvPr>
          <p:cNvGrpSpPr/>
          <p:nvPr/>
        </p:nvGrpSpPr>
        <p:grpSpPr>
          <a:xfrm>
            <a:off x="0" y="3007907"/>
            <a:ext cx="6663447" cy="486383"/>
            <a:chOff x="0" y="2295728"/>
            <a:chExt cx="8472795" cy="486383"/>
          </a:xfrm>
          <a:effectLst>
            <a:outerShdw blurRad="50800" dist="38100" dir="2700000" algn="tl" rotWithShape="0">
              <a:prstClr val="black">
                <a:alpha val="40000"/>
              </a:prstClr>
            </a:outerShdw>
          </a:effectLst>
        </p:grpSpPr>
        <p:sp>
          <p:nvSpPr>
            <p:cNvPr id="8" name="Rectangle 7">
              <a:extLst>
                <a:ext uri="{FF2B5EF4-FFF2-40B4-BE49-F238E27FC236}">
                  <a16:creationId xmlns:a16="http://schemas.microsoft.com/office/drawing/2014/main" id="{9284C800-278B-4E43-8AFF-0E588B29F703}"/>
                </a:ext>
              </a:extLst>
            </p:cNvPr>
            <p:cNvSpPr/>
            <p:nvPr/>
          </p:nvSpPr>
          <p:spPr>
            <a:xfrm>
              <a:off x="0" y="2295728"/>
              <a:ext cx="8258783" cy="486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B6EF341-65FB-48C6-BE65-C7E5782FEAD8}"/>
                </a:ext>
              </a:extLst>
            </p:cNvPr>
            <p:cNvSpPr/>
            <p:nvPr/>
          </p:nvSpPr>
          <p:spPr>
            <a:xfrm>
              <a:off x="7966958" y="2295728"/>
              <a:ext cx="505837" cy="4863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CBB61A1-325E-464D-AABC-8E532D1A2268}"/>
              </a:ext>
            </a:extLst>
          </p:cNvPr>
          <p:cNvSpPr>
            <a:spLocks noGrp="1"/>
          </p:cNvSpPr>
          <p:nvPr>
            <p:ph type="title"/>
          </p:nvPr>
        </p:nvSpPr>
        <p:spPr/>
        <p:txBody>
          <a:bodyPr/>
          <a:lstStyle/>
          <a:p>
            <a:r>
              <a:rPr lang="en-IN" dirty="0"/>
              <a:t>Table of contents</a:t>
            </a:r>
            <a:endParaRPr lang="en-US" dirty="0"/>
          </a:p>
        </p:txBody>
      </p:sp>
      <p:sp>
        <p:nvSpPr>
          <p:cNvPr id="3" name="TextBox 2">
            <a:extLst>
              <a:ext uri="{FF2B5EF4-FFF2-40B4-BE49-F238E27FC236}">
                <a16:creationId xmlns:a16="http://schemas.microsoft.com/office/drawing/2014/main" id="{D419CBA7-18F2-45E2-92FE-445E8153012B}"/>
              </a:ext>
            </a:extLst>
          </p:cNvPr>
          <p:cNvSpPr txBox="1"/>
          <p:nvPr/>
        </p:nvSpPr>
        <p:spPr>
          <a:xfrm>
            <a:off x="1754285" y="2057826"/>
            <a:ext cx="4456413" cy="3440942"/>
          </a:xfrm>
          <a:prstGeom prst="rect">
            <a:avLst/>
          </a:prstGeom>
          <a:noFill/>
        </p:spPr>
        <p:txBody>
          <a:bodyPr wrap="none" rtlCol="0">
            <a:spAutoFit/>
          </a:bodyPr>
          <a:lstStyle/>
          <a:p>
            <a:pPr>
              <a:lnSpc>
                <a:spcPct val="250000"/>
              </a:lnSpc>
            </a:pPr>
            <a:r>
              <a:rPr lang="en-IN" dirty="0"/>
              <a:t>Data Pre-processing</a:t>
            </a:r>
          </a:p>
          <a:p>
            <a:pPr>
              <a:lnSpc>
                <a:spcPct val="250000"/>
              </a:lnSpc>
            </a:pPr>
            <a:r>
              <a:rPr lang="en-IN" dirty="0">
                <a:solidFill>
                  <a:schemeClr val="bg1"/>
                </a:solidFill>
              </a:rPr>
              <a:t>Variable Selection &amp; Feature Engineering</a:t>
            </a:r>
          </a:p>
          <a:p>
            <a:pPr>
              <a:lnSpc>
                <a:spcPct val="250000"/>
              </a:lnSpc>
            </a:pPr>
            <a:r>
              <a:rPr lang="en-IN" dirty="0"/>
              <a:t>Methodology – Possible Modeling Approaches</a:t>
            </a:r>
          </a:p>
          <a:p>
            <a:pPr>
              <a:lnSpc>
                <a:spcPct val="250000"/>
              </a:lnSpc>
            </a:pPr>
            <a:r>
              <a:rPr lang="en-IN" dirty="0"/>
              <a:t>Best MODEL</a:t>
            </a:r>
          </a:p>
          <a:p>
            <a:pPr>
              <a:lnSpc>
                <a:spcPct val="250000"/>
              </a:lnSpc>
            </a:pPr>
            <a:r>
              <a:rPr lang="en-IN" dirty="0"/>
              <a:t>Additional Predictor Variables</a:t>
            </a:r>
            <a:endParaRPr lang="en-US" dirty="0"/>
          </a:p>
        </p:txBody>
      </p:sp>
    </p:spTree>
    <p:extLst>
      <p:ext uri="{BB962C8B-B14F-4D97-AF65-F5344CB8AC3E}">
        <p14:creationId xmlns:p14="http://schemas.microsoft.com/office/powerpoint/2010/main" val="3887129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30F72-5C0D-469E-BD87-6AB0E133F770}"/>
              </a:ext>
            </a:extLst>
          </p:cNvPr>
          <p:cNvSpPr>
            <a:spLocks noGrp="1"/>
          </p:cNvSpPr>
          <p:nvPr>
            <p:ph type="title"/>
          </p:nvPr>
        </p:nvSpPr>
        <p:spPr/>
        <p:txBody>
          <a:bodyPr/>
          <a:lstStyle/>
          <a:p>
            <a:r>
              <a:rPr lang="en-IN" dirty="0"/>
              <a:t>Variable Selection</a:t>
            </a:r>
            <a:endParaRPr lang="en-US" dirty="0"/>
          </a:p>
        </p:txBody>
      </p:sp>
      <p:sp>
        <p:nvSpPr>
          <p:cNvPr id="3" name="Content Placeholder 2">
            <a:extLst>
              <a:ext uri="{FF2B5EF4-FFF2-40B4-BE49-F238E27FC236}">
                <a16:creationId xmlns:a16="http://schemas.microsoft.com/office/drawing/2014/main" id="{536A2B81-074C-4D7B-B69F-21C729E800E4}"/>
              </a:ext>
            </a:extLst>
          </p:cNvPr>
          <p:cNvSpPr>
            <a:spLocks noGrp="1"/>
          </p:cNvSpPr>
          <p:nvPr>
            <p:ph idx="1"/>
          </p:nvPr>
        </p:nvSpPr>
        <p:spPr>
          <a:xfrm>
            <a:off x="1024128" y="2052081"/>
            <a:ext cx="9720073" cy="4023360"/>
          </a:xfrm>
        </p:spPr>
        <p:txBody>
          <a:bodyPr>
            <a:normAutofit/>
          </a:bodyPr>
          <a:lstStyle/>
          <a:p>
            <a:r>
              <a:rPr lang="en-US" sz="1800" dirty="0"/>
              <a:t>Each variable was selected by </a:t>
            </a:r>
            <a:r>
              <a:rPr lang="en-US" sz="1800" dirty="0">
                <a:solidFill>
                  <a:schemeClr val="accent1"/>
                </a:solidFill>
              </a:rPr>
              <a:t>visualizing its count for the FRAUD vs NO-FRAUD</a:t>
            </a:r>
            <a:r>
              <a:rPr lang="en-US" sz="1800" dirty="0"/>
              <a:t>. Upon careful examination, the following variables were shortlisted for removal</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solidFill>
                  <a:schemeClr val="bg2">
                    <a:lumMod val="50000"/>
                  </a:schemeClr>
                </a:solidFill>
              </a:rPr>
              <a:t>Some additional variables removed </a:t>
            </a:r>
            <a:r>
              <a:rPr lang="en-US" sz="1800" dirty="0"/>
              <a:t>– CLAIM_NUMBER, CLAIM_DATE, ZIP_CODE </a:t>
            </a:r>
          </a:p>
          <a:p>
            <a:endParaRPr lang="en-US" sz="1800" dirty="0"/>
          </a:p>
        </p:txBody>
      </p:sp>
      <p:grpSp>
        <p:nvGrpSpPr>
          <p:cNvPr id="5" name="Group 4">
            <a:extLst>
              <a:ext uri="{FF2B5EF4-FFF2-40B4-BE49-F238E27FC236}">
                <a16:creationId xmlns:a16="http://schemas.microsoft.com/office/drawing/2014/main" id="{423BFE5E-7504-435B-A919-07D0633D3779}"/>
              </a:ext>
            </a:extLst>
          </p:cNvPr>
          <p:cNvGrpSpPr/>
          <p:nvPr/>
        </p:nvGrpSpPr>
        <p:grpSpPr>
          <a:xfrm>
            <a:off x="208006" y="2926135"/>
            <a:ext cx="2479585" cy="2425783"/>
            <a:chOff x="208006" y="2926135"/>
            <a:chExt cx="2479585" cy="2425783"/>
          </a:xfrm>
        </p:grpSpPr>
        <p:pic>
          <p:nvPicPr>
            <p:cNvPr id="12" name="Picture 11">
              <a:extLst>
                <a:ext uri="{FF2B5EF4-FFF2-40B4-BE49-F238E27FC236}">
                  <a16:creationId xmlns:a16="http://schemas.microsoft.com/office/drawing/2014/main" id="{E1CDB62F-0B8E-4949-98E6-8425DC05F05C}"/>
                </a:ext>
              </a:extLst>
            </p:cNvPr>
            <p:cNvPicPr>
              <a:picLocks noChangeAspect="1"/>
            </p:cNvPicPr>
            <p:nvPr/>
          </p:nvPicPr>
          <p:blipFill>
            <a:blip r:embed="rId2"/>
            <a:stretch>
              <a:fillRect/>
            </a:stretch>
          </p:blipFill>
          <p:spPr>
            <a:xfrm>
              <a:off x="208006" y="3271508"/>
              <a:ext cx="2479585" cy="2080410"/>
            </a:xfrm>
            <a:prstGeom prst="rect">
              <a:avLst/>
            </a:prstGeom>
          </p:spPr>
        </p:pic>
        <p:sp>
          <p:nvSpPr>
            <p:cNvPr id="4" name="TextBox 3">
              <a:extLst>
                <a:ext uri="{FF2B5EF4-FFF2-40B4-BE49-F238E27FC236}">
                  <a16:creationId xmlns:a16="http://schemas.microsoft.com/office/drawing/2014/main" id="{866FF9F1-1C37-455B-B87C-A38D5C19F45C}"/>
                </a:ext>
              </a:extLst>
            </p:cNvPr>
            <p:cNvSpPr txBox="1"/>
            <p:nvPr/>
          </p:nvSpPr>
          <p:spPr>
            <a:xfrm>
              <a:off x="613472" y="2926135"/>
              <a:ext cx="1634999" cy="338554"/>
            </a:xfrm>
            <a:prstGeom prst="rect">
              <a:avLst/>
            </a:prstGeom>
            <a:noFill/>
          </p:spPr>
          <p:txBody>
            <a:bodyPr wrap="none" rtlCol="0">
              <a:spAutoFit/>
            </a:bodyPr>
            <a:lstStyle/>
            <a:p>
              <a:r>
                <a:rPr lang="en-US" sz="1600" b="1" dirty="0">
                  <a:solidFill>
                    <a:schemeClr val="bg2">
                      <a:lumMod val="50000"/>
                    </a:schemeClr>
                  </a:solidFill>
                </a:rPr>
                <a:t>VEHICLE_COLOR</a:t>
              </a:r>
            </a:p>
          </p:txBody>
        </p:sp>
      </p:grpSp>
      <p:grpSp>
        <p:nvGrpSpPr>
          <p:cNvPr id="6" name="Group 5">
            <a:extLst>
              <a:ext uri="{FF2B5EF4-FFF2-40B4-BE49-F238E27FC236}">
                <a16:creationId xmlns:a16="http://schemas.microsoft.com/office/drawing/2014/main" id="{8CF873A7-6549-42DA-ACDE-F39DA4A81D56}"/>
              </a:ext>
            </a:extLst>
          </p:cNvPr>
          <p:cNvGrpSpPr/>
          <p:nvPr/>
        </p:nvGrpSpPr>
        <p:grpSpPr>
          <a:xfrm>
            <a:off x="3176305" y="2926135"/>
            <a:ext cx="2687795" cy="2425783"/>
            <a:chOff x="3176305" y="2926135"/>
            <a:chExt cx="2687795" cy="2425783"/>
          </a:xfrm>
        </p:grpSpPr>
        <p:pic>
          <p:nvPicPr>
            <p:cNvPr id="8" name="Picture 7">
              <a:extLst>
                <a:ext uri="{FF2B5EF4-FFF2-40B4-BE49-F238E27FC236}">
                  <a16:creationId xmlns:a16="http://schemas.microsoft.com/office/drawing/2014/main" id="{96E0090E-B7E2-4EE3-8FD1-40E2A1B5481E}"/>
                </a:ext>
              </a:extLst>
            </p:cNvPr>
            <p:cNvPicPr>
              <a:picLocks noChangeAspect="1"/>
            </p:cNvPicPr>
            <p:nvPr/>
          </p:nvPicPr>
          <p:blipFill>
            <a:blip r:embed="rId3"/>
            <a:stretch>
              <a:fillRect/>
            </a:stretch>
          </p:blipFill>
          <p:spPr>
            <a:xfrm>
              <a:off x="3176305" y="3271508"/>
              <a:ext cx="2687795" cy="2080410"/>
            </a:xfrm>
            <a:prstGeom prst="rect">
              <a:avLst/>
            </a:prstGeom>
          </p:spPr>
        </p:pic>
        <p:sp>
          <p:nvSpPr>
            <p:cNvPr id="9" name="TextBox 8">
              <a:extLst>
                <a:ext uri="{FF2B5EF4-FFF2-40B4-BE49-F238E27FC236}">
                  <a16:creationId xmlns:a16="http://schemas.microsoft.com/office/drawing/2014/main" id="{3F6C21F8-7FEE-4FBC-B238-C8150798A69A}"/>
                </a:ext>
              </a:extLst>
            </p:cNvPr>
            <p:cNvSpPr txBox="1"/>
            <p:nvPr/>
          </p:nvSpPr>
          <p:spPr>
            <a:xfrm>
              <a:off x="3451111" y="2926135"/>
              <a:ext cx="2148345" cy="338554"/>
            </a:xfrm>
            <a:prstGeom prst="rect">
              <a:avLst/>
            </a:prstGeom>
            <a:noFill/>
          </p:spPr>
          <p:txBody>
            <a:bodyPr wrap="none" rtlCol="0">
              <a:spAutoFit/>
            </a:bodyPr>
            <a:lstStyle/>
            <a:p>
              <a:r>
                <a:rPr lang="en-US" sz="1600" b="1" dirty="0">
                  <a:solidFill>
                    <a:schemeClr val="bg2">
                      <a:lumMod val="50000"/>
                    </a:schemeClr>
                  </a:solidFill>
                </a:rPr>
                <a:t>CLAIM_DAY_OF_WEEK</a:t>
              </a:r>
            </a:p>
          </p:txBody>
        </p:sp>
      </p:grpSp>
      <p:grpSp>
        <p:nvGrpSpPr>
          <p:cNvPr id="7" name="Group 6">
            <a:extLst>
              <a:ext uri="{FF2B5EF4-FFF2-40B4-BE49-F238E27FC236}">
                <a16:creationId xmlns:a16="http://schemas.microsoft.com/office/drawing/2014/main" id="{2D0271CE-A638-42A9-AB70-07DD9CD04959}"/>
              </a:ext>
            </a:extLst>
          </p:cNvPr>
          <p:cNvGrpSpPr/>
          <p:nvPr/>
        </p:nvGrpSpPr>
        <p:grpSpPr>
          <a:xfrm>
            <a:off x="6352814" y="2926135"/>
            <a:ext cx="2619084" cy="2459255"/>
            <a:chOff x="6352814" y="2926135"/>
            <a:chExt cx="2619084" cy="2459255"/>
          </a:xfrm>
        </p:grpSpPr>
        <p:pic>
          <p:nvPicPr>
            <p:cNvPr id="10" name="Picture 9">
              <a:extLst>
                <a:ext uri="{FF2B5EF4-FFF2-40B4-BE49-F238E27FC236}">
                  <a16:creationId xmlns:a16="http://schemas.microsoft.com/office/drawing/2014/main" id="{AB3D58F7-B252-4E37-A439-291810B153A8}"/>
                </a:ext>
              </a:extLst>
            </p:cNvPr>
            <p:cNvPicPr>
              <a:picLocks noChangeAspect="1"/>
            </p:cNvPicPr>
            <p:nvPr/>
          </p:nvPicPr>
          <p:blipFill>
            <a:blip r:embed="rId4"/>
            <a:stretch>
              <a:fillRect/>
            </a:stretch>
          </p:blipFill>
          <p:spPr>
            <a:xfrm>
              <a:off x="6352814" y="3238036"/>
              <a:ext cx="2619084" cy="2147354"/>
            </a:xfrm>
            <a:prstGeom prst="rect">
              <a:avLst/>
            </a:prstGeom>
          </p:spPr>
        </p:pic>
        <p:sp>
          <p:nvSpPr>
            <p:cNvPr id="11" name="TextBox 10">
              <a:extLst>
                <a:ext uri="{FF2B5EF4-FFF2-40B4-BE49-F238E27FC236}">
                  <a16:creationId xmlns:a16="http://schemas.microsoft.com/office/drawing/2014/main" id="{94166CBD-5F20-40E5-9D2E-01EBF4432223}"/>
                </a:ext>
              </a:extLst>
            </p:cNvPr>
            <p:cNvSpPr txBox="1"/>
            <p:nvPr/>
          </p:nvSpPr>
          <p:spPr>
            <a:xfrm>
              <a:off x="6726356" y="2926135"/>
              <a:ext cx="1963679" cy="338554"/>
            </a:xfrm>
            <a:prstGeom prst="rect">
              <a:avLst/>
            </a:prstGeom>
            <a:noFill/>
          </p:spPr>
          <p:txBody>
            <a:bodyPr wrap="none" rtlCol="0">
              <a:spAutoFit/>
            </a:bodyPr>
            <a:lstStyle/>
            <a:p>
              <a:r>
                <a:rPr lang="en-US" sz="1600" b="1" dirty="0">
                  <a:solidFill>
                    <a:schemeClr val="bg2">
                      <a:lumMod val="50000"/>
                    </a:schemeClr>
                  </a:solidFill>
                </a:rPr>
                <a:t>VEHICLE_CATEGORY</a:t>
              </a:r>
            </a:p>
          </p:txBody>
        </p:sp>
      </p:grpSp>
      <p:grpSp>
        <p:nvGrpSpPr>
          <p:cNvPr id="15" name="Group 14">
            <a:extLst>
              <a:ext uri="{FF2B5EF4-FFF2-40B4-BE49-F238E27FC236}">
                <a16:creationId xmlns:a16="http://schemas.microsoft.com/office/drawing/2014/main" id="{A4AD4675-8877-4B27-8A81-FBC07C1BA1E2}"/>
              </a:ext>
            </a:extLst>
          </p:cNvPr>
          <p:cNvGrpSpPr/>
          <p:nvPr/>
        </p:nvGrpSpPr>
        <p:grpSpPr>
          <a:xfrm>
            <a:off x="9460613" y="2926135"/>
            <a:ext cx="2567174" cy="2459256"/>
            <a:chOff x="9460613" y="2926135"/>
            <a:chExt cx="2567174" cy="2459256"/>
          </a:xfrm>
        </p:grpSpPr>
        <p:pic>
          <p:nvPicPr>
            <p:cNvPr id="14" name="Picture 13">
              <a:extLst>
                <a:ext uri="{FF2B5EF4-FFF2-40B4-BE49-F238E27FC236}">
                  <a16:creationId xmlns:a16="http://schemas.microsoft.com/office/drawing/2014/main" id="{B2146A10-2F94-4D9B-A265-E20CB5F46559}"/>
                </a:ext>
              </a:extLst>
            </p:cNvPr>
            <p:cNvPicPr>
              <a:picLocks noChangeAspect="1"/>
            </p:cNvPicPr>
            <p:nvPr/>
          </p:nvPicPr>
          <p:blipFill>
            <a:blip r:embed="rId5"/>
            <a:stretch>
              <a:fillRect/>
            </a:stretch>
          </p:blipFill>
          <p:spPr>
            <a:xfrm>
              <a:off x="9460613" y="3238036"/>
              <a:ext cx="2567174" cy="2147355"/>
            </a:xfrm>
            <a:prstGeom prst="rect">
              <a:avLst/>
            </a:prstGeom>
          </p:spPr>
        </p:pic>
        <p:sp>
          <p:nvSpPr>
            <p:cNvPr id="13" name="TextBox 12">
              <a:extLst>
                <a:ext uri="{FF2B5EF4-FFF2-40B4-BE49-F238E27FC236}">
                  <a16:creationId xmlns:a16="http://schemas.microsoft.com/office/drawing/2014/main" id="{D7F19C8F-1DB4-49B3-9D45-CAFE3EBB5B19}"/>
                </a:ext>
              </a:extLst>
            </p:cNvPr>
            <p:cNvSpPr txBox="1"/>
            <p:nvPr/>
          </p:nvSpPr>
          <p:spPr>
            <a:xfrm>
              <a:off x="9923194" y="2926135"/>
              <a:ext cx="1672253" cy="338554"/>
            </a:xfrm>
            <a:prstGeom prst="rect">
              <a:avLst/>
            </a:prstGeom>
            <a:noFill/>
          </p:spPr>
          <p:txBody>
            <a:bodyPr wrap="none" rtlCol="0">
              <a:spAutoFit/>
            </a:bodyPr>
            <a:lstStyle/>
            <a:p>
              <a:r>
                <a:rPr lang="en-US" sz="1600" b="1" dirty="0">
                  <a:solidFill>
                    <a:schemeClr val="bg2">
                      <a:lumMod val="50000"/>
                    </a:schemeClr>
                  </a:solidFill>
                </a:rPr>
                <a:t>VEHICLE_WEIGHT</a:t>
              </a:r>
            </a:p>
          </p:txBody>
        </p:sp>
      </p:grpSp>
    </p:spTree>
    <p:extLst>
      <p:ext uri="{BB962C8B-B14F-4D97-AF65-F5344CB8AC3E}">
        <p14:creationId xmlns:p14="http://schemas.microsoft.com/office/powerpoint/2010/main" val="1804246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1"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 calcmode="lin" valueType="num">
                                      <p:cBhvr additive="base">
                                        <p:cTn id="3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39998-1AB2-41A8-ABCD-8BF764607CF9}"/>
              </a:ext>
            </a:extLst>
          </p:cNvPr>
          <p:cNvSpPr>
            <a:spLocks noGrp="1"/>
          </p:cNvSpPr>
          <p:nvPr>
            <p:ph type="title"/>
          </p:nvPr>
        </p:nvSpPr>
        <p:spPr/>
        <p:txBody>
          <a:bodyPr/>
          <a:lstStyle/>
          <a:p>
            <a:r>
              <a:rPr lang="en-IN" dirty="0"/>
              <a:t>Feature Engineering</a:t>
            </a:r>
            <a:endParaRPr lang="en-US" dirty="0"/>
          </a:p>
        </p:txBody>
      </p:sp>
      <p:sp>
        <p:nvSpPr>
          <p:cNvPr id="3" name="Content Placeholder 2">
            <a:extLst>
              <a:ext uri="{FF2B5EF4-FFF2-40B4-BE49-F238E27FC236}">
                <a16:creationId xmlns:a16="http://schemas.microsoft.com/office/drawing/2014/main" id="{D3A7EC11-A8B0-4268-B67A-0574185FBC16}"/>
              </a:ext>
            </a:extLst>
          </p:cNvPr>
          <p:cNvSpPr>
            <a:spLocks noGrp="1"/>
          </p:cNvSpPr>
          <p:nvPr>
            <p:ph idx="1"/>
          </p:nvPr>
        </p:nvSpPr>
        <p:spPr>
          <a:xfrm>
            <a:off x="1024129" y="2286000"/>
            <a:ext cx="6590010" cy="4466492"/>
          </a:xfrm>
        </p:spPr>
        <p:txBody>
          <a:bodyPr>
            <a:normAutofit lnSpcReduction="10000"/>
          </a:bodyPr>
          <a:lstStyle/>
          <a:p>
            <a:r>
              <a:rPr lang="en-US" sz="1800" dirty="0"/>
              <a:t>Feature Engineering included creation of </a:t>
            </a:r>
            <a:r>
              <a:rPr lang="en-US" sz="1800" dirty="0">
                <a:solidFill>
                  <a:schemeClr val="accent1"/>
                </a:solidFill>
              </a:rPr>
              <a:t>dummy variables.</a:t>
            </a:r>
          </a:p>
          <a:p>
            <a:pPr marL="342900" indent="-342900">
              <a:buFont typeface="Arial" panose="020B0604020202020204" pitchFamily="34" charset="0"/>
              <a:buChar char="•"/>
            </a:pPr>
            <a:r>
              <a:rPr lang="en-US" sz="1800" dirty="0"/>
              <a:t>A dummy variable is one that takes only the value 0 or 1 to indicate the absence or presence of some categorical effect that may be expected to shift the outcome</a:t>
            </a:r>
          </a:p>
          <a:p>
            <a:pPr marL="342900" indent="-342900">
              <a:buFont typeface="Arial" panose="020B0604020202020204" pitchFamily="34" charset="0"/>
              <a:buChar char="•"/>
            </a:pPr>
            <a:r>
              <a:rPr lang="en-US" sz="1800" dirty="0"/>
              <a:t>Not creating dummy values would result in high coefficient values when creating regression models which in turn would not be good for the model performance</a:t>
            </a:r>
          </a:p>
          <a:p>
            <a:pPr marL="0" indent="0">
              <a:buNone/>
            </a:pPr>
            <a:r>
              <a:rPr lang="en-US" sz="1800" dirty="0"/>
              <a:t>In the screenshot, we can observe the dummies created for the following variables:</a:t>
            </a:r>
          </a:p>
          <a:p>
            <a:pPr marL="342900" indent="-342900">
              <a:buFont typeface="Arial" panose="020B0604020202020204" pitchFamily="34" charset="0"/>
              <a:buChar char="•"/>
            </a:pPr>
            <a:r>
              <a:rPr lang="en-US" sz="1800" b="1" dirty="0">
                <a:solidFill>
                  <a:schemeClr val="bg2">
                    <a:lumMod val="50000"/>
                  </a:schemeClr>
                </a:solidFill>
              </a:rPr>
              <a:t>GENDER</a:t>
            </a:r>
            <a:r>
              <a:rPr lang="en-US" sz="1800" dirty="0"/>
              <a:t>	 </a:t>
            </a:r>
            <a:r>
              <a:rPr lang="en-US" sz="1800" b="1" dirty="0"/>
              <a:t>:</a:t>
            </a:r>
            <a:r>
              <a:rPr lang="en-US" sz="1800" dirty="0"/>
              <a:t> F or M</a:t>
            </a:r>
          </a:p>
          <a:p>
            <a:pPr marL="342900" indent="-342900">
              <a:buFont typeface="Arial" panose="020B0604020202020204" pitchFamily="34" charset="0"/>
              <a:buChar char="•"/>
            </a:pPr>
            <a:r>
              <a:rPr lang="en-US" sz="1800" b="1" dirty="0">
                <a:solidFill>
                  <a:schemeClr val="bg2">
                    <a:lumMod val="50000"/>
                  </a:schemeClr>
                </a:solidFill>
              </a:rPr>
              <a:t>LIVING_STATUS :</a:t>
            </a:r>
            <a:r>
              <a:rPr lang="en-US" sz="1800" dirty="0"/>
              <a:t> OWN or RENT</a:t>
            </a:r>
          </a:p>
          <a:p>
            <a:pPr marL="342900" indent="-342900">
              <a:buFont typeface="Arial" panose="020B0604020202020204" pitchFamily="34" charset="0"/>
              <a:buChar char="•"/>
            </a:pPr>
            <a:r>
              <a:rPr lang="en-US" sz="1800" b="1" dirty="0">
                <a:solidFill>
                  <a:schemeClr val="bg2">
                    <a:lumMod val="50000"/>
                  </a:schemeClr>
                </a:solidFill>
              </a:rPr>
              <a:t>ACCIDENT_SITE :</a:t>
            </a:r>
            <a:r>
              <a:rPr lang="en-US" sz="1800" dirty="0"/>
              <a:t> HIGHWAY, LOCAL or PARKING LOT</a:t>
            </a:r>
          </a:p>
          <a:p>
            <a:pPr marL="342900" indent="-342900">
              <a:buFont typeface="Arial" panose="020B0604020202020204" pitchFamily="34" charset="0"/>
              <a:buChar char="•"/>
            </a:pPr>
            <a:r>
              <a:rPr lang="en-US" sz="1800" b="1" dirty="0">
                <a:solidFill>
                  <a:schemeClr val="bg2">
                    <a:lumMod val="50000"/>
                  </a:schemeClr>
                </a:solidFill>
              </a:rPr>
              <a:t>CHANNEL	 :</a:t>
            </a:r>
            <a:r>
              <a:rPr lang="en-US" sz="1800" dirty="0"/>
              <a:t> BROKER, ONLINE or PHONE</a:t>
            </a:r>
          </a:p>
          <a:p>
            <a:pPr marL="0" indent="0">
              <a:buNone/>
            </a:pPr>
            <a:endParaRPr lang="en-US" sz="1800" dirty="0"/>
          </a:p>
        </p:txBody>
      </p:sp>
      <p:pic>
        <p:nvPicPr>
          <p:cNvPr id="5" name="Picture 4">
            <a:extLst>
              <a:ext uri="{FF2B5EF4-FFF2-40B4-BE49-F238E27FC236}">
                <a16:creationId xmlns:a16="http://schemas.microsoft.com/office/drawing/2014/main" id="{BBE6B286-2AAA-474A-8BDC-0628A94FA1C0}"/>
              </a:ext>
            </a:extLst>
          </p:cNvPr>
          <p:cNvPicPr>
            <a:picLocks noChangeAspect="1"/>
          </p:cNvPicPr>
          <p:nvPr/>
        </p:nvPicPr>
        <p:blipFill>
          <a:blip r:embed="rId2"/>
          <a:stretch>
            <a:fillRect/>
          </a:stretch>
        </p:blipFill>
        <p:spPr>
          <a:xfrm>
            <a:off x="7724694" y="2168541"/>
            <a:ext cx="3019506" cy="4258277"/>
          </a:xfrm>
          <a:prstGeom prst="rect">
            <a:avLst/>
          </a:prstGeom>
        </p:spPr>
      </p:pic>
    </p:spTree>
    <p:extLst>
      <p:ext uri="{BB962C8B-B14F-4D97-AF65-F5344CB8AC3E}">
        <p14:creationId xmlns:p14="http://schemas.microsoft.com/office/powerpoint/2010/main" val="257276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additive="base">
                                        <p:cTn id="4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 calcmode="lin" valueType="num">
                                      <p:cBhvr additive="base">
                                        <p:cTn id="4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 calcmode="lin" valueType="num">
                                      <p:cBhvr additive="base">
                                        <p:cTn id="4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DD055CD-0143-4CB4-94BA-2E47EA4D8F13}"/>
              </a:ext>
            </a:extLst>
          </p:cNvPr>
          <p:cNvGrpSpPr/>
          <p:nvPr/>
        </p:nvGrpSpPr>
        <p:grpSpPr>
          <a:xfrm>
            <a:off x="0" y="3684915"/>
            <a:ext cx="6663447" cy="486383"/>
            <a:chOff x="0" y="2295728"/>
            <a:chExt cx="8472795" cy="486383"/>
          </a:xfrm>
          <a:effectLst>
            <a:outerShdw blurRad="50800" dist="38100" dir="2700000" algn="tl" rotWithShape="0">
              <a:prstClr val="black">
                <a:alpha val="40000"/>
              </a:prstClr>
            </a:outerShdw>
          </a:effectLst>
        </p:grpSpPr>
        <p:sp>
          <p:nvSpPr>
            <p:cNvPr id="8" name="Rectangle 7">
              <a:extLst>
                <a:ext uri="{FF2B5EF4-FFF2-40B4-BE49-F238E27FC236}">
                  <a16:creationId xmlns:a16="http://schemas.microsoft.com/office/drawing/2014/main" id="{9284C800-278B-4E43-8AFF-0E588B29F703}"/>
                </a:ext>
              </a:extLst>
            </p:cNvPr>
            <p:cNvSpPr/>
            <p:nvPr/>
          </p:nvSpPr>
          <p:spPr>
            <a:xfrm>
              <a:off x="0" y="2295728"/>
              <a:ext cx="8258783" cy="486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B6EF341-65FB-48C6-BE65-C7E5782FEAD8}"/>
                </a:ext>
              </a:extLst>
            </p:cNvPr>
            <p:cNvSpPr/>
            <p:nvPr/>
          </p:nvSpPr>
          <p:spPr>
            <a:xfrm>
              <a:off x="7966958" y="2295728"/>
              <a:ext cx="505837" cy="4863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CBB61A1-325E-464D-AABC-8E532D1A2268}"/>
              </a:ext>
            </a:extLst>
          </p:cNvPr>
          <p:cNvSpPr>
            <a:spLocks noGrp="1"/>
          </p:cNvSpPr>
          <p:nvPr>
            <p:ph type="title"/>
          </p:nvPr>
        </p:nvSpPr>
        <p:spPr/>
        <p:txBody>
          <a:bodyPr/>
          <a:lstStyle/>
          <a:p>
            <a:r>
              <a:rPr lang="en-IN" dirty="0"/>
              <a:t>Table of contents</a:t>
            </a:r>
            <a:endParaRPr lang="en-US" dirty="0"/>
          </a:p>
        </p:txBody>
      </p:sp>
      <p:sp>
        <p:nvSpPr>
          <p:cNvPr id="3" name="TextBox 2">
            <a:extLst>
              <a:ext uri="{FF2B5EF4-FFF2-40B4-BE49-F238E27FC236}">
                <a16:creationId xmlns:a16="http://schemas.microsoft.com/office/drawing/2014/main" id="{D419CBA7-18F2-45E2-92FE-445E8153012B}"/>
              </a:ext>
            </a:extLst>
          </p:cNvPr>
          <p:cNvSpPr txBox="1"/>
          <p:nvPr/>
        </p:nvSpPr>
        <p:spPr>
          <a:xfrm>
            <a:off x="1754285" y="2057826"/>
            <a:ext cx="4456413" cy="3440942"/>
          </a:xfrm>
          <a:prstGeom prst="rect">
            <a:avLst/>
          </a:prstGeom>
          <a:noFill/>
        </p:spPr>
        <p:txBody>
          <a:bodyPr wrap="none" rtlCol="0">
            <a:spAutoFit/>
          </a:bodyPr>
          <a:lstStyle/>
          <a:p>
            <a:pPr>
              <a:lnSpc>
                <a:spcPct val="250000"/>
              </a:lnSpc>
            </a:pPr>
            <a:r>
              <a:rPr lang="en-IN" dirty="0"/>
              <a:t>Data Pre-processing</a:t>
            </a:r>
          </a:p>
          <a:p>
            <a:pPr>
              <a:lnSpc>
                <a:spcPct val="250000"/>
              </a:lnSpc>
            </a:pPr>
            <a:r>
              <a:rPr lang="en-IN" dirty="0"/>
              <a:t>Variable Selection &amp; Feature Engineering</a:t>
            </a:r>
          </a:p>
          <a:p>
            <a:pPr>
              <a:lnSpc>
                <a:spcPct val="250000"/>
              </a:lnSpc>
            </a:pPr>
            <a:r>
              <a:rPr lang="en-IN" dirty="0">
                <a:solidFill>
                  <a:schemeClr val="bg1"/>
                </a:solidFill>
              </a:rPr>
              <a:t>Methodology – Possible Modeling Approaches</a:t>
            </a:r>
          </a:p>
          <a:p>
            <a:pPr>
              <a:lnSpc>
                <a:spcPct val="250000"/>
              </a:lnSpc>
            </a:pPr>
            <a:r>
              <a:rPr lang="en-IN" dirty="0"/>
              <a:t>Best MODEL</a:t>
            </a:r>
          </a:p>
          <a:p>
            <a:pPr>
              <a:lnSpc>
                <a:spcPct val="250000"/>
              </a:lnSpc>
            </a:pPr>
            <a:r>
              <a:rPr lang="en-IN" dirty="0"/>
              <a:t>Additional Predictor Variables</a:t>
            </a:r>
            <a:endParaRPr lang="en-US" dirty="0"/>
          </a:p>
        </p:txBody>
      </p:sp>
    </p:spTree>
    <p:extLst>
      <p:ext uri="{BB962C8B-B14F-4D97-AF65-F5344CB8AC3E}">
        <p14:creationId xmlns:p14="http://schemas.microsoft.com/office/powerpoint/2010/main" val="44783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69013-EDFC-4773-AEFC-5D0DC5355556}"/>
              </a:ext>
            </a:extLst>
          </p:cNvPr>
          <p:cNvSpPr>
            <a:spLocks noGrp="1"/>
          </p:cNvSpPr>
          <p:nvPr>
            <p:ph type="title"/>
          </p:nvPr>
        </p:nvSpPr>
        <p:spPr/>
        <p:txBody>
          <a:bodyPr/>
          <a:lstStyle/>
          <a:p>
            <a:r>
              <a:rPr lang="en-IN" dirty="0"/>
              <a:t>METHODOLOGY (1/2)</a:t>
            </a:r>
            <a:endParaRPr lang="en-US" dirty="0"/>
          </a:p>
        </p:txBody>
      </p:sp>
      <p:sp>
        <p:nvSpPr>
          <p:cNvPr id="6" name="Content Placeholder 2">
            <a:extLst>
              <a:ext uri="{FF2B5EF4-FFF2-40B4-BE49-F238E27FC236}">
                <a16:creationId xmlns:a16="http://schemas.microsoft.com/office/drawing/2014/main" id="{4702F1E1-B2A8-49B7-B0A7-4B495398E48D}"/>
              </a:ext>
            </a:extLst>
          </p:cNvPr>
          <p:cNvSpPr txBox="1">
            <a:spLocks/>
          </p:cNvSpPr>
          <p:nvPr/>
        </p:nvSpPr>
        <p:spPr>
          <a:xfrm>
            <a:off x="1024128" y="1946575"/>
            <a:ext cx="7561640" cy="344311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sz="1800" dirty="0"/>
              <a:t>Our process started with </a:t>
            </a:r>
            <a:r>
              <a:rPr lang="en-US" sz="1800" dirty="0">
                <a:solidFill>
                  <a:schemeClr val="accent1"/>
                </a:solidFill>
              </a:rPr>
              <a:t>RANDOM UNDERSAMPLING</a:t>
            </a:r>
          </a:p>
          <a:p>
            <a:pPr marL="290513" indent="-290513">
              <a:buFont typeface="Arial" panose="020B0604020202020204" pitchFamily="34" charset="0"/>
              <a:buChar char="•"/>
            </a:pPr>
            <a:r>
              <a:rPr lang="en-US" sz="1800" dirty="0"/>
              <a:t>The idea was to have equal number of 0s and 1s for the TARGET VARIABLE in the training data set. </a:t>
            </a:r>
          </a:p>
          <a:p>
            <a:pPr marL="290513" indent="-290513">
              <a:buFont typeface="Arial" panose="020B0604020202020204" pitchFamily="34" charset="0"/>
              <a:buChar char="•"/>
            </a:pPr>
            <a:r>
              <a:rPr lang="en-US" sz="1800" dirty="0"/>
              <a:t>This promotes the model to be trained well for predicted 1, since it is not biased by high number of 0s</a:t>
            </a:r>
          </a:p>
          <a:p>
            <a:pPr marL="290513" indent="-290513">
              <a:buFont typeface="Arial" panose="020B0604020202020204" pitchFamily="34" charset="0"/>
              <a:buChar char="•"/>
            </a:pPr>
            <a:r>
              <a:rPr lang="en-US" sz="1800" dirty="0"/>
              <a:t>This resulted in 5,586 entries in the training data set.</a:t>
            </a:r>
          </a:p>
          <a:p>
            <a:pPr marL="0" indent="0">
              <a:buNone/>
            </a:pPr>
            <a:r>
              <a:rPr lang="en-US" sz="1800" dirty="0"/>
              <a:t>Next, we wanted to check </a:t>
            </a:r>
            <a:r>
              <a:rPr lang="en-US" sz="1800" dirty="0">
                <a:solidFill>
                  <a:schemeClr val="accent1"/>
                </a:solidFill>
              </a:rPr>
              <a:t>whether the data in linear or non-linear. </a:t>
            </a:r>
          </a:p>
          <a:p>
            <a:pPr marL="290513" indent="-290513">
              <a:buFont typeface="Arial" panose="020B0604020202020204" pitchFamily="34" charset="0"/>
              <a:buChar char="•"/>
            </a:pPr>
            <a:r>
              <a:rPr lang="en-US" sz="1800" dirty="0"/>
              <a:t>Since this is a classification problem, we plotted two continuous variables with target variable as overlay</a:t>
            </a:r>
          </a:p>
          <a:p>
            <a:pPr marL="290513" indent="-290513">
              <a:buFont typeface="Arial" panose="020B0604020202020204" pitchFamily="34" charset="0"/>
              <a:buChar char="•"/>
            </a:pPr>
            <a:r>
              <a:rPr lang="en-US" sz="1800" dirty="0"/>
              <a:t>The data output was mixed and cannot be separated, hence, it is non-linear</a:t>
            </a:r>
          </a:p>
          <a:p>
            <a:pPr marL="290513" indent="-290513">
              <a:buFont typeface="Arial" panose="020B0604020202020204" pitchFamily="34" charset="0"/>
              <a:buChar char="•"/>
            </a:pPr>
            <a:r>
              <a:rPr lang="en-US" sz="1800" dirty="0"/>
              <a:t>When the model is non-linear, the following methods and inclined to work well</a:t>
            </a:r>
          </a:p>
          <a:p>
            <a:pPr marL="0" indent="0">
              <a:buNone/>
            </a:pPr>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pic>
        <p:nvPicPr>
          <p:cNvPr id="7" name="Picture 6">
            <a:extLst>
              <a:ext uri="{FF2B5EF4-FFF2-40B4-BE49-F238E27FC236}">
                <a16:creationId xmlns:a16="http://schemas.microsoft.com/office/drawing/2014/main" id="{DA64680C-DDCC-42EF-9BC5-FA21168170FF}"/>
              </a:ext>
            </a:extLst>
          </p:cNvPr>
          <p:cNvPicPr>
            <a:picLocks noChangeAspect="1"/>
          </p:cNvPicPr>
          <p:nvPr/>
        </p:nvPicPr>
        <p:blipFill>
          <a:blip r:embed="rId2"/>
          <a:stretch>
            <a:fillRect/>
          </a:stretch>
        </p:blipFill>
        <p:spPr>
          <a:xfrm>
            <a:off x="8708860" y="4175944"/>
            <a:ext cx="3302817" cy="1973174"/>
          </a:xfrm>
          <a:prstGeom prst="rect">
            <a:avLst/>
          </a:prstGeom>
        </p:spPr>
      </p:pic>
      <p:grpSp>
        <p:nvGrpSpPr>
          <p:cNvPr id="3" name="Group 2">
            <a:extLst>
              <a:ext uri="{FF2B5EF4-FFF2-40B4-BE49-F238E27FC236}">
                <a16:creationId xmlns:a16="http://schemas.microsoft.com/office/drawing/2014/main" id="{3CC1B5EC-5FC2-401C-AE92-FA4C5E15C98C}"/>
              </a:ext>
            </a:extLst>
          </p:cNvPr>
          <p:cNvGrpSpPr/>
          <p:nvPr/>
        </p:nvGrpSpPr>
        <p:grpSpPr>
          <a:xfrm>
            <a:off x="1024128" y="6272784"/>
            <a:ext cx="7022771" cy="338554"/>
            <a:chOff x="1024128" y="6272784"/>
            <a:chExt cx="7022771" cy="338554"/>
          </a:xfrm>
        </p:grpSpPr>
        <p:sp>
          <p:nvSpPr>
            <p:cNvPr id="8" name="TextBox 7">
              <a:extLst>
                <a:ext uri="{FF2B5EF4-FFF2-40B4-BE49-F238E27FC236}">
                  <a16:creationId xmlns:a16="http://schemas.microsoft.com/office/drawing/2014/main" id="{CD11881C-EF25-4E56-8747-80E057067D2E}"/>
                </a:ext>
              </a:extLst>
            </p:cNvPr>
            <p:cNvSpPr txBox="1"/>
            <p:nvPr/>
          </p:nvSpPr>
          <p:spPr>
            <a:xfrm>
              <a:off x="3440149" y="6272784"/>
              <a:ext cx="2770310" cy="338554"/>
            </a:xfrm>
            <a:prstGeom prst="rect">
              <a:avLst/>
            </a:prstGeom>
            <a:noFill/>
          </p:spPr>
          <p:txBody>
            <a:bodyPr wrap="none" rtlCol="0">
              <a:spAutoFit/>
            </a:bodyPr>
            <a:lstStyle/>
            <a:p>
              <a:r>
                <a:rPr lang="en-US" sz="1600" b="1" dirty="0">
                  <a:solidFill>
                    <a:schemeClr val="bg2">
                      <a:lumMod val="50000"/>
                    </a:schemeClr>
                  </a:solidFill>
                </a:rPr>
                <a:t>RANDOM FOREST CLASSIFIER</a:t>
              </a:r>
            </a:p>
          </p:txBody>
        </p:sp>
        <p:sp>
          <p:nvSpPr>
            <p:cNvPr id="9" name="TextBox 8">
              <a:extLst>
                <a:ext uri="{FF2B5EF4-FFF2-40B4-BE49-F238E27FC236}">
                  <a16:creationId xmlns:a16="http://schemas.microsoft.com/office/drawing/2014/main" id="{79B1447A-2C75-4D2E-A583-349A0C133CED}"/>
                </a:ext>
              </a:extLst>
            </p:cNvPr>
            <p:cNvSpPr txBox="1"/>
            <p:nvPr/>
          </p:nvSpPr>
          <p:spPr>
            <a:xfrm>
              <a:off x="1024128" y="6272784"/>
              <a:ext cx="2159181" cy="338554"/>
            </a:xfrm>
            <a:prstGeom prst="rect">
              <a:avLst/>
            </a:prstGeom>
            <a:noFill/>
          </p:spPr>
          <p:txBody>
            <a:bodyPr wrap="none" rtlCol="0">
              <a:spAutoFit/>
            </a:bodyPr>
            <a:lstStyle/>
            <a:p>
              <a:r>
                <a:rPr lang="en-US" sz="1600" b="1" dirty="0">
                  <a:solidFill>
                    <a:schemeClr val="bg2">
                      <a:lumMod val="50000"/>
                    </a:schemeClr>
                  </a:solidFill>
                </a:rPr>
                <a:t>LOGISTIC REGRESSION</a:t>
              </a:r>
            </a:p>
          </p:txBody>
        </p:sp>
        <p:sp>
          <p:nvSpPr>
            <p:cNvPr id="10" name="TextBox 9">
              <a:extLst>
                <a:ext uri="{FF2B5EF4-FFF2-40B4-BE49-F238E27FC236}">
                  <a16:creationId xmlns:a16="http://schemas.microsoft.com/office/drawing/2014/main" id="{B589F488-6EEF-4853-AE02-C73656E5F936}"/>
                </a:ext>
              </a:extLst>
            </p:cNvPr>
            <p:cNvSpPr txBox="1"/>
            <p:nvPr/>
          </p:nvSpPr>
          <p:spPr>
            <a:xfrm>
              <a:off x="6467299" y="6272784"/>
              <a:ext cx="1579600" cy="338554"/>
            </a:xfrm>
            <a:prstGeom prst="rect">
              <a:avLst/>
            </a:prstGeom>
            <a:noFill/>
          </p:spPr>
          <p:txBody>
            <a:bodyPr wrap="none" rtlCol="0">
              <a:spAutoFit/>
            </a:bodyPr>
            <a:lstStyle/>
            <a:p>
              <a:r>
                <a:rPr lang="en-US" sz="1600" b="1" dirty="0">
                  <a:solidFill>
                    <a:schemeClr val="bg2">
                      <a:lumMod val="50000"/>
                    </a:schemeClr>
                  </a:solidFill>
                </a:rPr>
                <a:t>XGB CLASSIFIER</a:t>
              </a:r>
            </a:p>
          </p:txBody>
        </p:sp>
      </p:grpSp>
    </p:spTree>
    <p:extLst>
      <p:ext uri="{BB962C8B-B14F-4D97-AF65-F5344CB8AC3E}">
        <p14:creationId xmlns:p14="http://schemas.microsoft.com/office/powerpoint/2010/main" val="92240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wipe(down)">
                                      <p:cBhvr>
                                        <p:cTn id="5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289</TotalTime>
  <Words>1073</Words>
  <Application>Microsoft Office PowerPoint</Application>
  <PresentationFormat>Widescreen</PresentationFormat>
  <Paragraphs>130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Tw Cen MT</vt:lpstr>
      <vt:lpstr>Tw Cen MT Condensed</vt:lpstr>
      <vt:lpstr>Wingdings</vt:lpstr>
      <vt:lpstr>Wingdings 3</vt:lpstr>
      <vt:lpstr>Integral</vt:lpstr>
      <vt:lpstr>Travelers Modeling Competition</vt:lpstr>
      <vt:lpstr>Table of contents</vt:lpstr>
      <vt:lpstr>Missing Values</vt:lpstr>
      <vt:lpstr>Outliers</vt:lpstr>
      <vt:lpstr>Table of contents</vt:lpstr>
      <vt:lpstr>Variable Selection</vt:lpstr>
      <vt:lpstr>Feature Engineering</vt:lpstr>
      <vt:lpstr>Table of contents</vt:lpstr>
      <vt:lpstr>METHODOLOGY (1/2)</vt:lpstr>
      <vt:lpstr>METHODOLOGY (2/2)</vt:lpstr>
      <vt:lpstr>Table of contents</vt:lpstr>
      <vt:lpstr>Best Model – XGB classifier </vt:lpstr>
      <vt:lpstr>Table of contents</vt:lpstr>
      <vt:lpstr>Additional predictor variables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Kalidindi, Peeyush Varma</dc:creator>
  <cp:lastModifiedBy>Ayush Sinha</cp:lastModifiedBy>
  <cp:revision>17</cp:revision>
  <dcterms:created xsi:type="dcterms:W3CDTF">2021-11-30T17:06:33Z</dcterms:created>
  <dcterms:modified xsi:type="dcterms:W3CDTF">2021-12-01T04:06:36Z</dcterms:modified>
</cp:coreProperties>
</file>