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0" r:id="rId4"/>
    <p:sldId id="263" r:id="rId5"/>
    <p:sldId id="279" r:id="rId6"/>
    <p:sldId id="277" r:id="rId7"/>
    <p:sldId id="280" r:id="rId8"/>
    <p:sldId id="282" r:id="rId9"/>
    <p:sldId id="278" r:id="rId10"/>
    <p:sldId id="283" r:id="rId11"/>
    <p:sldId id="284" r:id="rId12"/>
    <p:sldId id="285" r:id="rId13"/>
    <p:sldId id="286" r:id="rId14"/>
    <p:sldId id="272" r:id="rId15"/>
    <p:sldId id="287" r:id="rId16"/>
    <p:sldId id="269" r:id="rId17"/>
    <p:sldId id="271" r:id="rId18"/>
    <p:sldId id="273" r:id="rId19"/>
    <p:sldId id="275" r:id="rId20"/>
    <p:sldId id="274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FE3"/>
    <a:srgbClr val="3EF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B6FE-19F0-A14F-8C60-1694940B3DF0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6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B6FE-19F0-A14F-8C60-1694940B3DF0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3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B6FE-19F0-A14F-8C60-1694940B3DF0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0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B6FE-19F0-A14F-8C60-1694940B3DF0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2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B6FE-19F0-A14F-8C60-1694940B3DF0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B6FE-19F0-A14F-8C60-1694940B3DF0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B6FE-19F0-A14F-8C60-1694940B3DF0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1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B6FE-19F0-A14F-8C60-1694940B3DF0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3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B6FE-19F0-A14F-8C60-1694940B3DF0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B6FE-19F0-A14F-8C60-1694940B3DF0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B6FE-19F0-A14F-8C60-1694940B3DF0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1B6FE-19F0-A14F-8C60-1694940B3DF0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4551-0840-3640-BB5A-171DFA9A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9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9196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dirty="0" smtClean="0"/>
              <a:t>LM Analysis </a:t>
            </a:r>
            <a:r>
              <a:rPr lang="mr-IN" sz="4000" dirty="0" smtClean="0"/>
              <a:t>–</a:t>
            </a:r>
            <a:r>
              <a:rPr lang="en-US" sz="4000" dirty="0" smtClean="0"/>
              <a:t> compare old and new PMT’s </a:t>
            </a:r>
            <a:r>
              <a:rPr lang="mr-IN" sz="4000" dirty="0" smtClean="0"/>
              <a:t>–</a:t>
            </a:r>
            <a:r>
              <a:rPr lang="en-US" sz="4000" dirty="0" smtClean="0"/>
              <a:t>60 </a:t>
            </a:r>
            <a:r>
              <a:rPr lang="en-US" sz="4000" dirty="0" err="1" smtClean="0"/>
              <a:t>hrs</a:t>
            </a:r>
            <a:r>
              <a:rPr lang="en-US" sz="4000" dirty="0" smtClean="0"/>
              <a:t> </a:t>
            </a:r>
            <a:r>
              <a:rPr lang="en-US" sz="4000" dirty="0" smtClean="0"/>
              <a:t>Dataset</a:t>
            </a:r>
            <a:br>
              <a:rPr lang="en-US" sz="4000" dirty="0" smtClean="0"/>
            </a:br>
            <a:r>
              <a:rPr lang="en-US" sz="4000" dirty="0" smtClean="0"/>
              <a:t>Run# </a:t>
            </a:r>
            <a:r>
              <a:rPr lang="cs-CZ" sz="4000" dirty="0" smtClean="0"/>
              <a:t>15921 to </a:t>
            </a:r>
            <a:r>
              <a:rPr lang="en-US" sz="4000" dirty="0" smtClean="0"/>
              <a:t>15991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22</a:t>
            </a:r>
            <a:r>
              <a:rPr lang="en-US" sz="4000" dirty="0" smtClean="0"/>
              <a:t>/4 - 1:09 pm to 25/4 </a:t>
            </a:r>
            <a:r>
              <a:rPr lang="mr-IN" sz="4000" dirty="0" smtClean="0"/>
              <a:t>–</a:t>
            </a:r>
            <a:r>
              <a:rPr lang="en-US" sz="4000" dirty="0" smtClean="0"/>
              <a:t> 2:20 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83083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190" y="-280856"/>
            <a:ext cx="7772400" cy="11599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Old PMT </a:t>
            </a:r>
            <a:r>
              <a:rPr lang="en-US" sz="2400" dirty="0" err="1" smtClean="0"/>
              <a:t>Channal</a:t>
            </a:r>
            <a:r>
              <a:rPr lang="en-US" sz="2400" dirty="0" smtClean="0"/>
              <a:t> 28 of </a:t>
            </a:r>
            <a:r>
              <a:rPr lang="en-US" sz="2400" dirty="0" err="1" smtClean="0"/>
              <a:t>calo</a:t>
            </a:r>
            <a:r>
              <a:rPr lang="en-US" sz="2400" dirty="0" smtClean="0"/>
              <a:t> 18 </a:t>
            </a:r>
            <a:r>
              <a:rPr lang="mr-IN" sz="2400" dirty="0" smtClean="0"/>
              <a:t>–</a:t>
            </a:r>
            <a:r>
              <a:rPr lang="en-US" sz="2400" dirty="0" smtClean="0"/>
              <a:t> Temperature vs. Area ratio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1069" y="2146272"/>
            <a:ext cx="235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Laser Hut Temperature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5063" y="2518128"/>
            <a:ext cx="2697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Optical Table Temperature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18580" y="5697268"/>
            <a:ext cx="183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Hall Temperature 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3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452" y="-215140"/>
            <a:ext cx="8575810" cy="11599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Old PMT </a:t>
            </a:r>
            <a:r>
              <a:rPr lang="en-US" sz="2800" dirty="0" err="1" smtClean="0"/>
              <a:t>Ch</a:t>
            </a:r>
            <a:r>
              <a:rPr lang="en-US" sz="2800" dirty="0" smtClean="0"/>
              <a:t> 28 </a:t>
            </a:r>
            <a:r>
              <a:rPr lang="mr-IN" sz="2800" dirty="0" smtClean="0"/>
              <a:t>–</a:t>
            </a:r>
            <a:r>
              <a:rPr lang="en-US" sz="2800" dirty="0" smtClean="0"/>
              <a:t> Laser hut temperature vs. Areas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89162" y="1389401"/>
            <a:ext cx="42331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Slope of area2 almost 4 times &gt; area1 =&gt; area2 contributes to greater loss in the ratio A2:A1</a:t>
            </a:r>
            <a:endParaRPr lang="en-US" sz="2400" dirty="0"/>
          </a:p>
        </p:txBody>
      </p:sp>
      <p:pic>
        <p:nvPicPr>
          <p:cNvPr id="6" name="Picture 5" descr="Screen Shot 2018-05-23 at 5.04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1896"/>
            <a:ext cx="4408714" cy="32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452" y="-215140"/>
            <a:ext cx="8575810" cy="11599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Old PMT </a:t>
            </a:r>
            <a:r>
              <a:rPr lang="en-US" sz="2800" dirty="0" err="1" smtClean="0"/>
              <a:t>Ch</a:t>
            </a:r>
            <a:r>
              <a:rPr lang="en-US" sz="2800" dirty="0" smtClean="0"/>
              <a:t> 28 </a:t>
            </a:r>
            <a:r>
              <a:rPr lang="mr-IN" sz="2800" dirty="0" smtClean="0"/>
              <a:t>–</a:t>
            </a:r>
            <a:r>
              <a:rPr lang="en-US" sz="2800" dirty="0" smtClean="0"/>
              <a:t> Optical table temperature vs. Areas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91803" y="692089"/>
            <a:ext cx="8954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Slope of A2 almost 4 times &gt; A1 =&gt; A2 contributes to greater loss in the ratio A2:A1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189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8-05-22 at 5.49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24" y="3745130"/>
            <a:ext cx="4470841" cy="3134394"/>
          </a:xfrm>
          <a:prstGeom prst="rect">
            <a:avLst/>
          </a:prstGeom>
        </p:spPr>
      </p:pic>
      <p:pic>
        <p:nvPicPr>
          <p:cNvPr id="13" name="Picture 12" descr="Screen Shot 2018-05-22 at 5.41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11" y="753329"/>
            <a:ext cx="4752089" cy="301332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37197" y="729018"/>
            <a:ext cx="4045856" cy="2875497"/>
            <a:chOff x="1" y="1462413"/>
            <a:chExt cx="4584724" cy="4002192"/>
          </a:xfrm>
        </p:grpSpPr>
        <p:pic>
          <p:nvPicPr>
            <p:cNvPr id="14" name="Picture 13" descr="Screen Shot 2018-05-21 at 4.23.34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462413"/>
              <a:ext cx="4584724" cy="4002192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>
              <a:off x="753479" y="2831222"/>
              <a:ext cx="0" cy="219542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444078" y="2439723"/>
              <a:ext cx="0" cy="219542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207095" y="2616550"/>
              <a:ext cx="0" cy="2195421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77015" y="2142489"/>
              <a:ext cx="0" cy="2195421"/>
            </a:xfrm>
            <a:prstGeom prst="line">
              <a:avLst/>
            </a:prstGeom>
            <a:ln>
              <a:solidFill>
                <a:srgbClr val="FC2FE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366765" y="2246035"/>
              <a:ext cx="0" cy="219542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/>
          <p:cNvSpPr txBox="1">
            <a:spLocks/>
          </p:cNvSpPr>
          <p:nvPr/>
        </p:nvSpPr>
        <p:spPr>
          <a:xfrm>
            <a:off x="568190" y="-103945"/>
            <a:ext cx="7772400" cy="1159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Channal</a:t>
            </a:r>
            <a:r>
              <a:rPr lang="en-US" sz="3200" dirty="0" smtClean="0"/>
              <a:t> 28 of </a:t>
            </a:r>
            <a:r>
              <a:rPr lang="en-US" sz="3200" dirty="0" err="1" smtClean="0"/>
              <a:t>calo</a:t>
            </a:r>
            <a:r>
              <a:rPr lang="en-US" sz="3200" dirty="0" smtClean="0"/>
              <a:t> 18 </a:t>
            </a:r>
            <a:r>
              <a:rPr lang="mr-IN" sz="3200" dirty="0" smtClean="0"/>
              <a:t>–</a:t>
            </a:r>
            <a:r>
              <a:rPr lang="en-US" sz="3200" dirty="0" smtClean="0"/>
              <a:t> Temperature Studies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511544" y="371928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</a:rPr>
              <a:t>Hall Temperature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pic>
        <p:nvPicPr>
          <p:cNvPr id="2" name="Picture 1" descr="Screen Shot 2018-05-23 at 5.23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97" y="3604514"/>
            <a:ext cx="4283053" cy="325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2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24746" y="2138452"/>
            <a:ext cx="86229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Backup slides</a:t>
            </a:r>
            <a:endParaRPr lang="en-US" sz="5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3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37197" y="729018"/>
            <a:ext cx="4397022" cy="3200871"/>
            <a:chOff x="1" y="1462413"/>
            <a:chExt cx="4584724" cy="4002192"/>
          </a:xfrm>
        </p:grpSpPr>
        <p:pic>
          <p:nvPicPr>
            <p:cNvPr id="14" name="Picture 13" descr="Screen Shot 2018-05-21 at 4.23.34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462413"/>
              <a:ext cx="4584724" cy="4002192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>
              <a:off x="753479" y="2831222"/>
              <a:ext cx="0" cy="219542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444078" y="2439723"/>
              <a:ext cx="0" cy="219542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207095" y="2616550"/>
              <a:ext cx="0" cy="2195421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77015" y="2142489"/>
              <a:ext cx="0" cy="2195421"/>
            </a:xfrm>
            <a:prstGeom prst="line">
              <a:avLst/>
            </a:prstGeom>
            <a:ln>
              <a:solidFill>
                <a:srgbClr val="FC2FE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366765" y="2246035"/>
              <a:ext cx="0" cy="219542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/>
          <p:cNvSpPr txBox="1">
            <a:spLocks/>
          </p:cNvSpPr>
          <p:nvPr/>
        </p:nvSpPr>
        <p:spPr>
          <a:xfrm>
            <a:off x="568190" y="-103945"/>
            <a:ext cx="7772400" cy="1159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Channal</a:t>
            </a:r>
            <a:r>
              <a:rPr lang="en-US" sz="3200" dirty="0" smtClean="0"/>
              <a:t> 28 of </a:t>
            </a:r>
            <a:r>
              <a:rPr lang="en-US" sz="3200" dirty="0" err="1" smtClean="0"/>
              <a:t>calo</a:t>
            </a:r>
            <a:r>
              <a:rPr lang="en-US" sz="3200" dirty="0" smtClean="0"/>
              <a:t> 18 </a:t>
            </a:r>
            <a:r>
              <a:rPr lang="mr-IN" sz="3200" dirty="0" smtClean="0"/>
              <a:t>–</a:t>
            </a:r>
            <a:r>
              <a:rPr lang="en-US" sz="3200" dirty="0" smtClean="0"/>
              <a:t> Temperature Studies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05470" y="3135610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</a:rPr>
              <a:t>Hall Temperature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89426" y="1292034"/>
            <a:ext cx="331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fitted every slice in time to see the effect. Shown for Hall 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10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4238" y="-126381"/>
            <a:ext cx="90783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Some Studies/Observations </a:t>
            </a:r>
            <a:r>
              <a:rPr lang="mr-IN" sz="4000" dirty="0" smtClean="0"/>
              <a:t>–</a:t>
            </a:r>
            <a:r>
              <a:rPr lang="en-US" sz="4000" dirty="0" smtClean="0"/>
              <a:t> bin size changes error on the profile </a:t>
            </a:r>
            <a:r>
              <a:rPr lang="mr-IN" sz="4000" dirty="0" smtClean="0"/>
              <a:t>–</a:t>
            </a:r>
            <a:r>
              <a:rPr lang="en-US" sz="4000" dirty="0" smtClean="0"/>
              <a:t> e.g. bin 72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 descr="Screen Shot 2018-05-21 at 8.25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466"/>
            <a:ext cx="9144000" cy="44347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84333" y="3525335"/>
            <a:ext cx="2622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Error = 0.028/</a:t>
            </a:r>
            <a:r>
              <a:rPr lang="en-US" b="1" dirty="0" err="1" smtClean="0"/>
              <a:t>sqrt</a:t>
            </a:r>
            <a:r>
              <a:rPr lang="en-US" b="1" dirty="0" smtClean="0"/>
              <a:t>(70152)</a:t>
            </a:r>
          </a:p>
          <a:p>
            <a:r>
              <a:rPr lang="en-US" b="1" dirty="0" smtClean="0"/>
              <a:t>=1.05e-4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26411" y="5900922"/>
            <a:ext cx="4575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binning. Bin size = 50 min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759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4238" y="-41713"/>
            <a:ext cx="90783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Some Studies/Observations </a:t>
            </a:r>
            <a:r>
              <a:rPr lang="mr-IN" sz="4000" dirty="0" smtClean="0"/>
              <a:t>–</a:t>
            </a:r>
            <a:r>
              <a:rPr lang="en-US" sz="4000" dirty="0" smtClean="0"/>
              <a:t> bin size changes error on the profile </a:t>
            </a:r>
            <a:r>
              <a:rPr lang="mr-IN" sz="4000" dirty="0" smtClean="0"/>
              <a:t>–</a:t>
            </a:r>
            <a:r>
              <a:rPr lang="en-US" sz="4000" dirty="0" smtClean="0"/>
              <a:t> e.g. bin 72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17</a:t>
            </a:fld>
            <a:endParaRPr lang="en-US"/>
          </a:p>
        </p:txBody>
      </p:sp>
      <p:pic>
        <p:nvPicPr>
          <p:cNvPr id="2" name="Picture 1" descr="Screen Shot 2018-05-21 at 8.31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244600"/>
            <a:ext cx="8204200" cy="5613400"/>
          </a:xfrm>
          <a:prstGeom prst="rect">
            <a:avLst/>
          </a:prstGeom>
        </p:spPr>
      </p:pic>
      <p:pic>
        <p:nvPicPr>
          <p:cNvPr id="5" name="Picture 4" descr="Screen Shot 2018-05-21 at 8.38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94" y="3567921"/>
            <a:ext cx="4795353" cy="31535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25652" y="4967425"/>
            <a:ext cx="224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Error bin 72 = 1.04e-4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873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5-21 at 8.53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765"/>
            <a:ext cx="9144000" cy="484357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4238" y="-126381"/>
            <a:ext cx="90783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Some Studies/Observations </a:t>
            </a:r>
            <a:r>
              <a:rPr lang="mr-IN" sz="4000" dirty="0" smtClean="0"/>
              <a:t>–</a:t>
            </a:r>
            <a:r>
              <a:rPr lang="en-US" sz="4000" dirty="0" smtClean="0"/>
              <a:t> bin size changes error on the profile </a:t>
            </a:r>
            <a:r>
              <a:rPr lang="mr-IN" sz="4000" dirty="0" smtClean="0"/>
              <a:t>–</a:t>
            </a:r>
            <a:r>
              <a:rPr lang="en-US" sz="4000" dirty="0" smtClean="0"/>
              <a:t> e.g. bin 28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84333" y="3525335"/>
            <a:ext cx="2856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Error = 0.0289/</a:t>
            </a:r>
            <a:r>
              <a:rPr lang="en-US" b="1" dirty="0" err="1" smtClean="0"/>
              <a:t>sqrt</a:t>
            </a:r>
            <a:r>
              <a:rPr lang="en-US" b="1" dirty="0" smtClean="0"/>
              <a:t>(255980)</a:t>
            </a:r>
          </a:p>
          <a:p>
            <a:r>
              <a:rPr lang="en-US" b="1" dirty="0" smtClean="0"/>
              <a:t>=5.7e-5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51404" y="5904341"/>
            <a:ext cx="605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Slightly coarse binning. Bin size = 50 min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100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4238" y="-41713"/>
            <a:ext cx="90783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Some Studies/Observations </a:t>
            </a:r>
            <a:r>
              <a:rPr lang="mr-IN" sz="4000" dirty="0" smtClean="0"/>
              <a:t>–</a:t>
            </a:r>
            <a:r>
              <a:rPr lang="en-US" sz="4000" dirty="0" smtClean="0"/>
              <a:t> bin size changes error on the profile </a:t>
            </a:r>
            <a:r>
              <a:rPr lang="mr-IN" sz="4000" dirty="0" smtClean="0"/>
              <a:t>–</a:t>
            </a:r>
            <a:r>
              <a:rPr lang="en-US" sz="4000" dirty="0" smtClean="0"/>
              <a:t> e.g. bin 28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 descr="Screen Shot 2018-05-21 at 9.01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57" y="1234589"/>
            <a:ext cx="6720766" cy="45507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88264" y="3676000"/>
            <a:ext cx="212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Error bin 28 = 6.7e-5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054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6208"/>
            <a:ext cx="7772400" cy="1470025"/>
          </a:xfrm>
        </p:spPr>
        <p:txBody>
          <a:bodyPr/>
          <a:lstStyle/>
          <a:p>
            <a:r>
              <a:rPr lang="en-US" dirty="0" smtClean="0"/>
              <a:t>Old and New PMTs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504506"/>
              </p:ext>
            </p:extLst>
          </p:nvPr>
        </p:nvGraphicFramePr>
        <p:xfrm>
          <a:off x="1468381" y="2266309"/>
          <a:ext cx="6340770" cy="28838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13590"/>
                <a:gridCol w="2113590"/>
                <a:gridCol w="2113590"/>
              </a:tblGrid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Calorimeter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Old PMT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New PMT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18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28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77329" y="5495654"/>
            <a:ext cx="5899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Started looking at </a:t>
            </a:r>
            <a:r>
              <a:rPr lang="en-US" sz="2000" dirty="0" err="1" smtClean="0"/>
              <a:t>calo</a:t>
            </a:r>
            <a:r>
              <a:rPr lang="en-US" sz="2000" dirty="0" smtClean="0"/>
              <a:t> 18 </a:t>
            </a:r>
            <a:r>
              <a:rPr lang="mr-IN" sz="2000" dirty="0" smtClean="0"/>
              <a:t>–</a:t>
            </a:r>
            <a:r>
              <a:rPr lang="en-US" sz="2000" dirty="0" smtClean="0"/>
              <a:t> will look at other after this.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961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4238" y="-126381"/>
            <a:ext cx="90783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Correlation between </a:t>
            </a:r>
            <a:r>
              <a:rPr lang="en-US" sz="4000" dirty="0" err="1" smtClean="0"/>
              <a:t>Ped</a:t>
            </a:r>
            <a:r>
              <a:rPr lang="en-US" sz="4000" dirty="0" smtClean="0"/>
              <a:t> / area ratio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EFC0-72B2-8844-BD6C-DF8A8C758158}" type="slidenum">
              <a:rPr lang="en-US" smtClean="0"/>
              <a:t>20</a:t>
            </a:fld>
            <a:endParaRPr lang="en-US"/>
          </a:p>
        </p:txBody>
      </p:sp>
      <p:pic>
        <p:nvPicPr>
          <p:cNvPr id="2" name="Picture 1" descr="Screen Shot 2018-05-21 at 4.37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05" y="843618"/>
            <a:ext cx="8108647" cy="55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9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77"/>
            <a:ext cx="8229600" cy="7557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All Other Channels</a:t>
            </a:r>
            <a:endParaRPr lang="en-US" dirty="0"/>
          </a:p>
        </p:txBody>
      </p:sp>
      <p:pic>
        <p:nvPicPr>
          <p:cNvPr id="4" name="Picture 3" descr="Screen Shot 2018-05-25 at 6.00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23" y="3818617"/>
            <a:ext cx="4475131" cy="2985719"/>
          </a:xfrm>
          <a:prstGeom prst="rect">
            <a:avLst/>
          </a:prstGeom>
        </p:spPr>
      </p:pic>
      <p:pic>
        <p:nvPicPr>
          <p:cNvPr id="5" name="Picture 4" descr="Screen Shot 2018-05-25 at 6.04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53" y="3779782"/>
            <a:ext cx="4574515" cy="3059297"/>
          </a:xfrm>
          <a:prstGeom prst="rect">
            <a:avLst/>
          </a:prstGeom>
        </p:spPr>
      </p:pic>
      <p:pic>
        <p:nvPicPr>
          <p:cNvPr id="6" name="Picture 5" descr="Screen Shot 2018-05-25 at 6.07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938" y="736349"/>
            <a:ext cx="4567679" cy="3078218"/>
          </a:xfrm>
          <a:prstGeom prst="rect">
            <a:avLst/>
          </a:prstGeom>
        </p:spPr>
      </p:pic>
      <p:pic>
        <p:nvPicPr>
          <p:cNvPr id="7" name="Picture 6" descr="Screen Shot 2018-05-25 at 6.09.1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53" y="790013"/>
            <a:ext cx="4368370" cy="30071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9876" y="2439161"/>
            <a:ext cx="1278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Calo</a:t>
            </a:r>
            <a:r>
              <a:rPr lang="en-US" sz="2800" b="1" dirty="0" smtClean="0"/>
              <a:t> 11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53844" y="2591561"/>
            <a:ext cx="1278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Calo</a:t>
            </a:r>
            <a:r>
              <a:rPr lang="en-US" sz="2800" b="1" dirty="0" smtClean="0"/>
              <a:t> 12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84304" y="5606118"/>
            <a:ext cx="1278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Calo</a:t>
            </a:r>
            <a:r>
              <a:rPr lang="en-US" sz="2800" b="1" dirty="0" smtClean="0"/>
              <a:t> 20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69876" y="5742512"/>
            <a:ext cx="1278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Calo</a:t>
            </a:r>
            <a:r>
              <a:rPr lang="en-US" sz="2800" b="1" dirty="0" smtClean="0"/>
              <a:t> 13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0464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12153"/>
            <a:ext cx="7772400" cy="1078180"/>
          </a:xfrm>
        </p:spPr>
        <p:txBody>
          <a:bodyPr>
            <a:normAutofit/>
          </a:bodyPr>
          <a:lstStyle/>
          <a:p>
            <a:r>
              <a:rPr lang="en-US" dirty="0" smtClean="0"/>
              <a:t>Temperature Variation</a:t>
            </a:r>
            <a:endParaRPr lang="en-US" dirty="0"/>
          </a:p>
        </p:txBody>
      </p:sp>
      <p:pic>
        <p:nvPicPr>
          <p:cNvPr id="6" name="Picture 5" descr="Screen Shot 2018-05-22 at 2.5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3893"/>
            <a:ext cx="5036789" cy="3482052"/>
          </a:xfrm>
          <a:prstGeom prst="rect">
            <a:avLst/>
          </a:prstGeom>
        </p:spPr>
      </p:pic>
      <p:pic>
        <p:nvPicPr>
          <p:cNvPr id="7" name="Picture 6" descr="Screen Shot 2018-05-22 at 1.20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52" y="2906864"/>
            <a:ext cx="4501397" cy="3557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3977" y="1723595"/>
            <a:ext cx="4161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West of laser hut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Calos</a:t>
            </a:r>
            <a:r>
              <a:rPr lang="en-US" sz="2400" dirty="0" smtClean="0"/>
              <a:t> 0,1 ..4</a:t>
            </a:r>
          </a:p>
          <a:p>
            <a:r>
              <a:rPr lang="en-US" sz="2400" dirty="0" smtClean="0"/>
              <a:t>West wall middle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Calos</a:t>
            </a:r>
            <a:r>
              <a:rPr lang="en-US" sz="2400" dirty="0" smtClean="0"/>
              <a:t> 11,12,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2988" y="4372507"/>
            <a:ext cx="435098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Essentially for these </a:t>
            </a:r>
            <a:r>
              <a:rPr lang="en-US" sz="2400" dirty="0" err="1" smtClean="0"/>
              <a:t>calos</a:t>
            </a:r>
            <a:r>
              <a:rPr lang="en-US" sz="2400" dirty="0" smtClean="0"/>
              <a:t>, west of laser hut is ok </a:t>
            </a:r>
            <a:r>
              <a:rPr lang="mr-IN" sz="2400" dirty="0" smtClean="0"/>
              <a:t>–</a:t>
            </a:r>
            <a:r>
              <a:rPr lang="en-US" sz="2400" dirty="0" smtClean="0"/>
              <a:t> red graph in right plot.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96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190" y="-19050"/>
            <a:ext cx="7772400" cy="115995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Comparison of old and new PMTs for </a:t>
            </a:r>
            <a:r>
              <a:rPr lang="en-US" sz="3600" dirty="0" err="1" smtClean="0"/>
              <a:t>Calo</a:t>
            </a:r>
            <a:r>
              <a:rPr lang="en-US" sz="3600" dirty="0" smtClean="0"/>
              <a:t> 18</a:t>
            </a:r>
            <a:endParaRPr lang="en-US" sz="3600" dirty="0"/>
          </a:p>
        </p:txBody>
      </p:sp>
      <p:pic>
        <p:nvPicPr>
          <p:cNvPr id="3" name="Picture 2" descr="Screen Shot 2018-05-21 at 2.3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0" y="1140908"/>
            <a:ext cx="8166100" cy="4951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2385" y="3780410"/>
            <a:ext cx="4027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New PMT </a:t>
            </a:r>
            <a:r>
              <a:rPr lang="mr-IN" sz="2400" b="1" dirty="0" smtClean="0">
                <a:solidFill>
                  <a:srgbClr val="FF0000"/>
                </a:solidFill>
              </a:rPr>
              <a:t>–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Calo</a:t>
            </a:r>
            <a:r>
              <a:rPr lang="en-US" sz="2400" b="1" dirty="0" smtClean="0">
                <a:solidFill>
                  <a:srgbClr val="FF0000"/>
                </a:solidFill>
              </a:rPr>
              <a:t> 18, channel 8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3810" y="4274788"/>
            <a:ext cx="4044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Old PMT </a:t>
            </a:r>
            <a:r>
              <a:rPr lang="mr-IN" sz="2400" b="1" dirty="0" smtClean="0">
                <a:solidFill>
                  <a:srgbClr val="0000FF"/>
                </a:solidFill>
              </a:rPr>
              <a:t>–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Calo</a:t>
            </a:r>
            <a:r>
              <a:rPr lang="en-US" sz="2400" b="1" dirty="0" smtClean="0">
                <a:solidFill>
                  <a:srgbClr val="0000FF"/>
                </a:solidFill>
              </a:rPr>
              <a:t> 18, channel 28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80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190" y="-220610"/>
            <a:ext cx="7772400" cy="115995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Comparison of old and new PMTs for </a:t>
            </a:r>
            <a:r>
              <a:rPr lang="en-US" sz="3600" dirty="0" err="1" smtClean="0"/>
              <a:t>Calo</a:t>
            </a:r>
            <a:r>
              <a:rPr lang="en-US" sz="3600" dirty="0" smtClean="0"/>
              <a:t> 18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08669" y="714370"/>
            <a:ext cx="276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Normalized area first pulse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32547" y="2933897"/>
            <a:ext cx="30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Normalized area second pulse</a:t>
            </a:r>
            <a:endParaRPr lang="en-US" b="1" dirty="0"/>
          </a:p>
        </p:txBody>
      </p:sp>
      <p:pic>
        <p:nvPicPr>
          <p:cNvPr id="10" name="Picture 9" descr="Screen Shot 2018-05-22 at 8.4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469" y="3301874"/>
            <a:ext cx="4377173" cy="3381115"/>
          </a:xfrm>
          <a:prstGeom prst="rect">
            <a:avLst/>
          </a:prstGeom>
        </p:spPr>
      </p:pic>
      <p:pic>
        <p:nvPicPr>
          <p:cNvPr id="11" name="Picture 10" descr="Screen Shot 2018-05-22 at 8.47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6" y="1095013"/>
            <a:ext cx="4434676" cy="33796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6455" y="4776916"/>
            <a:ext cx="4434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Old PMTs almost 2.5 to 3 times greater drop than new ones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544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190" y="-280856"/>
            <a:ext cx="7772400" cy="11599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New PMT </a:t>
            </a:r>
            <a:r>
              <a:rPr lang="en-US" sz="2400" dirty="0" err="1" smtClean="0"/>
              <a:t>Channal</a:t>
            </a:r>
            <a:r>
              <a:rPr lang="en-US" sz="2400" dirty="0" smtClean="0"/>
              <a:t> 8 of </a:t>
            </a:r>
            <a:r>
              <a:rPr lang="en-US" sz="2400" dirty="0" err="1" smtClean="0"/>
              <a:t>calo</a:t>
            </a:r>
            <a:r>
              <a:rPr lang="en-US" sz="2400" dirty="0" smtClean="0"/>
              <a:t> 18 </a:t>
            </a:r>
            <a:r>
              <a:rPr lang="mr-IN" sz="2400" dirty="0" smtClean="0"/>
              <a:t>–</a:t>
            </a:r>
            <a:r>
              <a:rPr lang="en-US" sz="2400" dirty="0" smtClean="0"/>
              <a:t> Temperature vs. Area ratio</a:t>
            </a:r>
            <a:endParaRPr lang="en-US" sz="2400" dirty="0"/>
          </a:p>
        </p:txBody>
      </p:sp>
      <p:pic>
        <p:nvPicPr>
          <p:cNvPr id="6" name="Picture 5" descr="Screen Shot 2018-05-22 at 1.07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3" y="548596"/>
            <a:ext cx="4053368" cy="2753717"/>
          </a:xfrm>
          <a:prstGeom prst="rect">
            <a:avLst/>
          </a:prstGeom>
        </p:spPr>
      </p:pic>
      <p:pic>
        <p:nvPicPr>
          <p:cNvPr id="8" name="Picture 7" descr="Screen Shot 2018-05-23 at 12.42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896" y="3412085"/>
            <a:ext cx="4975380" cy="3512880"/>
          </a:xfrm>
          <a:prstGeom prst="rect">
            <a:avLst/>
          </a:prstGeom>
        </p:spPr>
      </p:pic>
      <p:pic>
        <p:nvPicPr>
          <p:cNvPr id="9" name="Picture 8" descr="Screen Shot 2018-05-22 at 10.01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901" y="479786"/>
            <a:ext cx="4320208" cy="29322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1069" y="2146272"/>
            <a:ext cx="235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Laser Hut Temperature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5063" y="2518128"/>
            <a:ext cx="2697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Optical Table Temperature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18580" y="5697268"/>
            <a:ext cx="183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Hall Temperature 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69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452" y="-215140"/>
            <a:ext cx="8575810" cy="11599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New PMT </a:t>
            </a:r>
            <a:r>
              <a:rPr lang="en-US" sz="2800" dirty="0" err="1" smtClean="0"/>
              <a:t>Ch</a:t>
            </a:r>
            <a:r>
              <a:rPr lang="en-US" sz="2800" dirty="0" smtClean="0"/>
              <a:t> 8 </a:t>
            </a:r>
            <a:r>
              <a:rPr lang="mr-IN" sz="2800" dirty="0" smtClean="0"/>
              <a:t>–</a:t>
            </a:r>
            <a:r>
              <a:rPr lang="en-US" sz="2800" dirty="0" smtClean="0"/>
              <a:t> Laser hut temperature vs. Areas</a:t>
            </a:r>
            <a:endParaRPr lang="en-US" sz="2800" dirty="0"/>
          </a:p>
        </p:txBody>
      </p:sp>
      <p:pic>
        <p:nvPicPr>
          <p:cNvPr id="3" name="Picture 2" descr="Screen Shot 2018-05-22 at 9.44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392"/>
            <a:ext cx="4495149" cy="3186887"/>
          </a:xfrm>
          <a:prstGeom prst="rect">
            <a:avLst/>
          </a:prstGeom>
        </p:spPr>
      </p:pic>
      <p:pic>
        <p:nvPicPr>
          <p:cNvPr id="4" name="Picture 3" descr="Screen Shot 2018-05-22 at 9.48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784" y="3527258"/>
            <a:ext cx="4871216" cy="3149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9162" y="1389401"/>
            <a:ext cx="42331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Slope of area2 almost 4 times &gt; area1 =&gt; area2 contributes to greater loss in the ratio A2:A1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393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452" y="-215140"/>
            <a:ext cx="8575810" cy="11599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New PMT </a:t>
            </a:r>
            <a:r>
              <a:rPr lang="en-US" sz="2800" dirty="0" err="1" smtClean="0"/>
              <a:t>Ch</a:t>
            </a:r>
            <a:r>
              <a:rPr lang="en-US" sz="2800" dirty="0" smtClean="0"/>
              <a:t> 8 </a:t>
            </a:r>
            <a:r>
              <a:rPr lang="mr-IN" sz="2800" dirty="0" smtClean="0"/>
              <a:t>–</a:t>
            </a:r>
            <a:r>
              <a:rPr lang="en-US" sz="2800" dirty="0" smtClean="0"/>
              <a:t> Optical table temperature vs. Areas</a:t>
            </a:r>
            <a:endParaRPr lang="en-US" sz="2800" dirty="0"/>
          </a:p>
        </p:txBody>
      </p:sp>
      <p:pic>
        <p:nvPicPr>
          <p:cNvPr id="6" name="Picture 5" descr="Screen Shot 2018-05-22 at 10.07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58" y="692089"/>
            <a:ext cx="4689162" cy="3241440"/>
          </a:xfrm>
          <a:prstGeom prst="rect">
            <a:avLst/>
          </a:prstGeom>
        </p:spPr>
      </p:pic>
      <p:pic>
        <p:nvPicPr>
          <p:cNvPr id="7" name="Picture 6" descr="Screen Shot 2018-05-22 at 10.12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81" y="1395252"/>
            <a:ext cx="4709324" cy="3305761"/>
          </a:xfrm>
          <a:prstGeom prst="rect">
            <a:avLst/>
          </a:prstGeom>
        </p:spPr>
      </p:pic>
      <p:pic>
        <p:nvPicPr>
          <p:cNvPr id="8" name="Picture 7" descr="Screen Shot 2018-05-23 at 12.26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58" y="4209603"/>
            <a:ext cx="3705941" cy="26483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1803" y="692089"/>
            <a:ext cx="8954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Slope of A2 almost 4 times &gt; A1 =&gt; A2 contributes to greater loss in the ratio A2:A1</a:t>
            </a:r>
            <a:endParaRPr lang="en-US" sz="2000" dirty="0"/>
          </a:p>
        </p:txBody>
      </p:sp>
      <p:pic>
        <p:nvPicPr>
          <p:cNvPr id="10" name="Picture 9" descr="Screen Shot 2018-05-23 at 12.31.5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81" y="4498659"/>
            <a:ext cx="3358387" cy="23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9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8-05-22 at 5.49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24" y="3745130"/>
            <a:ext cx="4470841" cy="3134394"/>
          </a:xfrm>
          <a:prstGeom prst="rect">
            <a:avLst/>
          </a:prstGeom>
        </p:spPr>
      </p:pic>
      <p:pic>
        <p:nvPicPr>
          <p:cNvPr id="13" name="Picture 12" descr="Screen Shot 2018-05-22 at 5.41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11" y="753329"/>
            <a:ext cx="4752089" cy="301332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37197" y="729018"/>
            <a:ext cx="4045856" cy="2875497"/>
            <a:chOff x="1" y="1462413"/>
            <a:chExt cx="4584724" cy="4002192"/>
          </a:xfrm>
        </p:grpSpPr>
        <p:pic>
          <p:nvPicPr>
            <p:cNvPr id="14" name="Picture 13" descr="Screen Shot 2018-05-21 at 4.23.34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462413"/>
              <a:ext cx="4584724" cy="4002192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>
              <a:off x="753479" y="2831222"/>
              <a:ext cx="0" cy="219542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444078" y="2439723"/>
              <a:ext cx="0" cy="2195421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207095" y="2616550"/>
              <a:ext cx="0" cy="2195421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77015" y="2142489"/>
              <a:ext cx="0" cy="2195421"/>
            </a:xfrm>
            <a:prstGeom prst="line">
              <a:avLst/>
            </a:prstGeom>
            <a:ln>
              <a:solidFill>
                <a:srgbClr val="FC2FE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366765" y="2246035"/>
              <a:ext cx="0" cy="219542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/>
          <p:cNvSpPr txBox="1">
            <a:spLocks/>
          </p:cNvSpPr>
          <p:nvPr/>
        </p:nvSpPr>
        <p:spPr>
          <a:xfrm>
            <a:off x="568190" y="-103945"/>
            <a:ext cx="7772400" cy="1159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Channal</a:t>
            </a:r>
            <a:r>
              <a:rPr lang="en-US" sz="3200" dirty="0" smtClean="0"/>
              <a:t> 8 of </a:t>
            </a:r>
            <a:r>
              <a:rPr lang="en-US" sz="3200" dirty="0" err="1" smtClean="0"/>
              <a:t>calo</a:t>
            </a:r>
            <a:r>
              <a:rPr lang="en-US" sz="3200" dirty="0" smtClean="0"/>
              <a:t> 18 </a:t>
            </a:r>
            <a:r>
              <a:rPr lang="mr-IN" sz="3200" dirty="0" smtClean="0"/>
              <a:t>–</a:t>
            </a:r>
            <a:r>
              <a:rPr lang="en-US" sz="3200" dirty="0" smtClean="0"/>
              <a:t> Temperature Studies</a:t>
            </a:r>
            <a:endParaRPr lang="en-US" sz="3200" dirty="0"/>
          </a:p>
        </p:txBody>
      </p:sp>
      <p:pic>
        <p:nvPicPr>
          <p:cNvPr id="24" name="Picture 23" descr="Screen Shot 2018-05-23 at 3.35.0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97" y="4027714"/>
            <a:ext cx="4347527" cy="28302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11544" y="371928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</a:rPr>
              <a:t>Hall Temperature</a:t>
            </a:r>
            <a:endParaRPr lang="en-US" sz="1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11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15683</TotalTime>
  <Words>503</Words>
  <Application>Microsoft Macintosh PowerPoint</Application>
  <PresentationFormat>On-screen Show (4:3)</PresentationFormat>
  <Paragraphs>80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LM Analysis – compare old and new PMT’s –60 hrs Dataset Run# 15921 to 15991  22/4 - 1:09 pm to 25/4 – 2:20 am</vt:lpstr>
      <vt:lpstr>Old and New PMTs</vt:lpstr>
      <vt:lpstr>Temperature Variation</vt:lpstr>
      <vt:lpstr>Comparison of old and new PMTs for Calo 18</vt:lpstr>
      <vt:lpstr>Comparison of old and new PMTs for Calo 18</vt:lpstr>
      <vt:lpstr>New PMT Channal 8 of calo 18 – Temperature vs. Area ratio</vt:lpstr>
      <vt:lpstr>New PMT Ch 8 – Laser hut temperature vs. Areas</vt:lpstr>
      <vt:lpstr>New PMT Ch 8 – Optical table temperature vs. Areas</vt:lpstr>
      <vt:lpstr>PowerPoint Presentation</vt:lpstr>
      <vt:lpstr>Old PMT Channal 28 of calo 18 – Temperature vs. Area ratio</vt:lpstr>
      <vt:lpstr>Old PMT Ch 28 – Laser hut temperature vs. Areas</vt:lpstr>
      <vt:lpstr>Old PMT Ch 28 – Optical table temperature vs. Areas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Other Channels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Nandita</dc:creator>
  <cp:lastModifiedBy>Nandita</cp:lastModifiedBy>
  <cp:revision>95</cp:revision>
  <dcterms:created xsi:type="dcterms:W3CDTF">2018-05-11T09:39:25Z</dcterms:created>
  <dcterms:modified xsi:type="dcterms:W3CDTF">2019-04-04T16:32:40Z</dcterms:modified>
</cp:coreProperties>
</file>