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7B81-50C6-AA4C-B529-C7BBB21DADFF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884A-E097-BD47-9AD4-2F78E747C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1585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 smtClean="0"/>
              <a:t>Gain Simulation Studies </a:t>
            </a:r>
            <a:r>
              <a:rPr lang="mr-IN" sz="4800" dirty="0" smtClean="0"/>
              <a:t>–</a:t>
            </a:r>
            <a:r>
              <a:rPr lang="en-US" sz="4800" dirty="0" smtClean="0"/>
              <a:t> Effect of SM and LM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1352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Graziano</a:t>
            </a:r>
            <a:r>
              <a:rPr lang="en-US" dirty="0" smtClean="0"/>
              <a:t> </a:t>
            </a:r>
            <a:r>
              <a:rPr lang="en-US" dirty="0" err="1" smtClean="0"/>
              <a:t>Venanzoni</a:t>
            </a:r>
            <a:endParaRPr lang="en-US" dirty="0" smtClean="0"/>
          </a:p>
          <a:p>
            <a:pPr algn="r"/>
            <a:r>
              <a:rPr lang="en-US" dirty="0" smtClean="0"/>
              <a:t>Nandita </a:t>
            </a:r>
            <a:r>
              <a:rPr lang="en-US" dirty="0" err="1" smtClean="0"/>
              <a:t>Raha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398"/>
            <a:ext cx="8229600" cy="1143000"/>
          </a:xfrm>
        </p:spPr>
        <p:txBody>
          <a:bodyPr/>
          <a:lstStyle/>
          <a:p>
            <a:r>
              <a:rPr lang="en-US" dirty="0" smtClean="0"/>
              <a:t>Beam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433328"/>
            <a:ext cx="9144000" cy="1984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660" y="3581626"/>
            <a:ext cx="8238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bunches of 8 fills each. </a:t>
            </a:r>
          </a:p>
          <a:p>
            <a:r>
              <a:rPr lang="en-US" dirty="0" smtClean="0"/>
              <a:t>Gap between fills is 10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out of fill (have 4 pulses with a separation of 200 us each)</a:t>
            </a:r>
          </a:p>
          <a:p>
            <a:r>
              <a:rPr lang="en-US" dirty="0" smtClean="0"/>
              <a:t>Gap between bunches is 197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Each fill is 2 </a:t>
            </a:r>
            <a:r>
              <a:rPr lang="en-US" dirty="0" err="1" smtClean="0"/>
              <a:t>ms</a:t>
            </a:r>
            <a:r>
              <a:rPr lang="en-US" dirty="0" smtClean="0"/>
              <a:t> (have 4 in fill pulses at  30, 230 and 430 us)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2660" y="4867426"/>
            <a:ext cx="756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term gain: Case </a:t>
            </a:r>
            <a:r>
              <a:rPr lang="en-US" dirty="0" smtClean="0"/>
              <a:t>1: Infill </a:t>
            </a:r>
            <a:r>
              <a:rPr lang="en-US" dirty="0" smtClean="0"/>
              <a:t>gain function is the BV sagging pulse for the </a:t>
            </a:r>
            <a:r>
              <a:rPr lang="en-US" dirty="0" err="1" smtClean="0"/>
              <a:t>SiPM</a:t>
            </a:r>
            <a:endParaRPr lang="en-US" dirty="0" smtClean="0"/>
          </a:p>
          <a:p>
            <a:r>
              <a:rPr lang="en-US" dirty="0" smtClean="0"/>
              <a:t>Long term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3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398"/>
            <a:ext cx="8229600" cy="1143000"/>
          </a:xfrm>
        </p:spPr>
        <p:txBody>
          <a:bodyPr/>
          <a:lstStyle/>
          <a:p>
            <a:r>
              <a:rPr lang="en-US" dirty="0" smtClean="0"/>
              <a:t>Scheme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92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Calculate gain </a:t>
            </a:r>
            <a:r>
              <a:rPr lang="en-US" sz="2800" dirty="0" err="1" smtClean="0"/>
              <a:t>subruns</a:t>
            </a:r>
            <a:r>
              <a:rPr lang="en-US" sz="2800" dirty="0" smtClean="0"/>
              <a:t> wise </a:t>
            </a:r>
            <a:r>
              <a:rPr lang="mr-IN" sz="2800" dirty="0" smtClean="0"/>
              <a:t>–</a:t>
            </a:r>
            <a:r>
              <a:rPr lang="en-US" sz="2800" dirty="0" smtClean="0"/>
              <a:t> each </a:t>
            </a:r>
            <a:r>
              <a:rPr lang="en-US" sz="2800" dirty="0" err="1" smtClean="0"/>
              <a:t>subrun</a:t>
            </a:r>
            <a:r>
              <a:rPr lang="en-US" sz="2800" dirty="0" smtClean="0"/>
              <a:t> = </a:t>
            </a:r>
            <a:r>
              <a:rPr lang="en-US" sz="2800" dirty="0"/>
              <a:t>4</a:t>
            </a:r>
            <a:r>
              <a:rPr lang="en-US" sz="2800" dirty="0" smtClean="0"/>
              <a:t> cycles. S = </a:t>
            </a:r>
            <a:r>
              <a:rPr lang="en-US" sz="2800" dirty="0" err="1" smtClean="0"/>
              <a:t>SiPM</a:t>
            </a:r>
            <a:r>
              <a:rPr lang="en-US" sz="2800" dirty="0" smtClean="0"/>
              <a:t> gain function and M= Monitor (Source Monitor) gain function. Net gain effect is average over all </a:t>
            </a:r>
            <a:r>
              <a:rPr lang="en-US" sz="2800" dirty="0" err="1" smtClean="0"/>
              <a:t>subruns</a:t>
            </a:r>
            <a:r>
              <a:rPr lang="en-US" sz="2800" dirty="0" smtClean="0"/>
              <a:t>, </a:t>
            </a:r>
            <a:r>
              <a:rPr lang="en-US" sz="28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G = &lt;(S/M)</a:t>
            </a:r>
            <a:r>
              <a:rPr lang="en-US" sz="4000" baseline="-25000" dirty="0" err="1" smtClean="0"/>
              <a:t>i</a:t>
            </a:r>
            <a:r>
              <a:rPr lang="en-US" sz="4000" dirty="0" smtClean="0"/>
              <a:t> / &lt;S/M&gt;</a:t>
            </a:r>
            <a:r>
              <a:rPr lang="en-US" sz="4000" baseline="-25000" dirty="0" smtClean="0"/>
              <a:t>OOF</a:t>
            </a:r>
            <a:r>
              <a:rPr lang="en-US" sz="4000" dirty="0" smtClean="0"/>
              <a:t>&gt;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106250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436" y="-228037"/>
            <a:ext cx="9028884" cy="1078180"/>
          </a:xfrm>
        </p:spPr>
        <p:txBody>
          <a:bodyPr>
            <a:noAutofit/>
          </a:bodyPr>
          <a:lstStyle/>
          <a:p>
            <a:r>
              <a:rPr lang="en-US" sz="3200" dirty="0" smtClean="0"/>
              <a:t>Amplitude(Gain) </a:t>
            </a:r>
            <a:r>
              <a:rPr lang="en-US" sz="3200" dirty="0" smtClean="0"/>
              <a:t>function </a:t>
            </a:r>
            <a:r>
              <a:rPr lang="en-US" sz="3200" dirty="0" smtClean="0"/>
              <a:t>used for </a:t>
            </a:r>
            <a:r>
              <a:rPr lang="en-US" sz="3200" dirty="0" smtClean="0"/>
              <a:t>60 </a:t>
            </a:r>
            <a:r>
              <a:rPr lang="en-US" sz="3200" dirty="0" err="1" smtClean="0"/>
              <a:t>hrs</a:t>
            </a:r>
            <a:r>
              <a:rPr lang="en-US" sz="3200" dirty="0" smtClean="0"/>
              <a:t> (example)</a:t>
            </a:r>
            <a:endParaRPr lang="en-US" sz="3200" dirty="0"/>
          </a:p>
        </p:txBody>
      </p:sp>
      <p:pic>
        <p:nvPicPr>
          <p:cNvPr id="8" name="Picture 7" descr="Screen Shot 2018-06-13 at 1.2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5" y="622221"/>
            <a:ext cx="5289686" cy="3011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257" y="1346025"/>
            <a:ext cx="3276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Overlaid temperature and amp 1 on the same plot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6944" y="4175349"/>
            <a:ext cx="3569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Fitted a linear sinusoidal to the data. </a:t>
            </a:r>
            <a:r>
              <a:rPr lang="en-US" sz="2000" dirty="0" smtClean="0"/>
              <a:t>Reduced chi2 better than just a linear fit.</a:t>
            </a:r>
            <a:endParaRPr lang="en-US" sz="2000" dirty="0"/>
          </a:p>
        </p:txBody>
      </p:sp>
      <p:pic>
        <p:nvPicPr>
          <p:cNvPr id="4" name="Picture 3" descr="Screen Shot 2018-09-28 at 5.0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83" y="3785494"/>
            <a:ext cx="4514555" cy="30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9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436" y="-265385"/>
            <a:ext cx="9028884" cy="107818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Short term fill </a:t>
            </a:r>
            <a:r>
              <a:rPr lang="mr-IN" sz="4000" dirty="0" smtClean="0"/>
              <a:t>–</a:t>
            </a:r>
            <a:r>
              <a:rPr lang="en-US" sz="4000" dirty="0" smtClean="0"/>
              <a:t> no LM considered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7076" y="1093765"/>
            <a:ext cx="41121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Case I: Simple infill gain is a BV sagging with a constant and a laser (drift 5% for 60 </a:t>
            </a:r>
            <a:r>
              <a:rPr lang="en-US" sz="2000" dirty="0" err="1" smtClean="0"/>
              <a:t>hrs</a:t>
            </a:r>
            <a:r>
              <a:rPr lang="en-US" sz="2000" dirty="0" smtClean="0"/>
              <a:t>). Out of fill: </a:t>
            </a:r>
            <a:r>
              <a:rPr lang="en-US" sz="2000" dirty="0" err="1" smtClean="0"/>
              <a:t>Const</a:t>
            </a:r>
            <a:r>
              <a:rPr lang="en-US" sz="2000" dirty="0" smtClean="0"/>
              <a:t> with same laser drift. No. of events: </a:t>
            </a:r>
            <a:r>
              <a:rPr lang="en-US" sz="2000" dirty="0" smtClean="0"/>
              <a:t>4.32e6. </a:t>
            </a:r>
            <a:r>
              <a:rPr lang="en-US" sz="2000" dirty="0" smtClean="0"/>
              <a:t>One </a:t>
            </a:r>
            <a:r>
              <a:rPr lang="en-US" sz="2000" dirty="0" err="1" smtClean="0"/>
              <a:t>subrun</a:t>
            </a:r>
            <a:r>
              <a:rPr lang="en-US" sz="2000" dirty="0" smtClean="0"/>
              <a:t> = 4 cycles.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162" y="4233994"/>
            <a:ext cx="4112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Case II: Same as above with an additional sinusoidal + linear effect (inverse temperature)   No. of events: 4.32e6. One </a:t>
            </a:r>
            <a:r>
              <a:rPr lang="en-US" sz="2000" dirty="0" err="1" smtClean="0"/>
              <a:t>subrun</a:t>
            </a:r>
            <a:r>
              <a:rPr lang="en-US" sz="2000" dirty="0" smtClean="0"/>
              <a:t> = 4 cycles.</a:t>
            </a:r>
            <a:endParaRPr lang="en-US" sz="2000" dirty="0"/>
          </a:p>
        </p:txBody>
      </p:sp>
      <p:pic>
        <p:nvPicPr>
          <p:cNvPr id="6" name="Picture 5" descr="Screen Shot 2018-10-01 at 11.5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795"/>
            <a:ext cx="4957076" cy="2974246"/>
          </a:xfrm>
          <a:prstGeom prst="rect">
            <a:avLst/>
          </a:prstGeom>
        </p:spPr>
      </p:pic>
      <p:pic>
        <p:nvPicPr>
          <p:cNvPr id="7" name="Picture 6" descr="Screen Shot 2018-10-01 at 11.58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60" y="3323959"/>
            <a:ext cx="4838240" cy="3216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8608" y="5811738"/>
            <a:ext cx="27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major difference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656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436" y="-265385"/>
            <a:ext cx="9028884" cy="107818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Two different schemes - testing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7076" y="1093765"/>
            <a:ext cx="411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Case I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162" y="4233994"/>
            <a:ext cx="411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Case II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6320" y="5608832"/>
            <a:ext cx="410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Different errors and range </a:t>
            </a:r>
            <a:r>
              <a:rPr lang="mr-IN" sz="2400" dirty="0" smtClean="0"/>
              <a:t>–</a:t>
            </a:r>
            <a:r>
              <a:rPr lang="en-US" sz="2400" dirty="0" smtClean="0"/>
              <a:t> used same scale for both cases</a:t>
            </a:r>
            <a:endParaRPr lang="en-US" sz="2400" dirty="0"/>
          </a:p>
        </p:txBody>
      </p:sp>
      <p:pic>
        <p:nvPicPr>
          <p:cNvPr id="4" name="Picture 3" descr="Screen Shot 2018-10-18 at 10.10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359" y="3619623"/>
            <a:ext cx="4800012" cy="3175048"/>
          </a:xfrm>
          <a:prstGeom prst="rect">
            <a:avLst/>
          </a:prstGeom>
        </p:spPr>
      </p:pic>
      <p:pic>
        <p:nvPicPr>
          <p:cNvPr id="5" name="Picture 4" descr="Screen Shot 2018-10-18 at 10.14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7" y="804811"/>
            <a:ext cx="4620529" cy="30488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7585" y="1518643"/>
            <a:ext cx="3189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G = &lt;(S/M)</a:t>
            </a:r>
            <a:r>
              <a:rPr lang="en-US" sz="2400" baseline="-25000" dirty="0" err="1"/>
              <a:t>i</a:t>
            </a:r>
            <a:r>
              <a:rPr lang="en-US" sz="2400" dirty="0"/>
              <a:t> / &lt;S/M&gt;</a:t>
            </a:r>
            <a:r>
              <a:rPr lang="en-US" sz="2400" baseline="-25000" dirty="0"/>
              <a:t>OOF</a:t>
            </a:r>
            <a:r>
              <a:rPr lang="en-US" sz="2400" dirty="0"/>
              <a:t>&gt;</a:t>
            </a:r>
            <a:endParaRPr lang="en-US" sz="2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179272" y="4666585"/>
            <a:ext cx="4160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G = &lt;(S</a:t>
            </a:r>
            <a:r>
              <a:rPr lang="en-US" sz="2400" dirty="0" smtClean="0"/>
              <a:t>/&lt;M&gt;</a:t>
            </a:r>
            <a:r>
              <a:rPr lang="en-US" sz="2400" baseline="-25000" dirty="0" smtClean="0"/>
              <a:t>IF</a:t>
            </a:r>
            <a:r>
              <a:rPr lang="en-US" sz="2400" dirty="0" smtClean="0"/>
              <a:t>)</a:t>
            </a:r>
            <a:r>
              <a:rPr lang="en-US" sz="2400" baseline="-25000" dirty="0" err="1"/>
              <a:t>i</a:t>
            </a:r>
            <a:r>
              <a:rPr lang="en-US" sz="2400" dirty="0"/>
              <a:t> / &lt;</a:t>
            </a:r>
            <a:r>
              <a:rPr lang="en-US" sz="2400" dirty="0" smtClean="0"/>
              <a:t>S&gt;</a:t>
            </a:r>
            <a:r>
              <a:rPr lang="en-US" sz="2400" baseline="-25000" dirty="0" smtClean="0"/>
              <a:t>OOF</a:t>
            </a:r>
            <a:r>
              <a:rPr lang="en-US" sz="2400" dirty="0" smtClean="0"/>
              <a:t>/</a:t>
            </a:r>
            <a:r>
              <a:rPr lang="en-US" sz="2400" dirty="0"/>
              <a:t>M&gt;</a:t>
            </a:r>
            <a:r>
              <a:rPr lang="en-US" sz="2400" baseline="-25000" dirty="0"/>
              <a:t>OOF</a:t>
            </a:r>
            <a:r>
              <a:rPr lang="en-US" sz="2400" dirty="0"/>
              <a:t>&gt;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80567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336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Gain Simulation Studies – Effect of SM and LM</vt:lpstr>
      <vt:lpstr>Beam Structure</vt:lpstr>
      <vt:lpstr>Scheme used</vt:lpstr>
      <vt:lpstr>Amplitude(Gain) function used for 60 hrs (example)</vt:lpstr>
      <vt:lpstr>Short term fill – no LM considered</vt:lpstr>
      <vt:lpstr>Two different schemes -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Simulation Studies</dc:title>
  <dc:creator>Nandita</dc:creator>
  <cp:lastModifiedBy>Nandita</cp:lastModifiedBy>
  <cp:revision>22</cp:revision>
  <dcterms:created xsi:type="dcterms:W3CDTF">2018-09-27T09:20:53Z</dcterms:created>
  <dcterms:modified xsi:type="dcterms:W3CDTF">2018-10-18T08:21:53Z</dcterms:modified>
</cp:coreProperties>
</file>