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0"/>
  </p:notesMasterIdLst>
  <p:handoutMasterIdLst>
    <p:handoutMasterId r:id="rId21"/>
  </p:handoutMasterIdLst>
  <p:sldIdLst>
    <p:sldId id="256" r:id="rId3"/>
    <p:sldId id="258" r:id="rId4"/>
    <p:sldId id="316" r:id="rId5"/>
    <p:sldId id="336" r:id="rId6"/>
    <p:sldId id="279" r:id="rId7"/>
    <p:sldId id="263" r:id="rId8"/>
    <p:sldId id="331" r:id="rId9"/>
    <p:sldId id="332" r:id="rId10"/>
    <p:sldId id="330" r:id="rId11"/>
    <p:sldId id="300" r:id="rId12"/>
    <p:sldId id="311" r:id="rId13"/>
    <p:sldId id="333" r:id="rId14"/>
    <p:sldId id="334" r:id="rId15"/>
    <p:sldId id="335" r:id="rId16"/>
    <p:sldId id="337" r:id="rId17"/>
    <p:sldId id="322" r:id="rId18"/>
    <p:sldId id="32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E0E7"/>
    <a:srgbClr val="D98AB8"/>
    <a:srgbClr val="FC2FE3"/>
    <a:srgbClr val="3EFF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689" autoAdjust="0"/>
  </p:normalViewPr>
  <p:slideViewPr>
    <p:cSldViewPr snapToGrid="0" snapToObjects="1">
      <p:cViewPr varScale="1">
        <p:scale>
          <a:sx n="67" d="100"/>
          <a:sy n="67" d="100"/>
        </p:scale>
        <p:origin x="-10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3E2FD-0ADC-E749-B3B9-DA74FD997C11}" type="datetimeFigureOut">
              <a:rPr lang="en-US" smtClean="0"/>
              <a:t>9/10/18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A7B46-D0E4-FD47-9CF5-5213BB89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17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6A845-2173-3A45-9E77-7AF8F0B9B536}" type="datetimeFigureOut">
              <a:rPr lang="en-US" smtClean="0"/>
              <a:t>9/10/18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497BC-3D11-984A-9D67-0EFB6D39B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803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5"/>
            <a:ext cx="2972098" cy="456595"/>
          </a:xfrm>
          <a:prstGeom prst="rect">
            <a:avLst/>
          </a:prstGeom>
          <a:ln/>
        </p:spPr>
        <p:txBody>
          <a:bodyPr lIns="86481" tIns="43241" rIns="86481" bIns="43241"/>
          <a:lstStyle/>
          <a:p>
            <a:fld id="{B436FE1A-194E-8240-864D-F3EA5DF91177}" type="slidenum">
              <a:rPr lang="de-DE">
                <a:solidFill>
                  <a:prstClr val="black"/>
                </a:solidFill>
                <a:latin typeface="Calibri"/>
              </a:rPr>
              <a:pPr/>
              <a:t>4</a:t>
            </a:fld>
            <a:endParaRPr lang="de-DE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71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" y="8685895"/>
            <a:ext cx="2972098" cy="456595"/>
          </a:xfrm>
          <a:prstGeom prst="rect">
            <a:avLst/>
          </a:prstGeom>
        </p:spPr>
        <p:txBody>
          <a:bodyPr lIns="86481" tIns="43241" rIns="86481" bIns="43241"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  <a:latin typeface="Calibri"/>
              </a:rPr>
              <a:t>G. Venanzoni - Seminar at University of Pisa 10 July 2012</a:t>
            </a:r>
          </a:p>
        </p:txBody>
      </p:sp>
    </p:spTree>
    <p:extLst>
      <p:ext uri="{BB962C8B-B14F-4D97-AF65-F5344CB8AC3E}">
        <p14:creationId xmlns:p14="http://schemas.microsoft.com/office/powerpoint/2010/main" val="1680453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CD18-E197-064D-8A2E-76FD07AA9ED7}" type="datetime1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4551-0840-3640-BB5A-171DFA9A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6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B0C8E-B446-1146-B0DD-B4D6421714E5}" type="datetime1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4551-0840-3640-BB5A-171DFA9A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3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D4873-B7F6-ED44-9753-FF406ED6DA63}" type="datetime1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4551-0840-3640-BB5A-171DFA9A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04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>
                <a:solidFill>
                  <a:prstClr val="black">
                    <a:tint val="75000"/>
                  </a:prstClr>
                </a:solidFill>
                <a:latin typeface="Calibri"/>
              </a:rPr>
              <a:t>G. Venanzoni  G-2It  13/01/2015  UD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3901-12BD-0C46-8BF4-C0746D68F12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0787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>
                <a:solidFill>
                  <a:prstClr val="black">
                    <a:tint val="75000"/>
                  </a:prstClr>
                </a:solidFill>
                <a:latin typeface="Calibri"/>
              </a:rPr>
              <a:t>G. Venanzoni  G-2It  13/01/2015  UD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3901-12BD-0C46-8BF4-C0746D68F12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2851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>
                <a:solidFill>
                  <a:prstClr val="black">
                    <a:tint val="75000"/>
                  </a:prstClr>
                </a:solidFill>
                <a:latin typeface="Calibri"/>
              </a:rPr>
              <a:t>G. Venanzoni  G-2It  13/01/2015  UD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3901-12BD-0C46-8BF4-C0746D68F12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1438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>
                <a:solidFill>
                  <a:prstClr val="black">
                    <a:tint val="75000"/>
                  </a:prstClr>
                </a:solidFill>
                <a:latin typeface="Calibri"/>
              </a:rPr>
              <a:t>G. Venanzoni  G-2It  13/01/2015  UD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3901-12BD-0C46-8BF4-C0746D68F12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3955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>
                <a:solidFill>
                  <a:prstClr val="black">
                    <a:tint val="75000"/>
                  </a:prstClr>
                </a:solidFill>
                <a:latin typeface="Calibri"/>
              </a:rPr>
              <a:t>G. Venanzoni  G-2It  13/01/2015  UD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3901-12BD-0C46-8BF4-C0746D68F12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64680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>
                <a:solidFill>
                  <a:prstClr val="black">
                    <a:tint val="75000"/>
                  </a:prstClr>
                </a:solidFill>
                <a:latin typeface="Calibri"/>
              </a:rPr>
              <a:t>G. Venanzoni  G-2It  13/01/2015  UD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3901-12BD-0C46-8BF4-C0746D68F12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611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>
                <a:solidFill>
                  <a:prstClr val="black">
                    <a:tint val="75000"/>
                  </a:prstClr>
                </a:solidFill>
                <a:latin typeface="Calibri"/>
              </a:rPr>
              <a:t>G. Venanzoni  G-2It  13/01/2015  UD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3901-12BD-0C46-8BF4-C0746D68F12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51270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>
                <a:solidFill>
                  <a:prstClr val="black">
                    <a:tint val="75000"/>
                  </a:prstClr>
                </a:solidFill>
                <a:latin typeface="Calibri"/>
              </a:rPr>
              <a:t>G. Venanzoni  G-2It  13/01/2015  UD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3901-12BD-0C46-8BF4-C0746D68F12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1849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74103-8ABE-BA45-9D12-30785DC33C36}" type="datetime1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4551-0840-3640-BB5A-171DFA9A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255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>
                <a:solidFill>
                  <a:prstClr val="black">
                    <a:tint val="75000"/>
                  </a:prstClr>
                </a:solidFill>
                <a:latin typeface="Calibri"/>
              </a:rPr>
              <a:t>G. Venanzoni  G-2It  13/01/2015  UD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3901-12BD-0C46-8BF4-C0746D68F12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93905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>
                <a:solidFill>
                  <a:prstClr val="black">
                    <a:tint val="75000"/>
                  </a:prstClr>
                </a:solidFill>
                <a:latin typeface="Calibri"/>
              </a:rPr>
              <a:t>G. Venanzoni  G-2It  13/01/2015  UD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3901-12BD-0C46-8BF4-C0746D68F12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61540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>
                <a:solidFill>
                  <a:prstClr val="black">
                    <a:tint val="75000"/>
                  </a:prstClr>
                </a:solidFill>
                <a:latin typeface="Calibri"/>
              </a:rPr>
              <a:t>G. Venanzoni  G-2It  13/01/2015  UD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3901-12BD-0C46-8BF4-C0746D68F12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274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2EF5-8935-8E41-9650-CE9355BB699D}" type="datetime1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4551-0840-3640-BB5A-171DFA9A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6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2537-E3D1-024E-911C-F66884EA8334}" type="datetime1">
              <a:rPr lang="en-US" smtClean="0"/>
              <a:t>9/10/18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4551-0840-3640-BB5A-171DFA9A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78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6DF5D-A83F-3641-96FD-9B3268A598AB}" type="datetime1">
              <a:rPr lang="en-US" smtClean="0"/>
              <a:t>9/10/18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4551-0840-3640-BB5A-171DFA9A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1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5C04-9394-E348-BA0A-C98E483197FC}" type="datetime1">
              <a:rPr lang="en-US" smtClean="0"/>
              <a:t>9/10/18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4551-0840-3640-BB5A-171DFA9A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34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AF05-0A43-E14F-8A3E-4BD5333F4E11}" type="datetime1">
              <a:rPr lang="en-US" smtClean="0"/>
              <a:t>9/10/18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4551-0840-3640-BB5A-171DFA9A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58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AA3D9-3B16-6748-AA02-DCDC711C9DCA}" type="datetime1">
              <a:rPr lang="en-US" smtClean="0"/>
              <a:t>9/10/18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4551-0840-3640-BB5A-171DFA9A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9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42B7-ED80-EF48-8774-A4AD6CBA56C6}" type="datetime1">
              <a:rPr lang="en-US" smtClean="0"/>
              <a:t>9/10/18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4551-0840-3640-BB5A-171DFA9A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63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B1655-895F-1B4F-9E43-3E15035F38C8}" type="datetime1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C4551-0840-3640-BB5A-171DFA9A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99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x-none">
                <a:solidFill>
                  <a:prstClr val="black">
                    <a:tint val="75000"/>
                  </a:prstClr>
                </a:solidFill>
                <a:latin typeface="Calibri"/>
              </a:rPr>
              <a:t>G. Venanzoni  G-2It  13/01/2015  UD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E3901-12BD-0C46-8BF4-C0746D68F12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0987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09916"/>
            <a:ext cx="7772400" cy="1470025"/>
          </a:xfrm>
        </p:spPr>
        <p:txBody>
          <a:bodyPr>
            <a:noAutofit/>
          </a:bodyPr>
          <a:lstStyle/>
          <a:p>
            <a:r>
              <a:rPr lang="en-US" dirty="0" smtClean="0"/>
              <a:t>LM Analysis </a:t>
            </a:r>
            <a:r>
              <a:rPr lang="mr-IN" dirty="0" smtClean="0"/>
              <a:t>–</a:t>
            </a:r>
            <a:r>
              <a:rPr lang="en-US" dirty="0" smtClean="0"/>
              <a:t> compare old and new PMTs </a:t>
            </a:r>
            <a:r>
              <a:rPr lang="mr-IN" dirty="0" smtClean="0"/>
              <a:t>–</a:t>
            </a:r>
            <a:r>
              <a:rPr lang="en-US" dirty="0" smtClean="0"/>
              <a:t>60 </a:t>
            </a:r>
            <a:r>
              <a:rPr lang="en-US" dirty="0" err="1" smtClean="0"/>
              <a:t>hrs</a:t>
            </a:r>
            <a:r>
              <a:rPr lang="en-US" dirty="0" smtClean="0"/>
              <a:t> Dataset</a:t>
            </a:r>
            <a:br>
              <a:rPr lang="en-US" dirty="0" smtClean="0"/>
            </a:br>
            <a:r>
              <a:rPr lang="en-US" dirty="0" smtClean="0"/>
              <a:t>Runs 15920 to 15990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22/4 - 1:09 pm to 25/4 </a:t>
            </a:r>
            <a:r>
              <a:rPr lang="mr-IN" dirty="0" smtClean="0"/>
              <a:t>–</a:t>
            </a:r>
            <a:r>
              <a:rPr lang="en-US" dirty="0" smtClean="0"/>
              <a:t> 2:20 am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4551-0840-3640-BB5A-171DFA9AC7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83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76397" y="-67065"/>
            <a:ext cx="9578378" cy="1159958"/>
          </a:xfrm>
        </p:spPr>
        <p:txBody>
          <a:bodyPr>
            <a:noAutofit/>
          </a:bodyPr>
          <a:lstStyle/>
          <a:p>
            <a:r>
              <a:rPr lang="en-US" sz="3600" dirty="0" smtClean="0"/>
              <a:t>Channel 4 New PMT </a:t>
            </a:r>
            <a:r>
              <a:rPr lang="mr-IN" sz="3600" dirty="0" smtClean="0"/>
              <a:t>–</a:t>
            </a:r>
            <a:r>
              <a:rPr lang="en-US" sz="3600" dirty="0" smtClean="0"/>
              <a:t> Temperature vs. Amp1</a:t>
            </a:r>
            <a:endParaRPr lang="en-US" sz="3600" dirty="0"/>
          </a:p>
        </p:txBody>
      </p:sp>
      <p:pic>
        <p:nvPicPr>
          <p:cNvPr id="4" name="Picture 3" descr="Screen Shot 2018-06-20 at 8.40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379" y="2645838"/>
            <a:ext cx="4827633" cy="34623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18266" y="2586436"/>
            <a:ext cx="269789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Optical Table Temperature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7" descr="Screen Shot 2018-06-18 at 8.43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167" y="929273"/>
            <a:ext cx="4337987" cy="30235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1866" y="4410399"/>
            <a:ext cx="37295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Behaviour</a:t>
            </a:r>
            <a:r>
              <a:rPr lang="en-US" dirty="0" smtClean="0"/>
              <a:t> of each time slice. A simple graph appears to show similar trend for each part (</a:t>
            </a:r>
            <a:r>
              <a:rPr lang="en-US" dirty="0" err="1" smtClean="0"/>
              <a:t>anticorrelated</a:t>
            </a:r>
            <a:r>
              <a:rPr lang="en-US" dirty="0" smtClean="0"/>
              <a:t> with temperature).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72369" y="1681787"/>
            <a:ext cx="0" cy="18019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96409" y="1576772"/>
            <a:ext cx="0" cy="1801914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849549" y="1677689"/>
            <a:ext cx="0" cy="1801914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362389" y="1280935"/>
            <a:ext cx="0" cy="1801914"/>
          </a:xfrm>
          <a:prstGeom prst="line">
            <a:avLst/>
          </a:prstGeom>
          <a:ln>
            <a:solidFill>
              <a:srgbClr val="FC2FE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064037" y="1399013"/>
            <a:ext cx="0" cy="18019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645531" y="1092893"/>
            <a:ext cx="0" cy="1801914"/>
          </a:xfrm>
          <a:prstGeom prst="line">
            <a:avLst/>
          </a:prstGeom>
          <a:ln>
            <a:solidFill>
              <a:srgbClr val="37E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4551-0840-3640-BB5A-171DFA9AC7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6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-29686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Amplitude Vs. Temp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4529052"/>
            <a:ext cx="2594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slope appears to change at 29.8 C. </a:t>
            </a:r>
            <a:endParaRPr lang="en-US" dirty="0"/>
          </a:p>
        </p:txBody>
      </p:sp>
      <p:pic>
        <p:nvPicPr>
          <p:cNvPr id="2" name="Picture 1" descr="temp_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868" y="675516"/>
            <a:ext cx="4576763" cy="315840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44068" y="1225336"/>
            <a:ext cx="793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Amp 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4551-0840-3640-BB5A-171DFA9AC7CE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 descr="Screen Shot 2018-09-11 at 5.21.5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274" y="3736956"/>
            <a:ext cx="4411618" cy="287685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576763" y="5175383"/>
            <a:ext cx="74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A2:A1</a:t>
            </a:r>
            <a:endParaRPr lang="en-US" dirty="0"/>
          </a:p>
        </p:txBody>
      </p:sp>
      <p:pic>
        <p:nvPicPr>
          <p:cNvPr id="17" name="Picture 16" descr="Screen Shot 2018-09-11 at 5.17.0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059" y="580726"/>
            <a:ext cx="4973635" cy="322279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324308" y="1911082"/>
            <a:ext cx="793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Amp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677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09218"/>
            <a:ext cx="8229600" cy="1143000"/>
          </a:xfrm>
        </p:spPr>
        <p:txBody>
          <a:bodyPr/>
          <a:lstStyle/>
          <a:p>
            <a:r>
              <a:rPr lang="en-US" dirty="0" smtClean="0"/>
              <a:t>Back Up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4551-0840-3640-BB5A-171DFA9AC7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90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78" y="-145747"/>
            <a:ext cx="8229600" cy="1143000"/>
          </a:xfrm>
        </p:spPr>
        <p:txBody>
          <a:bodyPr/>
          <a:lstStyle/>
          <a:p>
            <a:r>
              <a:rPr lang="en-US" dirty="0" smtClean="0"/>
              <a:t>Other data sets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0" y="3808578"/>
            <a:ext cx="4538172" cy="30494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536" y="3789466"/>
            <a:ext cx="4496464" cy="29725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7545" y="4215271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r>
              <a:rPr lang="en-US" baseline="30000" dirty="0" smtClean="0"/>
              <a:t>th</a:t>
            </a:r>
            <a:r>
              <a:rPr lang="en-US" dirty="0" smtClean="0"/>
              <a:t> April - 30 hours</a:t>
            </a:r>
            <a:endParaRPr lang="en-US" dirty="0"/>
          </a:p>
        </p:txBody>
      </p:sp>
      <p:pic>
        <p:nvPicPr>
          <p:cNvPr id="8" name="Picture 7" descr="Screen Shot 2018-06-21 at 12.17.3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6964"/>
            <a:ext cx="4617712" cy="302250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4877" y="1189539"/>
            <a:ext cx="2122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r>
              <a:rPr lang="en-US" baseline="30000" dirty="0" smtClean="0"/>
              <a:t>nd</a:t>
            </a:r>
            <a:r>
              <a:rPr lang="en-US" dirty="0" smtClean="0"/>
              <a:t>  April - 30 hours</a:t>
            </a:r>
            <a:endParaRPr lang="en-US" dirty="0"/>
          </a:p>
        </p:txBody>
      </p:sp>
      <p:pic>
        <p:nvPicPr>
          <p:cNvPr id="10" name="Picture 9" descr="Screen Shot 2018-06-21 at 12.14.56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801" y="766964"/>
            <a:ext cx="4804980" cy="295163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4551-0840-3640-BB5A-171DFA9AC7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36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365" y="-212203"/>
            <a:ext cx="8432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Temperature variation of Ratio of ratios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4551-0840-3640-BB5A-171DFA9AC7CE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 descr="Screen Shot 2018-06-21 at 12.52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166" y="824962"/>
            <a:ext cx="4826000" cy="3164416"/>
          </a:xfrm>
          <a:prstGeom prst="rect">
            <a:avLst/>
          </a:prstGeom>
        </p:spPr>
      </p:pic>
      <p:pic>
        <p:nvPicPr>
          <p:cNvPr id="6" name="Picture 5" descr="Screen Shot 2018-06-21 at 1.06.4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1" y="3077575"/>
            <a:ext cx="4762499" cy="312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330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365" y="-212203"/>
            <a:ext cx="8432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A2:A1 /</a:t>
            </a:r>
            <a:r>
              <a:rPr lang="en-US" baseline="30000" dirty="0" err="1" smtClean="0"/>
              <a:t>o</a:t>
            </a:r>
            <a:r>
              <a:rPr lang="en-US" dirty="0" err="1" smtClean="0"/>
              <a:t>C</a:t>
            </a:r>
            <a:r>
              <a:rPr lang="en-US" dirty="0" smtClean="0"/>
              <a:t> </a:t>
            </a:r>
            <a:r>
              <a:rPr lang="en-US" dirty="0" err="1" smtClean="0"/>
              <a:t>fpr</a:t>
            </a:r>
            <a:r>
              <a:rPr lang="en-US" dirty="0" smtClean="0"/>
              <a:t> all channels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4551-0840-3640-BB5A-171DFA9AC7CE}" type="slidenum">
              <a:rPr lang="en-US" smtClean="0"/>
              <a:t>15</a:t>
            </a:fld>
            <a:endParaRPr lang="en-US"/>
          </a:p>
        </p:txBody>
      </p:sp>
      <p:pic>
        <p:nvPicPr>
          <p:cNvPr id="3" name="Picture 2" descr="Screen Shot 2018-07-12 at 3.37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5" y="1211654"/>
            <a:ext cx="8686800" cy="497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19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163904"/>
            <a:ext cx="90783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Some Studies/Observations </a:t>
            </a:r>
            <a:r>
              <a:rPr lang="mr-IN" sz="4000" dirty="0" smtClean="0"/>
              <a:t>–</a:t>
            </a:r>
            <a:r>
              <a:rPr lang="en-US" sz="4000" dirty="0" smtClean="0"/>
              <a:t>Scatter plot and projection of a bin </a:t>
            </a:r>
            <a:r>
              <a:rPr lang="mr-IN" sz="4000" dirty="0" smtClean="0"/>
              <a:t>–</a:t>
            </a:r>
            <a:r>
              <a:rPr lang="en-US" sz="4000" dirty="0" smtClean="0"/>
              <a:t> good Gaussian</a:t>
            </a:r>
            <a:endParaRPr lang="en-US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EFC0-72B2-8844-BD6C-DF8A8C758158}" type="slidenum">
              <a:rPr lang="en-US" smtClean="0"/>
              <a:t>16</a:t>
            </a:fld>
            <a:endParaRPr lang="en-US"/>
          </a:p>
        </p:txBody>
      </p:sp>
      <p:pic>
        <p:nvPicPr>
          <p:cNvPr id="2" name="Picture 1" descr="Screen Shot 2018-06-07 at 1.47.0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6" y="1573323"/>
            <a:ext cx="9144000" cy="425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484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34238" y="-126381"/>
            <a:ext cx="90783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Correlation between </a:t>
            </a:r>
            <a:r>
              <a:rPr lang="en-US" sz="4000" dirty="0" err="1" smtClean="0"/>
              <a:t>Ped</a:t>
            </a:r>
            <a:r>
              <a:rPr lang="en-US" sz="4000" dirty="0" smtClean="0"/>
              <a:t> / amplitude ratio</a:t>
            </a:r>
            <a:endParaRPr lang="en-US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EFC0-72B2-8844-BD6C-DF8A8C758158}" type="slidenum">
              <a:rPr lang="en-US" smtClean="0"/>
              <a:t>17</a:t>
            </a:fld>
            <a:endParaRPr lang="en-US"/>
          </a:p>
        </p:txBody>
      </p:sp>
      <p:pic>
        <p:nvPicPr>
          <p:cNvPr id="2" name="Picture 1" descr="Screen Shot 2018-05-21 at 4.37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143" y="843618"/>
            <a:ext cx="6821716" cy="559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463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633"/>
            <a:ext cx="7772400" cy="1470025"/>
          </a:xfrm>
        </p:spPr>
        <p:txBody>
          <a:bodyPr/>
          <a:lstStyle/>
          <a:p>
            <a:r>
              <a:rPr lang="en-US" dirty="0" smtClean="0"/>
              <a:t>Old and New PMTs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379156"/>
              </p:ext>
            </p:extLst>
          </p:nvPr>
        </p:nvGraphicFramePr>
        <p:xfrm>
          <a:off x="1468381" y="1649447"/>
          <a:ext cx="6340770" cy="28838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13590"/>
                <a:gridCol w="2113590"/>
                <a:gridCol w="2113590"/>
              </a:tblGrid>
              <a:tr h="4806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Calorimeter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Old PMT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New PMT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634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634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634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63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6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20</a:t>
                      </a:r>
                      <a:endParaRPr 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29</a:t>
                      </a:r>
                      <a:endParaRPr 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7403" y="4859023"/>
            <a:ext cx="7901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Looking at </a:t>
            </a:r>
            <a:r>
              <a:rPr lang="en-US" dirty="0" err="1" smtClean="0"/>
              <a:t>calo</a:t>
            </a:r>
            <a:r>
              <a:rPr lang="en-US" dirty="0" smtClean="0"/>
              <a:t> 20 in detail </a:t>
            </a:r>
            <a:r>
              <a:rPr lang="mr-IN" dirty="0" smtClean="0"/>
              <a:t>–</a:t>
            </a:r>
            <a:r>
              <a:rPr lang="en-US" dirty="0" smtClean="0"/>
              <a:t> overall </a:t>
            </a:r>
            <a:r>
              <a:rPr lang="en-US" dirty="0" err="1" smtClean="0"/>
              <a:t>behaviour</a:t>
            </a:r>
            <a:r>
              <a:rPr lang="en-US" dirty="0" smtClean="0"/>
              <a:t> of all channels in back up. Since the amplitude is free from jitter of the pedestals, I used the amplitude instead of area for this presentation (though area plots are the same). </a:t>
            </a:r>
            <a:r>
              <a:rPr lang="en-US" dirty="0"/>
              <a:t>D</a:t>
            </a:r>
            <a:r>
              <a:rPr lang="en-US" dirty="0" smtClean="0"/>
              <a:t>etails of amplitude of first pulse here, as it will have the effect of temperature of the PMT alone.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4551-0840-3640-BB5A-171DFA9AC7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18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7801"/>
            <a:ext cx="8229600" cy="75576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Long term stability / fluctuation</a:t>
            </a:r>
            <a:endParaRPr lang="en-US" sz="3600" dirty="0"/>
          </a:p>
        </p:txBody>
      </p:sp>
      <p:pic>
        <p:nvPicPr>
          <p:cNvPr id="11" name="Picture 10" descr="Screen Shot 2018-06-20 at 4.06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579003"/>
            <a:ext cx="6477035" cy="392655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979056" y="4357759"/>
            <a:ext cx="2905052" cy="3381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19744" y="472679"/>
            <a:ext cx="482542" cy="2794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79056" y="2956252"/>
            <a:ext cx="51649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b="1" dirty="0" smtClean="0">
                <a:solidFill>
                  <a:srgbClr val="0000FF"/>
                </a:solidFill>
              </a:rPr>
              <a:t>Forward</a:t>
            </a:r>
            <a:r>
              <a:rPr lang="en-US" dirty="0" smtClean="0"/>
              <a:t>” component of signal which goes to </a:t>
            </a:r>
            <a:r>
              <a:rPr lang="en-US" dirty="0" err="1"/>
              <a:t>c</a:t>
            </a:r>
            <a:r>
              <a:rPr lang="en-US" dirty="0" err="1" smtClean="0"/>
              <a:t>alos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b="1" dirty="0" smtClean="0">
                <a:solidFill>
                  <a:srgbClr val="FF0000"/>
                </a:solidFill>
              </a:rPr>
              <a:t>Return</a:t>
            </a:r>
            <a:r>
              <a:rPr lang="en-US" dirty="0" smtClean="0"/>
              <a:t>” component which comes back from </a:t>
            </a:r>
            <a:r>
              <a:rPr lang="en-US" dirty="0" err="1" smtClean="0"/>
              <a:t>calos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Correction to be applied only if the “return” signal changes. To check this use old and new </a:t>
            </a:r>
            <a:r>
              <a:rPr lang="en-US" dirty="0" err="1" smtClean="0"/>
              <a:t>PMTs.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Red </a:t>
            </a:r>
            <a:r>
              <a:rPr lang="mr-IN" dirty="0" smtClean="0"/>
              <a:t>–</a:t>
            </a:r>
            <a:r>
              <a:rPr lang="en-US" dirty="0" smtClean="0"/>
              <a:t> signal of the New PMT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Green </a:t>
            </a:r>
            <a:r>
              <a:rPr lang="mr-IN" dirty="0" smtClean="0"/>
              <a:t>–</a:t>
            </a:r>
            <a:r>
              <a:rPr lang="en-US" dirty="0" smtClean="0"/>
              <a:t> signal of Old PMT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18033" y="5203981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  = A2:A1</a:t>
            </a:r>
            <a:r>
              <a:rPr lang="en-US" sz="2000" dirty="0" smtClean="0"/>
              <a:t> of new PMT and </a:t>
            </a:r>
            <a:r>
              <a:rPr lang="en-US" sz="2000" dirty="0" smtClean="0">
                <a:solidFill>
                  <a:srgbClr val="008000"/>
                </a:solidFill>
              </a:rPr>
              <a:t>R’ = A’2:A’1</a:t>
            </a:r>
            <a:r>
              <a:rPr lang="en-US" sz="2000" dirty="0" smtClean="0"/>
              <a:t> of old PMT. In the ratio of these ratios could indicate the stability of the return signal i.e. R: R’ (</a:t>
            </a:r>
            <a:r>
              <a:rPr lang="en-US" sz="2000" dirty="0" err="1" smtClean="0"/>
              <a:t>new:old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4551-0840-3640-BB5A-171DFA9AC7CE}" type="slidenum">
              <a:rPr lang="en-US" smtClean="0"/>
              <a:t>3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18033" y="5973446"/>
            <a:ext cx="5126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Courtesy:</a:t>
            </a:r>
            <a:r>
              <a:rPr lang="en-US" dirty="0" smtClean="0"/>
              <a:t> A. </a:t>
            </a:r>
            <a:r>
              <a:rPr lang="en-US" dirty="0" err="1" smtClean="0"/>
              <a:t>Fioretti</a:t>
            </a:r>
            <a:r>
              <a:rPr lang="en-US" dirty="0" smtClean="0"/>
              <a:t>, C. </a:t>
            </a:r>
            <a:r>
              <a:rPr lang="en-US" dirty="0" err="1" smtClean="0"/>
              <a:t>Gabbanini</a:t>
            </a:r>
            <a:r>
              <a:rPr lang="en-US" dirty="0" smtClean="0"/>
              <a:t>, and G. </a:t>
            </a:r>
            <a:r>
              <a:rPr lang="en-US" dirty="0" err="1" smtClean="0"/>
              <a:t>Venanzoni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098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1342" y="66209"/>
            <a:ext cx="6593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Corbel"/>
                <a:cs typeface="Corbel"/>
              </a:rPr>
              <a:t>LM (after discussion with INO Colleagues)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8054"/>
          <a:stretch/>
        </p:blipFill>
        <p:spPr>
          <a:xfrm>
            <a:off x="3238669" y="4253204"/>
            <a:ext cx="2730226" cy="2595879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2282597" y="5226906"/>
            <a:ext cx="12295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7152" y="4996937"/>
            <a:ext cx="1864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WFD  g-2 (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scheda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“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Corradi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”)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 flipH="1">
            <a:off x="2282597" y="5846909"/>
            <a:ext cx="12295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55150" y="5819882"/>
            <a:ext cx="2967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Local DAQ (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scheda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“Napoli”) &amp;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eventualmente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ai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 WFD g-2</a:t>
            </a: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4"/>
          <a:srcRect t="20401" r="5294"/>
          <a:stretch/>
        </p:blipFill>
        <p:spPr>
          <a:xfrm>
            <a:off x="6090499" y="1222302"/>
            <a:ext cx="3031704" cy="2086658"/>
          </a:xfrm>
          <a:prstGeom prst="rect">
            <a:avLst/>
          </a:prstGeom>
        </p:spPr>
      </p:pic>
      <p:sp>
        <p:nvSpPr>
          <p:cNvPr id="80" name="Figura a mano libera 89"/>
          <p:cNvSpPr/>
          <p:nvPr/>
        </p:nvSpPr>
        <p:spPr bwMode="auto">
          <a:xfrm>
            <a:off x="5308080" y="1655692"/>
            <a:ext cx="2518975" cy="4118208"/>
          </a:xfrm>
          <a:custGeom>
            <a:avLst/>
            <a:gdLst>
              <a:gd name="connsiteX0" fmla="*/ 2528047 w 3240634"/>
              <a:gd name="connsiteY0" fmla="*/ 12373 h 3885126"/>
              <a:gd name="connsiteX1" fmla="*/ 3079377 w 3240634"/>
              <a:gd name="connsiteY1" fmla="*/ 200632 h 3885126"/>
              <a:gd name="connsiteX2" fmla="*/ 3227294 w 3240634"/>
              <a:gd name="connsiteY2" fmla="*/ 1397420 h 3885126"/>
              <a:gd name="connsiteX3" fmla="*/ 3213847 w 3240634"/>
              <a:gd name="connsiteY3" fmla="*/ 3226220 h 3885126"/>
              <a:gd name="connsiteX4" fmla="*/ 3052483 w 3240634"/>
              <a:gd name="connsiteY4" fmla="*/ 3764102 h 3885126"/>
              <a:gd name="connsiteX5" fmla="*/ 2286000 w 3240634"/>
              <a:gd name="connsiteY5" fmla="*/ 3831337 h 3885126"/>
              <a:gd name="connsiteX6" fmla="*/ 0 w 3240634"/>
              <a:gd name="connsiteY6" fmla="*/ 3885126 h 3885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40634" h="3885126">
                <a:moveTo>
                  <a:pt x="2528047" y="12373"/>
                </a:moveTo>
                <a:cubicBezTo>
                  <a:pt x="2745441" y="-8918"/>
                  <a:pt x="2962836" y="-30209"/>
                  <a:pt x="3079377" y="200632"/>
                </a:cubicBezTo>
                <a:cubicBezTo>
                  <a:pt x="3195918" y="431473"/>
                  <a:pt x="3204882" y="893155"/>
                  <a:pt x="3227294" y="1397420"/>
                </a:cubicBezTo>
                <a:cubicBezTo>
                  <a:pt x="3249706" y="1901685"/>
                  <a:pt x="3242982" y="2831773"/>
                  <a:pt x="3213847" y="3226220"/>
                </a:cubicBezTo>
                <a:cubicBezTo>
                  <a:pt x="3184712" y="3620667"/>
                  <a:pt x="3207124" y="3663249"/>
                  <a:pt x="3052483" y="3764102"/>
                </a:cubicBezTo>
                <a:cubicBezTo>
                  <a:pt x="2897842" y="3864955"/>
                  <a:pt x="2794747" y="3811166"/>
                  <a:pt x="2286000" y="3831337"/>
                </a:cubicBezTo>
                <a:cubicBezTo>
                  <a:pt x="1777253" y="3851508"/>
                  <a:pt x="888626" y="3868317"/>
                  <a:pt x="0" y="3885126"/>
                </a:cubicBezTo>
              </a:path>
            </a:pathLst>
          </a:custGeom>
          <a:ln>
            <a:solidFill>
              <a:srgbClr val="FF00FF"/>
            </a:solidFill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lang="it-IT" sz="2000" b="1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268645" y="5797227"/>
            <a:ext cx="1355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alibri"/>
              </a:rPr>
              <a:t>Fibra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PMMA</a:t>
            </a:r>
          </a:p>
        </p:txBody>
      </p:sp>
      <p:sp>
        <p:nvSpPr>
          <p:cNvPr id="84" name="Figura a mano libera 88"/>
          <p:cNvSpPr/>
          <p:nvPr/>
        </p:nvSpPr>
        <p:spPr bwMode="auto">
          <a:xfrm>
            <a:off x="5416176" y="1776082"/>
            <a:ext cx="2433199" cy="3330388"/>
          </a:xfrm>
          <a:custGeom>
            <a:avLst/>
            <a:gdLst>
              <a:gd name="connsiteX0" fmla="*/ 2581835 w 3208645"/>
              <a:gd name="connsiteY0" fmla="*/ 0 h 3231986"/>
              <a:gd name="connsiteX1" fmla="*/ 3065929 w 3208645"/>
              <a:gd name="connsiteY1" fmla="*/ 322729 h 3231986"/>
              <a:gd name="connsiteX2" fmla="*/ 3146612 w 3208645"/>
              <a:gd name="connsiteY2" fmla="*/ 1371600 h 3231986"/>
              <a:gd name="connsiteX3" fmla="*/ 3173506 w 3208645"/>
              <a:gd name="connsiteY3" fmla="*/ 2823882 h 3231986"/>
              <a:gd name="connsiteX4" fmla="*/ 2635623 w 3208645"/>
              <a:gd name="connsiteY4" fmla="*/ 3186953 h 3231986"/>
              <a:gd name="connsiteX5" fmla="*/ 0 w 3208645"/>
              <a:gd name="connsiteY5" fmla="*/ 3213847 h 32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8645" h="3231986">
                <a:moveTo>
                  <a:pt x="2581835" y="0"/>
                </a:moveTo>
                <a:cubicBezTo>
                  <a:pt x="2776817" y="47064"/>
                  <a:pt x="2971800" y="94129"/>
                  <a:pt x="3065929" y="322729"/>
                </a:cubicBezTo>
                <a:cubicBezTo>
                  <a:pt x="3160058" y="551329"/>
                  <a:pt x="3128683" y="954741"/>
                  <a:pt x="3146612" y="1371600"/>
                </a:cubicBezTo>
                <a:cubicBezTo>
                  <a:pt x="3164541" y="1788459"/>
                  <a:pt x="3258671" y="2521323"/>
                  <a:pt x="3173506" y="2823882"/>
                </a:cubicBezTo>
                <a:cubicBezTo>
                  <a:pt x="3088341" y="3126441"/>
                  <a:pt x="3164541" y="3121959"/>
                  <a:pt x="2635623" y="3186953"/>
                </a:cubicBezTo>
                <a:cubicBezTo>
                  <a:pt x="2106705" y="3251947"/>
                  <a:pt x="1053352" y="3232897"/>
                  <a:pt x="0" y="3213847"/>
                </a:cubicBezTo>
              </a:path>
            </a:pathLst>
          </a:custGeom>
          <a:ln>
            <a:solidFill>
              <a:srgbClr val="FF00FF"/>
            </a:solidFill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lang="it-IT" sz="2000" b="1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090499" y="4627605"/>
            <a:ext cx="1354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alibri"/>
              </a:rPr>
              <a:t>Fibra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quarzo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8E409B85-FBB5-A24A-B052-C18FC1182BDB}"/>
              </a:ext>
            </a:extLst>
          </p:cNvPr>
          <p:cNvCxnSpPr/>
          <p:nvPr/>
        </p:nvCxnSpPr>
        <p:spPr>
          <a:xfrm>
            <a:off x="5213268" y="1401288"/>
            <a:ext cx="10553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CFAD925-BCD4-8A4E-924A-04C5C9418FD5}"/>
              </a:ext>
            </a:extLst>
          </p:cNvPr>
          <p:cNvSpPr txBox="1"/>
          <p:nvPr/>
        </p:nvSpPr>
        <p:spPr>
          <a:xfrm>
            <a:off x="5243029" y="947736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prstClr val="black"/>
                </a:solidFill>
                <a:latin typeface="Calibri"/>
              </a:rPr>
              <a:t>Foward</a:t>
            </a:r>
            <a:endParaRPr lang="it-IT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953F8B10-8B0A-EF43-8A9B-23D36C4F202E}"/>
              </a:ext>
            </a:extLst>
          </p:cNvPr>
          <p:cNvCxnSpPr/>
          <p:nvPr/>
        </p:nvCxnSpPr>
        <p:spPr>
          <a:xfrm>
            <a:off x="8087096" y="3111335"/>
            <a:ext cx="0" cy="783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1C16E508-EAC0-F841-BC3D-A6E105D5BEA6}"/>
              </a:ext>
            </a:extLst>
          </p:cNvPr>
          <p:cNvSpPr txBox="1"/>
          <p:nvPr/>
        </p:nvSpPr>
        <p:spPr>
          <a:xfrm>
            <a:off x="8144173" y="3232701"/>
            <a:ext cx="1094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prstClr val="black"/>
                </a:solidFill>
                <a:latin typeface="Calibri"/>
              </a:rPr>
              <a:t>Backward</a:t>
            </a:r>
            <a:endParaRPr lang="it-IT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6DCE976-3FB6-F842-BBFE-E3D1F3545AFB}"/>
              </a:ext>
            </a:extLst>
          </p:cNvPr>
          <p:cNvSpPr txBox="1"/>
          <p:nvPr/>
        </p:nvSpPr>
        <p:spPr>
          <a:xfrm>
            <a:off x="142506" y="1104405"/>
            <a:ext cx="5891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prstClr val="black"/>
                </a:solidFill>
                <a:latin typeface="Calibri"/>
              </a:rPr>
              <a:t>A2=L*</a:t>
            </a:r>
            <a:r>
              <a:rPr lang="it-IT" dirty="0" err="1">
                <a:solidFill>
                  <a:prstClr val="black"/>
                </a:solidFill>
                <a:latin typeface="Calibri"/>
              </a:rPr>
              <a:t>F</a:t>
            </a:r>
            <a:r>
              <a:rPr lang="it-IT" dirty="0">
                <a:solidFill>
                  <a:prstClr val="black"/>
                </a:solidFill>
                <a:latin typeface="Calibri"/>
              </a:rPr>
              <a:t>*B,   </a:t>
            </a:r>
            <a:r>
              <a:rPr lang="it-IT" dirty="0" err="1">
                <a:solidFill>
                  <a:prstClr val="black"/>
                </a:solidFill>
                <a:latin typeface="Calibri"/>
              </a:rPr>
              <a:t>F</a:t>
            </a:r>
            <a:r>
              <a:rPr lang="it-IT" dirty="0">
                <a:solidFill>
                  <a:prstClr val="black"/>
                </a:solidFill>
                <a:latin typeface="Calibri"/>
              </a:rPr>
              <a:t>= </a:t>
            </a:r>
            <a:r>
              <a:rPr lang="it-IT" dirty="0" err="1">
                <a:solidFill>
                  <a:prstClr val="black"/>
                </a:solidFill>
                <a:latin typeface="Calibri"/>
              </a:rPr>
              <a:t>forward</a:t>
            </a:r>
            <a:r>
              <a:rPr lang="it-IT" dirty="0">
                <a:solidFill>
                  <a:prstClr val="black"/>
                </a:solidFill>
                <a:latin typeface="Calibri"/>
              </a:rPr>
              <a:t> </a:t>
            </a:r>
            <a:r>
              <a:rPr lang="it-IT" dirty="0" err="1">
                <a:solidFill>
                  <a:prstClr val="black"/>
                </a:solidFill>
                <a:latin typeface="Calibri"/>
              </a:rPr>
              <a:t>eff</a:t>
            </a:r>
            <a:r>
              <a:rPr lang="it-IT" dirty="0">
                <a:solidFill>
                  <a:prstClr val="black"/>
                </a:solidFill>
                <a:latin typeface="Calibri"/>
              </a:rPr>
              <a:t>; B=</a:t>
            </a:r>
            <a:r>
              <a:rPr lang="it-IT" dirty="0" err="1">
                <a:solidFill>
                  <a:prstClr val="black"/>
                </a:solidFill>
                <a:latin typeface="Calibri"/>
              </a:rPr>
              <a:t>Bacw</a:t>
            </a:r>
            <a:r>
              <a:rPr lang="it-IT" dirty="0">
                <a:solidFill>
                  <a:prstClr val="black"/>
                </a:solidFill>
                <a:latin typeface="Calibri"/>
              </a:rPr>
              <a:t> </a:t>
            </a:r>
            <a:r>
              <a:rPr lang="it-IT" dirty="0" err="1">
                <a:solidFill>
                  <a:prstClr val="black"/>
                </a:solidFill>
                <a:latin typeface="Calibri"/>
              </a:rPr>
              <a:t>eff</a:t>
            </a:r>
            <a:endParaRPr lang="it-IT" dirty="0">
              <a:solidFill>
                <a:prstClr val="black"/>
              </a:solidFill>
              <a:latin typeface="Calibri"/>
            </a:endParaRPr>
          </a:p>
          <a:p>
            <a:r>
              <a:rPr lang="it-IT" dirty="0">
                <a:solidFill>
                  <a:prstClr val="black"/>
                </a:solidFill>
                <a:latin typeface="Calibri"/>
              </a:rPr>
              <a:t>IF </a:t>
            </a:r>
            <a:r>
              <a:rPr lang="it-IT" dirty="0" err="1">
                <a:solidFill>
                  <a:prstClr val="black"/>
                </a:solidFill>
                <a:latin typeface="Calibri"/>
              </a:rPr>
              <a:t>F</a:t>
            </a:r>
            <a:r>
              <a:rPr lang="it-IT" dirty="0">
                <a:solidFill>
                  <a:prstClr val="black"/>
                </a:solidFill>
                <a:latin typeface="Calibri"/>
              </a:rPr>
              <a:t> Gain </a:t>
            </a:r>
            <a:r>
              <a:rPr lang="it-IT" dirty="0" err="1">
                <a:solidFill>
                  <a:prstClr val="black"/>
                </a:solidFill>
                <a:latin typeface="Calibri"/>
              </a:rPr>
              <a:t>Sipm</a:t>
            </a:r>
            <a:r>
              <a:rPr lang="it-IT" dirty="0">
                <a:solidFill>
                  <a:prstClr val="black"/>
                </a:solidFill>
                <a:latin typeface="Calibri"/>
              </a:rPr>
              <a:t> </a:t>
            </a:r>
            <a:r>
              <a:rPr lang="it-IT" dirty="0" err="1">
                <a:solidFill>
                  <a:prstClr val="black"/>
                </a:solidFill>
                <a:latin typeface="Calibri"/>
              </a:rPr>
              <a:t>should</a:t>
            </a:r>
            <a:r>
              <a:rPr lang="it-IT" dirty="0">
                <a:solidFill>
                  <a:prstClr val="black"/>
                </a:solidFill>
                <a:latin typeface="Calibri"/>
              </a:rPr>
              <a:t> be </a:t>
            </a:r>
            <a:r>
              <a:rPr lang="it-IT" dirty="0" err="1">
                <a:solidFill>
                  <a:prstClr val="black"/>
                </a:solidFill>
                <a:latin typeface="Calibri"/>
              </a:rPr>
              <a:t>corrected</a:t>
            </a:r>
            <a:r>
              <a:rPr lang="it-IT" dirty="0">
                <a:solidFill>
                  <a:prstClr val="black"/>
                </a:solidFill>
                <a:latin typeface="Calibri"/>
              </a:rPr>
              <a:t>; IF B no</a:t>
            </a:r>
          </a:p>
          <a:p>
            <a:r>
              <a:rPr lang="it-IT" dirty="0" err="1">
                <a:solidFill>
                  <a:prstClr val="black"/>
                </a:solidFill>
                <a:latin typeface="Calibri"/>
              </a:rPr>
              <a:t>R</a:t>
            </a:r>
            <a:r>
              <a:rPr lang="it-IT" dirty="0">
                <a:solidFill>
                  <a:prstClr val="black"/>
                </a:solidFill>
                <a:latin typeface="Calibri"/>
              </a:rPr>
              <a:t>=A2/A1  </a:t>
            </a:r>
            <a:r>
              <a:rPr lang="it-IT" dirty="0">
                <a:solidFill>
                  <a:prstClr val="black"/>
                </a:solidFill>
                <a:latin typeface="Calibri"/>
                <a:sym typeface="Wingdings" pitchFamily="2" charset="2"/>
              </a:rPr>
              <a:t> </a:t>
            </a:r>
            <a:r>
              <a:rPr lang="it-IT" dirty="0" err="1">
                <a:solidFill>
                  <a:prstClr val="black"/>
                </a:solidFill>
                <a:latin typeface="Calibri"/>
                <a:sym typeface="Wingdings" pitchFamily="2" charset="2"/>
              </a:rPr>
              <a:t>most</a:t>
            </a:r>
            <a:r>
              <a:rPr lang="it-IT" dirty="0">
                <a:solidFill>
                  <a:prstClr val="black"/>
                </a:solidFill>
                <a:latin typeface="Calibri"/>
                <a:sym typeface="Wingdings" pitchFamily="2" charset="2"/>
              </a:rPr>
              <a:t> of the </a:t>
            </a:r>
            <a:r>
              <a:rPr lang="it-IT" dirty="0" err="1">
                <a:solidFill>
                  <a:prstClr val="black"/>
                </a:solidFill>
                <a:latin typeface="Calibri"/>
                <a:sym typeface="Wingdings" pitchFamily="2" charset="2"/>
              </a:rPr>
              <a:t>effect</a:t>
            </a:r>
            <a:r>
              <a:rPr lang="it-IT" dirty="0">
                <a:solidFill>
                  <a:prstClr val="black"/>
                </a:solidFill>
                <a:latin typeface="Calibri"/>
                <a:sym typeface="Wingdings" pitchFamily="2" charset="2"/>
              </a:rPr>
              <a:t> due to </a:t>
            </a:r>
            <a:r>
              <a:rPr lang="it-IT" dirty="0" err="1">
                <a:solidFill>
                  <a:prstClr val="black"/>
                </a:solidFill>
                <a:latin typeface="Calibri"/>
                <a:sym typeface="Wingdings" pitchFamily="2" charset="2"/>
              </a:rPr>
              <a:t>F</a:t>
            </a:r>
            <a:r>
              <a:rPr lang="it-IT" dirty="0">
                <a:solidFill>
                  <a:prstClr val="black"/>
                </a:solidFill>
                <a:latin typeface="Calibri"/>
                <a:sym typeface="Wingdings" pitchFamily="2" charset="2"/>
              </a:rPr>
              <a:t>  </a:t>
            </a:r>
            <a:r>
              <a:rPr lang="it-IT" dirty="0" err="1">
                <a:solidFill>
                  <a:prstClr val="black"/>
                </a:solidFill>
                <a:latin typeface="Calibri"/>
                <a:sym typeface="Wingdings" pitchFamily="2" charset="2"/>
              </a:rPr>
              <a:t>apply</a:t>
            </a:r>
            <a:r>
              <a:rPr lang="it-IT" dirty="0">
                <a:solidFill>
                  <a:prstClr val="black"/>
                </a:solidFill>
                <a:latin typeface="Calibri"/>
                <a:sym typeface="Wingdings" pitchFamily="2" charset="2"/>
              </a:rPr>
              <a:t> to Gain </a:t>
            </a:r>
            <a:r>
              <a:rPr lang="it-IT" dirty="0" err="1">
                <a:solidFill>
                  <a:prstClr val="black"/>
                </a:solidFill>
                <a:latin typeface="Calibri"/>
                <a:sym typeface="Wingdings" pitchFamily="2" charset="2"/>
              </a:rPr>
              <a:t>corr</a:t>
            </a:r>
            <a:endParaRPr lang="it-IT" dirty="0">
              <a:solidFill>
                <a:prstClr val="black"/>
              </a:solidFill>
              <a:latin typeface="Calibri"/>
              <a:sym typeface="Wingdings" pitchFamily="2" charset="2"/>
            </a:endParaRPr>
          </a:p>
          <a:p>
            <a:r>
              <a:rPr lang="it-IT" dirty="0">
                <a:solidFill>
                  <a:prstClr val="black"/>
                </a:solidFill>
                <a:latin typeface="Calibri"/>
                <a:sym typeface="Wingdings" pitchFamily="2" charset="2"/>
              </a:rPr>
              <a:t>DR=R_PM1/R_PM2 sensitive to B1/B2 (no to Gain </a:t>
            </a:r>
            <a:r>
              <a:rPr lang="it-IT" dirty="0" err="1">
                <a:solidFill>
                  <a:prstClr val="black"/>
                </a:solidFill>
                <a:latin typeface="Calibri"/>
                <a:sym typeface="Wingdings" pitchFamily="2" charset="2"/>
              </a:rPr>
              <a:t>corr</a:t>
            </a:r>
            <a:r>
              <a:rPr lang="it-IT" dirty="0">
                <a:solidFill>
                  <a:prstClr val="black"/>
                </a:solidFill>
                <a:latin typeface="Calibri"/>
                <a:sym typeface="Wingdings" pitchFamily="2" charset="2"/>
              </a:rPr>
              <a:t>)</a:t>
            </a:r>
            <a:endParaRPr lang="it-IT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D4E4088-E421-5348-B3BC-055507FECDE0}"/>
              </a:ext>
            </a:extLst>
          </p:cNvPr>
          <p:cNvSpPr txBox="1"/>
          <p:nvPr/>
        </p:nvSpPr>
        <p:spPr>
          <a:xfrm>
            <a:off x="7948659" y="444293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prstClr val="black"/>
                </a:solidFill>
                <a:latin typeface="Calibri"/>
              </a:rPr>
              <a:t>A2</a:t>
            </a:r>
          </a:p>
        </p:txBody>
      </p:sp>
    </p:spTree>
    <p:extLst>
      <p:ext uri="{BB962C8B-B14F-4D97-AF65-F5344CB8AC3E}">
        <p14:creationId xmlns:p14="http://schemas.microsoft.com/office/powerpoint/2010/main" val="565191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8190" y="-328230"/>
            <a:ext cx="7772400" cy="1159958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Comparison of old and new PMTs for </a:t>
            </a:r>
            <a:r>
              <a:rPr lang="en-US" sz="3600" dirty="0" err="1" smtClean="0"/>
              <a:t>Calo</a:t>
            </a:r>
            <a:r>
              <a:rPr lang="en-US" sz="3600" dirty="0" smtClean="0"/>
              <a:t> 20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108669" y="542178"/>
            <a:ext cx="276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Normalized area first pulse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567963" y="2942947"/>
            <a:ext cx="30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Normalized area second pulse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17287" y="4776916"/>
            <a:ext cx="4195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Old PMTs about 1.5 times greater drop than new ones</a:t>
            </a:r>
            <a:endParaRPr lang="en-US" sz="2400" dirty="0"/>
          </a:p>
        </p:txBody>
      </p:sp>
      <p:pic>
        <p:nvPicPr>
          <p:cNvPr id="3" name="Picture 2" descr="Screen Shot 2018-05-29 at 1.27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5" y="887791"/>
            <a:ext cx="4768677" cy="3352387"/>
          </a:xfrm>
          <a:prstGeom prst="rect">
            <a:avLst/>
          </a:prstGeom>
        </p:spPr>
      </p:pic>
      <p:pic>
        <p:nvPicPr>
          <p:cNvPr id="4" name="Picture 3" descr="Screen Shot 2018-05-29 at 1.56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230" y="3594464"/>
            <a:ext cx="4730769" cy="326353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4551-0840-3640-BB5A-171DFA9AC7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47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8-05-29 at 1.40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86" y="959583"/>
            <a:ext cx="8102600" cy="548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8190" y="-19050"/>
            <a:ext cx="7772400" cy="1159958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Comparison of old and new PMTs for </a:t>
            </a:r>
            <a:r>
              <a:rPr lang="en-US" sz="3600" dirty="0" err="1" smtClean="0"/>
              <a:t>Calo</a:t>
            </a:r>
            <a:r>
              <a:rPr lang="en-US" sz="3600" dirty="0" smtClean="0"/>
              <a:t> 20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557873" y="1140908"/>
            <a:ext cx="4027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New PMT </a:t>
            </a:r>
            <a:r>
              <a:rPr lang="mr-IN" sz="2400" b="1" dirty="0" smtClean="0">
                <a:solidFill>
                  <a:srgbClr val="FF0000"/>
                </a:solidFill>
              </a:rPr>
              <a:t>–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Calo</a:t>
            </a:r>
            <a:r>
              <a:rPr lang="en-US" sz="2400" b="1" dirty="0" smtClean="0">
                <a:solidFill>
                  <a:srgbClr val="FF0000"/>
                </a:solidFill>
              </a:rPr>
              <a:t> 20, channel 4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95628" y="5177466"/>
            <a:ext cx="4044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Old PMT </a:t>
            </a:r>
            <a:r>
              <a:rPr lang="mr-IN" sz="2400" b="1" dirty="0" smtClean="0">
                <a:solidFill>
                  <a:srgbClr val="0000FF"/>
                </a:solidFill>
              </a:rPr>
              <a:t>–</a:t>
            </a:r>
            <a:r>
              <a:rPr lang="en-US" sz="2400" b="1" dirty="0" smtClean="0">
                <a:solidFill>
                  <a:srgbClr val="0000FF"/>
                </a:solidFill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</a:rPr>
              <a:t>Calo</a:t>
            </a:r>
            <a:r>
              <a:rPr lang="en-US" sz="2400" b="1" dirty="0" smtClean="0">
                <a:solidFill>
                  <a:srgbClr val="0000FF"/>
                </a:solidFill>
              </a:rPr>
              <a:t> 20, channel 29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4551-0840-3640-BB5A-171DFA9AC7CE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168630" y="4299001"/>
            <a:ext cx="1898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Bin size = 50 </a:t>
            </a:r>
            <a:r>
              <a:rPr lang="en-US" dirty="0" err="1" smtClean="0"/>
              <a:t>mins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0800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8190" y="-328230"/>
            <a:ext cx="7772400" cy="115995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New PMT </a:t>
            </a:r>
            <a:r>
              <a:rPr lang="mr-IN" sz="3600" dirty="0" smtClean="0"/>
              <a:t>–</a:t>
            </a:r>
            <a:r>
              <a:rPr lang="en-US" sz="3600" dirty="0" smtClean="0"/>
              <a:t> channel 4 for </a:t>
            </a:r>
            <a:r>
              <a:rPr lang="en-US" sz="3600" dirty="0" err="1" smtClean="0"/>
              <a:t>Calo</a:t>
            </a:r>
            <a:r>
              <a:rPr lang="en-US" sz="3600" dirty="0" smtClean="0"/>
              <a:t> 20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300846" y="709294"/>
            <a:ext cx="474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Normalized area first and second pulse overlaid</a:t>
            </a:r>
            <a:endParaRPr lang="en-US" b="1" dirty="0"/>
          </a:p>
        </p:txBody>
      </p:sp>
      <p:pic>
        <p:nvPicPr>
          <p:cNvPr id="5" name="Picture 4" descr="Screen Shot 2018-06-20 at 3.24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36" y="1078626"/>
            <a:ext cx="4527724" cy="2998991"/>
          </a:xfrm>
          <a:prstGeom prst="rect">
            <a:avLst/>
          </a:prstGeom>
        </p:spPr>
      </p:pic>
      <p:pic>
        <p:nvPicPr>
          <p:cNvPr id="10" name="Picture 9" descr="Screen Shot 2018-05-29 at 1.40.0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697" y="3726675"/>
            <a:ext cx="4375209" cy="29625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461242" y="3234734"/>
            <a:ext cx="397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Normalized A2:A1 for old and new PMT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4551-0840-3640-BB5A-171DFA9AC7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93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568190" y="-69580"/>
            <a:ext cx="7772400" cy="1159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Ratio of ratios for </a:t>
            </a:r>
            <a:r>
              <a:rPr lang="en-US" sz="3600" dirty="0" err="1" smtClean="0"/>
              <a:t>Calo</a:t>
            </a:r>
            <a:r>
              <a:rPr lang="en-US" sz="3600" dirty="0" smtClean="0"/>
              <a:t> 20</a:t>
            </a:r>
            <a:endParaRPr lang="en-US" sz="3600" dirty="0"/>
          </a:p>
        </p:txBody>
      </p:sp>
      <p:pic>
        <p:nvPicPr>
          <p:cNvPr id="4" name="Picture 3" descr="Screen Shot 2018-06-20 at 6.25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16" y="1544166"/>
            <a:ext cx="4765081" cy="31076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18033" y="771717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  = A2:A1 of new PMT and R’ = A’2:A’1 of old PMT. The ratio of these ratios R: R’ (</a:t>
            </a:r>
            <a:r>
              <a:rPr lang="en-US" sz="2000" dirty="0" err="1" smtClean="0"/>
              <a:t>new:old</a:t>
            </a:r>
            <a:r>
              <a:rPr lang="en-US" sz="2000" dirty="0" smtClean="0"/>
              <a:t>) is not very stable =&gt; The “return” component is not stable. </a:t>
            </a:r>
            <a:endParaRPr lang="en-US" sz="2000" dirty="0"/>
          </a:p>
        </p:txBody>
      </p:sp>
      <p:pic>
        <p:nvPicPr>
          <p:cNvPr id="13" name="Picture 12" descr="Screen Shot 2018-05-29 at 1.40.0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532" y="3351781"/>
            <a:ext cx="4407468" cy="2984367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4551-0840-3640-BB5A-171DFA9AC7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28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8-06-18 at 8.43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91" y="620373"/>
            <a:ext cx="4121749" cy="28727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212153"/>
            <a:ext cx="7772400" cy="1078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Temperature Variation </a:t>
            </a:r>
            <a:r>
              <a:rPr lang="mr-IN" dirty="0" smtClean="0"/>
              <a:t>–</a:t>
            </a:r>
            <a:r>
              <a:rPr lang="en-US" dirty="0" smtClean="0"/>
              <a:t> Channel 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8043" y="5745877"/>
            <a:ext cx="83100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Note:</a:t>
            </a:r>
            <a:r>
              <a:rPr lang="en-US" sz="2000" dirty="0" smtClean="0"/>
              <a:t> The temperature plots changed due to some additional calibration corrections applied. This resulted in re analysis and and different correlation of temperature with gain.  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2214639"/>
            <a:ext cx="23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Laser hut temperature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2532" y="681198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Optical table temperature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8" name="Picture 7" descr="Screen Shot 2018-06-13 at 1.25.4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314" y="2734687"/>
            <a:ext cx="5289686" cy="301119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03971" y="1834428"/>
            <a:ext cx="4024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Overlaid temperature and amp 1 on the same plot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4551-0840-3640-BB5A-171DFA9AC7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75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51033</TotalTime>
  <Words>649</Words>
  <Application>Microsoft Macintosh PowerPoint</Application>
  <PresentationFormat>On-screen Show (4:3)</PresentationFormat>
  <Paragraphs>94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1_Office Theme</vt:lpstr>
      <vt:lpstr>LM Analysis – compare old and new PMTs –60 hrs Dataset Runs 15920 to 15990  22/4 - 1:09 pm to 25/4 – 2:20 am</vt:lpstr>
      <vt:lpstr>Old and New PMTs</vt:lpstr>
      <vt:lpstr>Long term stability / fluctuation</vt:lpstr>
      <vt:lpstr>PowerPoint Presentation</vt:lpstr>
      <vt:lpstr>Comparison of old and new PMTs for Calo 20</vt:lpstr>
      <vt:lpstr>Comparison of old and new PMTs for Calo 20</vt:lpstr>
      <vt:lpstr>New PMT – channel 4 for Calo 20</vt:lpstr>
      <vt:lpstr>PowerPoint Presentation</vt:lpstr>
      <vt:lpstr>Temperature Variation – Channel 4</vt:lpstr>
      <vt:lpstr>Channel 4 New PMT – Temperature vs. Amp1</vt:lpstr>
      <vt:lpstr>Amplitude Vs. Temp</vt:lpstr>
      <vt:lpstr>Back Up Slides</vt:lpstr>
      <vt:lpstr>Other data sets </vt:lpstr>
      <vt:lpstr>Temperature variation of Ratio of ratios</vt:lpstr>
      <vt:lpstr>A2:A1 /oC fpr all channels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Nandita</dc:creator>
  <cp:lastModifiedBy>Nandita</cp:lastModifiedBy>
  <cp:revision>285</cp:revision>
  <dcterms:created xsi:type="dcterms:W3CDTF">2018-05-11T09:39:25Z</dcterms:created>
  <dcterms:modified xsi:type="dcterms:W3CDTF">2018-09-11T15:23:57Z</dcterms:modified>
</cp:coreProperties>
</file>