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8" r:id="rId4"/>
    <p:sldId id="336" r:id="rId5"/>
    <p:sldId id="353" r:id="rId6"/>
    <p:sldId id="338" r:id="rId7"/>
    <p:sldId id="349" r:id="rId8"/>
    <p:sldId id="351" r:id="rId9"/>
    <p:sldId id="352" r:id="rId10"/>
    <p:sldId id="332" r:id="rId11"/>
    <p:sldId id="344" r:id="rId12"/>
    <p:sldId id="335" r:id="rId13"/>
    <p:sldId id="348" r:id="rId14"/>
    <p:sldId id="346" r:id="rId15"/>
    <p:sldId id="347" r:id="rId16"/>
    <p:sldId id="339" r:id="rId17"/>
    <p:sldId id="340" r:id="rId18"/>
    <p:sldId id="341" r:id="rId19"/>
    <p:sldId id="350" r:id="rId20"/>
    <p:sldId id="34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E0E7"/>
    <a:srgbClr val="D98AB8"/>
    <a:srgbClr val="FC2FE3"/>
    <a:srgbClr val="3EF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89" autoAdjust="0"/>
  </p:normalViewPr>
  <p:slideViewPr>
    <p:cSldViewPr snapToGrid="0" snapToObjects="1">
      <p:cViewPr varScale="1">
        <p:scale>
          <a:sx n="83" d="100"/>
          <a:sy n="83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E2FD-0ADC-E749-B3B9-DA74FD997C11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7B46-D0E4-FD47-9CF5-5213BB89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1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A845-2173-3A45-9E77-7AF8F0B9B53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97BC-3D11-984A-9D67-0EFB6D39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0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5"/>
            <a:ext cx="2972098" cy="456595"/>
          </a:xfrm>
          <a:prstGeom prst="rect">
            <a:avLst/>
          </a:prstGeom>
          <a:ln/>
        </p:spPr>
        <p:txBody>
          <a:bodyPr lIns="86481" tIns="43241" rIns="86481" bIns="43241"/>
          <a:lstStyle/>
          <a:p>
            <a:fld id="{B436FE1A-194E-8240-864D-F3EA5DF91177}" type="slidenum">
              <a:rPr lang="de-DE">
                <a:solidFill>
                  <a:prstClr val="black"/>
                </a:solidFill>
                <a:latin typeface="Calibri"/>
              </a:rPr>
              <a:pPr/>
              <a:t>3</a:t>
            </a:fld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7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" y="8685895"/>
            <a:ext cx="2972098" cy="456595"/>
          </a:xfrm>
          <a:prstGeom prst="rect">
            <a:avLst/>
          </a:prstGeom>
        </p:spPr>
        <p:txBody>
          <a:bodyPr lIns="86481" tIns="43241" rIns="86481" bIns="43241"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G. Venanzoni - Seminar at University of Pisa 10 July 2012</a:t>
            </a:r>
          </a:p>
        </p:txBody>
      </p:sp>
    </p:spTree>
    <p:extLst>
      <p:ext uri="{BB962C8B-B14F-4D97-AF65-F5344CB8AC3E}">
        <p14:creationId xmlns:p14="http://schemas.microsoft.com/office/powerpoint/2010/main" val="168045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CD18-E197-064D-8A2E-76FD07AA9ED7}" type="datetime1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0C8E-B446-1146-B0DD-B4D6421714E5}" type="datetime1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873-B7F6-ED44-9753-FF406ED6DA63}" type="datetime1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0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78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851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43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5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46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1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127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8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103-8ABE-BA45-9D12-30785DC33C36}" type="datetime1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39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154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2EF5-8935-8E41-9650-CE9355BB699D}" type="datetime1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2537-E3D1-024E-911C-F66884EA8334}" type="datetime1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DF5D-A83F-3641-96FD-9B3268A598AB}" type="datetime1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5C04-9394-E348-BA0A-C98E483197FC}" type="datetime1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F05-0A43-E14F-8A3E-4BD5333F4E11}" type="datetime1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A3D9-3B16-6748-AA02-DCDC711C9DCA}" type="datetime1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42B7-ED80-EF48-8774-A4AD6CBA56C6}" type="datetime1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1655-895F-1B4F-9E43-3E15035F38C8}" type="datetime1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>
                <a:solidFill>
                  <a:prstClr val="black">
                    <a:tint val="75000"/>
                  </a:prstClr>
                </a:solidFill>
                <a:latin typeface="Calibri"/>
              </a:rPr>
              <a:t>G. Venanzoni  G-2It  13/01/2015  UD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3901-12BD-0C46-8BF4-C0746D68F12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98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9916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LM Analysis </a:t>
            </a:r>
            <a:r>
              <a:rPr lang="mr-IN" dirty="0" smtClean="0"/>
              <a:t>–</a:t>
            </a:r>
            <a:r>
              <a:rPr lang="en-US" dirty="0" smtClean="0"/>
              <a:t> compare old and new PMTs </a:t>
            </a:r>
            <a:r>
              <a:rPr lang="mr-IN" dirty="0" smtClean="0"/>
              <a:t>–</a:t>
            </a:r>
            <a:r>
              <a:rPr lang="en-US" dirty="0" smtClean="0"/>
              <a:t>60 </a:t>
            </a:r>
            <a:r>
              <a:rPr lang="en-US" dirty="0" err="1" smtClean="0"/>
              <a:t>hrs</a:t>
            </a:r>
            <a:r>
              <a:rPr lang="en-US" dirty="0" smtClean="0"/>
              <a:t> Dataset</a:t>
            </a:r>
            <a:br>
              <a:rPr lang="en-US" dirty="0" smtClean="0"/>
            </a:br>
            <a:r>
              <a:rPr lang="en-US" dirty="0" smtClean="0"/>
              <a:t>Runs 15920 to 15990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22/4 - 1:09 pm to 25/4 </a:t>
            </a:r>
            <a:r>
              <a:rPr lang="mr-IN" dirty="0" smtClean="0"/>
              <a:t>–</a:t>
            </a:r>
            <a:r>
              <a:rPr lang="en-US" dirty="0" smtClean="0"/>
              <a:t> 2:20 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8190" y="-306642"/>
            <a:ext cx="7772400" cy="115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Ratio of ratios other </a:t>
            </a:r>
            <a:r>
              <a:rPr lang="en-US" sz="3600" dirty="0" err="1" smtClean="0"/>
              <a:t>calo</a:t>
            </a:r>
            <a:r>
              <a:rPr lang="en-US" sz="3600" dirty="0" err="1"/>
              <a:t>s</a:t>
            </a:r>
            <a:endParaRPr lang="en-US" sz="3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 descr="Screen Shot 2018-08-01 at 6.21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9"/>
            <a:ext cx="4612852" cy="2872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7733" y="2421470"/>
            <a:ext cx="87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11</a:t>
            </a:r>
            <a:endParaRPr lang="en-US" dirty="0"/>
          </a:p>
        </p:txBody>
      </p:sp>
      <p:pic>
        <p:nvPicPr>
          <p:cNvPr id="5" name="Picture 4" descr="Screen Shot 2018-08-01 at 6.28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7" y="606283"/>
            <a:ext cx="4656667" cy="28704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94400" y="2438407"/>
            <a:ext cx="87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12</a:t>
            </a:r>
            <a:endParaRPr lang="en-US" dirty="0"/>
          </a:p>
        </p:txBody>
      </p:sp>
      <p:pic>
        <p:nvPicPr>
          <p:cNvPr id="6" name="Picture 5" descr="Screen Shot 2018-08-01 at 6.42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" y="3641416"/>
            <a:ext cx="4596412" cy="32165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77329" y="5503940"/>
            <a:ext cx="87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13</a:t>
            </a:r>
            <a:endParaRPr lang="en-US" dirty="0"/>
          </a:p>
        </p:txBody>
      </p:sp>
      <p:pic>
        <p:nvPicPr>
          <p:cNvPr id="7" name="Picture 6" descr="Screen Shot 2018-08-01 at 6.51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78" y="3641416"/>
            <a:ext cx="4656667" cy="30800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61398" y="5654480"/>
            <a:ext cx="87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9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Screen Shot 2018-08-01 at 7.16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4" y="740848"/>
            <a:ext cx="7883390" cy="4760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4218" y="-287968"/>
            <a:ext cx="7772400" cy="11599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Variation Ratio of ratios/min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783740" y="5651454"/>
            <a:ext cx="573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Mostly, the drop is of the order of ~10</a:t>
            </a:r>
            <a:r>
              <a:rPr lang="en-US" sz="2400" baseline="30000" dirty="0" smtClean="0"/>
              <a:t>-7</a:t>
            </a:r>
            <a:r>
              <a:rPr lang="en-US" sz="2400" dirty="0" smtClean="0"/>
              <a:t>/min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23633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8" y="-144471"/>
            <a:ext cx="8856132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Recap - Temperature variation </a:t>
            </a:r>
            <a:r>
              <a:rPr lang="en-US" sz="3200" dirty="0" err="1" smtClean="0"/>
              <a:t>calo</a:t>
            </a:r>
            <a:r>
              <a:rPr lang="en-US" sz="3200" dirty="0" smtClean="0"/>
              <a:t> 20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5468" y="672615"/>
            <a:ext cx="868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Reminding the temp variations of A1, A2 and A2:A1 for channel 29  and 4</a:t>
            </a:r>
            <a:r>
              <a:rPr lang="mr-IN" dirty="0" smtClean="0"/>
              <a:t>–</a:t>
            </a:r>
            <a:r>
              <a:rPr lang="en-US" dirty="0" smtClean="0"/>
              <a:t> old PMT of </a:t>
            </a:r>
            <a:r>
              <a:rPr lang="en-US" dirty="0" err="1" smtClean="0"/>
              <a:t>calo</a:t>
            </a:r>
            <a:r>
              <a:rPr lang="en-US" dirty="0" smtClean="0"/>
              <a:t> 20.</a:t>
            </a:r>
            <a:endParaRPr lang="en-US" dirty="0"/>
          </a:p>
        </p:txBody>
      </p:sp>
      <p:pic>
        <p:nvPicPr>
          <p:cNvPr id="5" name="Picture 4" descr="Screen Shot 2018-08-02 at 5.05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529"/>
            <a:ext cx="4581369" cy="3122066"/>
          </a:xfrm>
          <a:prstGeom prst="rect">
            <a:avLst/>
          </a:prstGeom>
        </p:spPr>
      </p:pic>
      <p:pic>
        <p:nvPicPr>
          <p:cNvPr id="6" name="Picture 5" descr="Screen Shot 2018-08-02 at 5.2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03" y="3353092"/>
            <a:ext cx="4748794" cy="3019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3440" y="1453065"/>
            <a:ext cx="123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 29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0561" y="373570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1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8" y="-144471"/>
            <a:ext cx="885613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Temperature variation of Ratio of ratios- </a:t>
            </a:r>
            <a:r>
              <a:rPr lang="en-US" sz="3600" dirty="0" err="1" smtClean="0"/>
              <a:t>ch</a:t>
            </a:r>
            <a:r>
              <a:rPr lang="en-US" sz="3600" dirty="0" smtClean="0"/>
              <a:t> 20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6230" y="772887"/>
            <a:ext cx="8380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to check the variation of any drift of the return signal from the calorimeters with temperature for this dataset. </a:t>
            </a:r>
          </a:p>
          <a:p>
            <a:r>
              <a:rPr lang="en-US" sz="2000" dirty="0" smtClean="0"/>
              <a:t>Change is 0.16% / 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C</a:t>
            </a:r>
            <a:endParaRPr lang="en-US" sz="2000" dirty="0"/>
          </a:p>
        </p:txBody>
      </p:sp>
      <p:pic>
        <p:nvPicPr>
          <p:cNvPr id="11" name="Picture 10" descr="Screen Shot 2018-08-02 at 6.47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5" y="1913090"/>
            <a:ext cx="8291841" cy="44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9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8190" y="-306642"/>
            <a:ext cx="8321356" cy="115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Temperature Vs. Ratio of ratios other </a:t>
            </a:r>
            <a:r>
              <a:rPr lang="en-US" sz="3600" dirty="0" err="1" smtClean="0"/>
              <a:t>calo</a:t>
            </a:r>
            <a:r>
              <a:rPr lang="en-US" sz="3600" dirty="0" err="1"/>
              <a:t>s</a:t>
            </a:r>
            <a:endParaRPr lang="en-US" sz="36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14</a:t>
            </a:fld>
            <a:endParaRPr lang="en-US"/>
          </a:p>
        </p:txBody>
      </p:sp>
      <p:pic>
        <p:nvPicPr>
          <p:cNvPr id="26" name="Picture 25" descr="Screen Shot 2018-08-02 at 6.5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93"/>
            <a:ext cx="4628393" cy="30302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37733" y="2421470"/>
            <a:ext cx="87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11</a:t>
            </a:r>
            <a:endParaRPr lang="en-US" dirty="0"/>
          </a:p>
        </p:txBody>
      </p:sp>
      <p:pic>
        <p:nvPicPr>
          <p:cNvPr id="28" name="Picture 27" descr="Screen Shot 2018-08-02 at 6.54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86" y="693466"/>
            <a:ext cx="4782950" cy="29162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96983" y="2807739"/>
            <a:ext cx="87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12</a:t>
            </a:r>
            <a:endParaRPr lang="en-US" dirty="0"/>
          </a:p>
        </p:txBody>
      </p:sp>
      <p:pic>
        <p:nvPicPr>
          <p:cNvPr id="30" name="Picture 29" descr="Screen Shot 2018-08-02 at 6.57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9826"/>
            <a:ext cx="4611684" cy="299763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20111" y="5873272"/>
            <a:ext cx="87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13</a:t>
            </a:r>
            <a:endParaRPr lang="en-US" dirty="0"/>
          </a:p>
        </p:txBody>
      </p:sp>
      <p:pic>
        <p:nvPicPr>
          <p:cNvPr id="32" name="Picture 31" descr="Screen Shot 2018-08-02 at 7.00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95" y="3693250"/>
            <a:ext cx="4699405" cy="298117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461398" y="5654480"/>
            <a:ext cx="87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Calo</a:t>
            </a:r>
            <a:r>
              <a:rPr lang="en-US" dirty="0" smtClean="0"/>
              <a:t>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2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9218"/>
            <a:ext cx="8229600" cy="1143000"/>
          </a:xfrm>
        </p:spPr>
        <p:txBody>
          <a:bodyPr/>
          <a:lstStyle/>
          <a:p>
            <a:r>
              <a:rPr lang="en-US" dirty="0" smtClean="0"/>
              <a:t>Back 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328230"/>
            <a:ext cx="7772400" cy="115995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Comparison of old and new PMTs for </a:t>
            </a:r>
            <a:r>
              <a:rPr lang="en-US" sz="3600" dirty="0" err="1" smtClean="0"/>
              <a:t>Calo</a:t>
            </a:r>
            <a:r>
              <a:rPr lang="en-US" sz="3600" dirty="0" smtClean="0"/>
              <a:t> 20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08669" y="542178"/>
            <a:ext cx="276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Normalized area first pulse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67963" y="2942947"/>
            <a:ext cx="30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Normalized area second pulse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7287" y="4776916"/>
            <a:ext cx="4195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PMTs about 1.5 times greater drop than new ones</a:t>
            </a:r>
            <a:endParaRPr lang="en-US" sz="2400" dirty="0"/>
          </a:p>
        </p:txBody>
      </p:sp>
      <p:pic>
        <p:nvPicPr>
          <p:cNvPr id="3" name="Picture 2" descr="Screen Shot 2018-05-29 at 1.27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" y="887791"/>
            <a:ext cx="4768677" cy="3352387"/>
          </a:xfrm>
          <a:prstGeom prst="rect">
            <a:avLst/>
          </a:prstGeom>
        </p:spPr>
      </p:pic>
      <p:pic>
        <p:nvPicPr>
          <p:cNvPr id="4" name="Picture 3" descr="Screen Shot 2018-05-29 at 1.5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30" y="3594464"/>
            <a:ext cx="4730769" cy="32635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5-29 at 1.4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6" y="959583"/>
            <a:ext cx="81026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19050"/>
            <a:ext cx="7772400" cy="115995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Comparison of old and new PMTs for </a:t>
            </a:r>
            <a:r>
              <a:rPr lang="en-US" sz="3600" dirty="0" err="1" smtClean="0"/>
              <a:t>Calo</a:t>
            </a:r>
            <a:r>
              <a:rPr lang="en-US" sz="3600" dirty="0" smtClean="0"/>
              <a:t> 20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57873" y="1140908"/>
            <a:ext cx="402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 PMT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Calo</a:t>
            </a:r>
            <a:r>
              <a:rPr lang="en-US" sz="2400" b="1" dirty="0" smtClean="0">
                <a:solidFill>
                  <a:srgbClr val="FF0000"/>
                </a:solidFill>
              </a:rPr>
              <a:t> 20, channel 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5628" y="5177466"/>
            <a:ext cx="404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Old PMT </a:t>
            </a:r>
            <a:r>
              <a:rPr lang="mr-IN" sz="2400" b="1" dirty="0" smtClean="0">
                <a:solidFill>
                  <a:srgbClr val="0000FF"/>
                </a:solidFill>
              </a:rPr>
              <a:t>–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Calo</a:t>
            </a:r>
            <a:r>
              <a:rPr lang="en-US" sz="2400" b="1" dirty="0" smtClean="0">
                <a:solidFill>
                  <a:srgbClr val="0000FF"/>
                </a:solidFill>
              </a:rPr>
              <a:t> 20, channel 29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68630" y="4299001"/>
            <a:ext cx="189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size = 50 </a:t>
            </a:r>
            <a:r>
              <a:rPr lang="en-US" dirty="0" err="1" smtClean="0"/>
              <a:t>mins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8-08-03 at 3.2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15"/>
            <a:ext cx="4895737" cy="3428590"/>
          </a:xfrm>
          <a:prstGeom prst="rect">
            <a:avLst/>
          </a:prstGeom>
        </p:spPr>
      </p:pic>
      <p:pic>
        <p:nvPicPr>
          <p:cNvPr id="14" name="Picture 13" descr="Screen Shot 2018-08-03 at 2.53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40" y="3394604"/>
            <a:ext cx="4560298" cy="3062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328230"/>
            <a:ext cx="7772400" cy="115995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Calo</a:t>
            </a:r>
            <a:r>
              <a:rPr lang="en-US" sz="3600" dirty="0" smtClean="0"/>
              <a:t> 20 </a:t>
            </a:r>
            <a:r>
              <a:rPr lang="mr-IN" sz="3600" dirty="0" smtClean="0"/>
              <a:t>–</a:t>
            </a:r>
            <a:r>
              <a:rPr lang="en-US" sz="3600" dirty="0" smtClean="0"/>
              <a:t> comparing A2 and A1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0846" y="709294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</a:t>
            </a:r>
            <a:r>
              <a:rPr lang="en-US" dirty="0" smtClean="0">
                <a:solidFill>
                  <a:srgbClr val="000090"/>
                </a:solidFill>
              </a:rPr>
              <a:t>A1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A2</a:t>
            </a:r>
            <a:r>
              <a:rPr lang="en-US" dirty="0" smtClean="0"/>
              <a:t> overlaid </a:t>
            </a:r>
            <a:r>
              <a:rPr lang="mr-IN" dirty="0" smtClean="0"/>
              <a:t>–</a:t>
            </a:r>
            <a:r>
              <a:rPr lang="en-US" dirty="0" smtClean="0"/>
              <a:t> new PMT </a:t>
            </a:r>
            <a:r>
              <a:rPr lang="en-US" dirty="0" err="1" smtClean="0"/>
              <a:t>ch</a:t>
            </a:r>
            <a:r>
              <a:rPr lang="en-US" dirty="0" smtClean="0"/>
              <a:t> 4 and old PMT </a:t>
            </a:r>
            <a:r>
              <a:rPr lang="en-US" dirty="0" err="1" smtClean="0"/>
              <a:t>ch</a:t>
            </a:r>
            <a:r>
              <a:rPr lang="en-US" dirty="0" smtClean="0"/>
              <a:t> 29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65980" y="3795982"/>
            <a:ext cx="123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 29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042" y="5083586"/>
            <a:ext cx="274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both cases the drop in </a:t>
            </a:r>
            <a:r>
              <a:rPr lang="en-US" b="1" dirty="0" smtClean="0">
                <a:solidFill>
                  <a:srgbClr val="FF0000"/>
                </a:solidFill>
              </a:rPr>
              <a:t>A2</a:t>
            </a:r>
            <a:r>
              <a:rPr lang="en-US" b="1" dirty="0" smtClean="0"/>
              <a:t> is twice that of </a:t>
            </a:r>
            <a:r>
              <a:rPr lang="en-US" b="1" dirty="0" smtClean="0">
                <a:solidFill>
                  <a:srgbClr val="000090"/>
                </a:solidFill>
              </a:rPr>
              <a:t>A1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65697" y="16694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65" y="-212203"/>
            <a:ext cx="843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A2:A1 /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r>
              <a:rPr lang="en-US" dirty="0" smtClean="0"/>
              <a:t> for all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Screen Shot 2018-08-03 at 7.5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080"/>
            <a:ext cx="9144000" cy="46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7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633"/>
            <a:ext cx="7772400" cy="1470025"/>
          </a:xfrm>
        </p:spPr>
        <p:txBody>
          <a:bodyPr/>
          <a:lstStyle/>
          <a:p>
            <a:r>
              <a:rPr lang="en-US" dirty="0" smtClean="0"/>
              <a:t>Old and New PMTs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59496"/>
              </p:ext>
            </p:extLst>
          </p:nvPr>
        </p:nvGraphicFramePr>
        <p:xfrm>
          <a:off x="1468381" y="1649447"/>
          <a:ext cx="6340770" cy="28838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3590"/>
                <a:gridCol w="2113590"/>
                <a:gridCol w="2113590"/>
              </a:tblGrid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Calorimeter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Old PMT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New PMT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29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7403" y="4859023"/>
            <a:ext cx="790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at </a:t>
            </a:r>
            <a:r>
              <a:rPr lang="en-US" dirty="0" err="1" smtClean="0"/>
              <a:t>calo</a:t>
            </a:r>
            <a:r>
              <a:rPr lang="en-US" dirty="0" smtClean="0"/>
              <a:t> 20 in detail </a:t>
            </a:r>
            <a:r>
              <a:rPr lang="mr-IN" dirty="0" smtClean="0"/>
              <a:t>–</a:t>
            </a:r>
            <a:r>
              <a:rPr lang="en-US" dirty="0" smtClean="0"/>
              <a:t> overall </a:t>
            </a:r>
            <a:r>
              <a:rPr lang="en-US" dirty="0" err="1" smtClean="0"/>
              <a:t>behaviour</a:t>
            </a:r>
            <a:r>
              <a:rPr lang="en-US" dirty="0" smtClean="0"/>
              <a:t> of all channels in back up. Since the amplitude is free from jitter of the pedestals, I used the amplitude instead of area for this presentation (though area plots are the same). </a:t>
            </a:r>
            <a:r>
              <a:rPr lang="en-US" dirty="0"/>
              <a:t>D</a:t>
            </a:r>
            <a:r>
              <a:rPr lang="en-US" dirty="0" smtClean="0"/>
              <a:t>etails of amplitude of first pulse here, as it will have the effect of temperature of the PMT alone.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342" y="66209"/>
            <a:ext cx="659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rbel"/>
                <a:cs typeface="Corbel"/>
              </a:rPr>
              <a:t>LM (after discussion with INO Colleagues)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054"/>
          <a:stretch/>
        </p:blipFill>
        <p:spPr>
          <a:xfrm>
            <a:off x="3187870" y="3779080"/>
            <a:ext cx="2730226" cy="259587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231798" y="4668117"/>
            <a:ext cx="1229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6353" y="4302684"/>
            <a:ext cx="213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WFD  g-2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scheda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“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Corradi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”)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231798" y="5288120"/>
            <a:ext cx="12295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0485" y="4956299"/>
            <a:ext cx="296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Local DAQ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scheda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“Napoli”) &amp;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eventualmente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ai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WFD g-2</a:t>
            </a:r>
          </a:p>
        </p:txBody>
      </p:sp>
      <p:sp>
        <p:nvSpPr>
          <p:cNvPr id="80" name="Figura a mano libera 89"/>
          <p:cNvSpPr/>
          <p:nvPr/>
        </p:nvSpPr>
        <p:spPr bwMode="auto">
          <a:xfrm>
            <a:off x="5257281" y="1452496"/>
            <a:ext cx="2518975" cy="4118208"/>
          </a:xfrm>
          <a:custGeom>
            <a:avLst/>
            <a:gdLst>
              <a:gd name="connsiteX0" fmla="*/ 2528047 w 3240634"/>
              <a:gd name="connsiteY0" fmla="*/ 12373 h 3885126"/>
              <a:gd name="connsiteX1" fmla="*/ 3079377 w 3240634"/>
              <a:gd name="connsiteY1" fmla="*/ 200632 h 3885126"/>
              <a:gd name="connsiteX2" fmla="*/ 3227294 w 3240634"/>
              <a:gd name="connsiteY2" fmla="*/ 1397420 h 3885126"/>
              <a:gd name="connsiteX3" fmla="*/ 3213847 w 3240634"/>
              <a:gd name="connsiteY3" fmla="*/ 3226220 h 3885126"/>
              <a:gd name="connsiteX4" fmla="*/ 3052483 w 3240634"/>
              <a:gd name="connsiteY4" fmla="*/ 3764102 h 3885126"/>
              <a:gd name="connsiteX5" fmla="*/ 2286000 w 3240634"/>
              <a:gd name="connsiteY5" fmla="*/ 3831337 h 3885126"/>
              <a:gd name="connsiteX6" fmla="*/ 0 w 3240634"/>
              <a:gd name="connsiteY6" fmla="*/ 3885126 h 388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634" h="3885126">
                <a:moveTo>
                  <a:pt x="2528047" y="12373"/>
                </a:moveTo>
                <a:cubicBezTo>
                  <a:pt x="2745441" y="-8918"/>
                  <a:pt x="2962836" y="-30209"/>
                  <a:pt x="3079377" y="200632"/>
                </a:cubicBezTo>
                <a:cubicBezTo>
                  <a:pt x="3195918" y="431473"/>
                  <a:pt x="3204882" y="893155"/>
                  <a:pt x="3227294" y="1397420"/>
                </a:cubicBezTo>
                <a:cubicBezTo>
                  <a:pt x="3249706" y="1901685"/>
                  <a:pt x="3242982" y="2831773"/>
                  <a:pt x="3213847" y="3226220"/>
                </a:cubicBezTo>
                <a:cubicBezTo>
                  <a:pt x="3184712" y="3620667"/>
                  <a:pt x="3207124" y="3663249"/>
                  <a:pt x="3052483" y="3764102"/>
                </a:cubicBezTo>
                <a:cubicBezTo>
                  <a:pt x="2897842" y="3864955"/>
                  <a:pt x="2794747" y="3811166"/>
                  <a:pt x="2286000" y="3831337"/>
                </a:cubicBezTo>
                <a:cubicBezTo>
                  <a:pt x="1777253" y="3851508"/>
                  <a:pt x="888626" y="3868317"/>
                  <a:pt x="0" y="388512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it-IT" sz="2000" b="1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17846" y="5594031"/>
            <a:ext cx="136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PMMA Fiber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Figura a mano libera 88"/>
          <p:cNvSpPr/>
          <p:nvPr/>
        </p:nvSpPr>
        <p:spPr bwMode="auto">
          <a:xfrm>
            <a:off x="5365377" y="1572886"/>
            <a:ext cx="2433199" cy="3330388"/>
          </a:xfrm>
          <a:custGeom>
            <a:avLst/>
            <a:gdLst>
              <a:gd name="connsiteX0" fmla="*/ 2581835 w 3208645"/>
              <a:gd name="connsiteY0" fmla="*/ 0 h 3231986"/>
              <a:gd name="connsiteX1" fmla="*/ 3065929 w 3208645"/>
              <a:gd name="connsiteY1" fmla="*/ 322729 h 3231986"/>
              <a:gd name="connsiteX2" fmla="*/ 3146612 w 3208645"/>
              <a:gd name="connsiteY2" fmla="*/ 1371600 h 3231986"/>
              <a:gd name="connsiteX3" fmla="*/ 3173506 w 3208645"/>
              <a:gd name="connsiteY3" fmla="*/ 2823882 h 3231986"/>
              <a:gd name="connsiteX4" fmla="*/ 2635623 w 3208645"/>
              <a:gd name="connsiteY4" fmla="*/ 3186953 h 3231986"/>
              <a:gd name="connsiteX5" fmla="*/ 0 w 3208645"/>
              <a:gd name="connsiteY5" fmla="*/ 3213847 h 32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8645" h="3231986">
                <a:moveTo>
                  <a:pt x="2581835" y="0"/>
                </a:moveTo>
                <a:cubicBezTo>
                  <a:pt x="2776817" y="47064"/>
                  <a:pt x="2971800" y="94129"/>
                  <a:pt x="3065929" y="322729"/>
                </a:cubicBezTo>
                <a:cubicBezTo>
                  <a:pt x="3160058" y="551329"/>
                  <a:pt x="3128683" y="954741"/>
                  <a:pt x="3146612" y="1371600"/>
                </a:cubicBezTo>
                <a:cubicBezTo>
                  <a:pt x="3164541" y="1788459"/>
                  <a:pt x="3258671" y="2521323"/>
                  <a:pt x="3173506" y="2823882"/>
                </a:cubicBezTo>
                <a:cubicBezTo>
                  <a:pt x="3088341" y="3126441"/>
                  <a:pt x="3164541" y="3121959"/>
                  <a:pt x="2635623" y="3186953"/>
                </a:cubicBezTo>
                <a:cubicBezTo>
                  <a:pt x="2106705" y="3251947"/>
                  <a:pt x="1053352" y="3232897"/>
                  <a:pt x="0" y="3213847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it-IT" sz="2000" b="1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39700" y="4424409"/>
            <a:ext cx="134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Quartz Fiber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8E409B85-FBB5-A24A-B052-C18FC1182BDB}"/>
              </a:ext>
            </a:extLst>
          </p:cNvPr>
          <p:cNvCxnSpPr/>
          <p:nvPr/>
        </p:nvCxnSpPr>
        <p:spPr>
          <a:xfrm>
            <a:off x="5010072" y="1147293"/>
            <a:ext cx="1055377" cy="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CFAD925-BCD4-8A4E-924A-04C5C9418FD5}"/>
              </a:ext>
            </a:extLst>
          </p:cNvPr>
          <p:cNvSpPr txBox="1"/>
          <p:nvPr/>
        </p:nvSpPr>
        <p:spPr>
          <a:xfrm>
            <a:off x="5039833" y="727607"/>
            <a:ext cx="98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0000FF"/>
                </a:solidFill>
                <a:latin typeface="Calibri"/>
              </a:rPr>
              <a:t>Forward</a:t>
            </a:r>
            <a:endParaRPr lang="it-IT" b="1" dirty="0">
              <a:solidFill>
                <a:srgbClr val="0000FF"/>
              </a:solidFill>
              <a:latin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953F8B10-8B0A-EF43-8A9B-23D36C4F202E}"/>
              </a:ext>
            </a:extLst>
          </p:cNvPr>
          <p:cNvCxnSpPr/>
          <p:nvPr/>
        </p:nvCxnSpPr>
        <p:spPr>
          <a:xfrm>
            <a:off x="8036297" y="2908139"/>
            <a:ext cx="0" cy="78377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C16E508-EAC0-F841-BC3D-A6E105D5BEA6}"/>
              </a:ext>
            </a:extLst>
          </p:cNvPr>
          <p:cNvSpPr txBox="1"/>
          <p:nvPr/>
        </p:nvSpPr>
        <p:spPr>
          <a:xfrm>
            <a:off x="8049580" y="3029505"/>
            <a:ext cx="84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  <a:latin typeface="Calibri"/>
              </a:rPr>
              <a:t>Return</a:t>
            </a:r>
            <a:endParaRPr lang="it-IT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D4E4088-E421-5348-B3BC-055507FECDE0}"/>
              </a:ext>
            </a:extLst>
          </p:cNvPr>
          <p:cNvSpPr txBox="1"/>
          <p:nvPr/>
        </p:nvSpPr>
        <p:spPr>
          <a:xfrm>
            <a:off x="7897860" y="4239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prstClr val="black"/>
                </a:solidFill>
                <a:latin typeface="Calibri"/>
              </a:rPr>
              <a:t>A2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t="20401" r="5294"/>
          <a:stretch/>
        </p:blipFill>
        <p:spPr>
          <a:xfrm>
            <a:off x="6039700" y="1019106"/>
            <a:ext cx="3031704" cy="2086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1559" y="1063073"/>
            <a:ext cx="5164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0000FF"/>
                </a:solidFill>
              </a:rPr>
              <a:t>Forward</a:t>
            </a:r>
            <a:r>
              <a:rPr lang="en-US" dirty="0" smtClean="0"/>
              <a:t>” component of signal which goes to </a:t>
            </a:r>
            <a:r>
              <a:rPr lang="en-US" dirty="0" err="1"/>
              <a:t>c</a:t>
            </a:r>
            <a:r>
              <a:rPr lang="en-US" dirty="0" err="1" smtClean="0"/>
              <a:t>alos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” component which comes back from </a:t>
            </a:r>
            <a:r>
              <a:rPr lang="en-US" dirty="0" err="1" smtClean="0"/>
              <a:t>calos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Correction to be applied only if the “return” signal changes. To check this use old and new </a:t>
            </a:r>
            <a:r>
              <a:rPr lang="en-US" dirty="0" err="1" smtClean="0"/>
              <a:t>PMTs.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Red </a:t>
            </a:r>
            <a:r>
              <a:rPr lang="mr-IN" dirty="0" smtClean="0"/>
              <a:t>–</a:t>
            </a:r>
            <a:r>
              <a:rPr lang="en-US" dirty="0" smtClean="0"/>
              <a:t> signal of the New PMT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Green </a:t>
            </a:r>
            <a:r>
              <a:rPr lang="mr-IN" dirty="0" smtClean="0"/>
              <a:t>–</a:t>
            </a:r>
            <a:r>
              <a:rPr lang="en-US" dirty="0" smtClean="0"/>
              <a:t> signal of Old PMT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4670" y="3082913"/>
            <a:ext cx="7580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  = A2:A1</a:t>
            </a:r>
            <a:r>
              <a:rPr lang="en-US" sz="2000" dirty="0" smtClean="0"/>
              <a:t> of new PMT and </a:t>
            </a:r>
            <a:r>
              <a:rPr lang="en-US" sz="2000" dirty="0" smtClean="0">
                <a:solidFill>
                  <a:srgbClr val="008000"/>
                </a:solidFill>
              </a:rPr>
              <a:t>R’ = A’2:A’1</a:t>
            </a:r>
            <a:r>
              <a:rPr lang="en-US" sz="2000" dirty="0" smtClean="0"/>
              <a:t> of old PMT. In the ratio of these ratios could indicate the stability of the return signal i.e. R: R’ (</a:t>
            </a:r>
            <a:r>
              <a:rPr lang="en-US" sz="2000" dirty="0" err="1" smtClean="0"/>
              <a:t>new:old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23883" y="6302405"/>
            <a:ext cx="51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Courtesy:</a:t>
            </a:r>
            <a:r>
              <a:rPr lang="en-US" dirty="0" smtClean="0"/>
              <a:t> A. </a:t>
            </a:r>
            <a:r>
              <a:rPr lang="en-US" dirty="0" err="1" smtClean="0"/>
              <a:t>Fioretti</a:t>
            </a:r>
            <a:r>
              <a:rPr lang="en-US" dirty="0" smtClean="0"/>
              <a:t>, C. </a:t>
            </a:r>
            <a:r>
              <a:rPr lang="en-US" dirty="0" err="1" smtClean="0"/>
              <a:t>Gabbanini</a:t>
            </a:r>
            <a:r>
              <a:rPr lang="en-US" dirty="0" smtClean="0"/>
              <a:t>, and G. </a:t>
            </a:r>
            <a:r>
              <a:rPr lang="en-US" dirty="0" err="1" smtClean="0"/>
              <a:t>Venanzoni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53F8B10-8B0A-EF43-8A9B-23D36C4F202E}"/>
              </a:ext>
            </a:extLst>
          </p:cNvPr>
          <p:cNvCxnSpPr/>
          <p:nvPr/>
        </p:nvCxnSpPr>
        <p:spPr>
          <a:xfrm flipH="1">
            <a:off x="6370246" y="4991061"/>
            <a:ext cx="955303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953F8B10-8B0A-EF43-8A9B-23D36C4F202E}"/>
              </a:ext>
            </a:extLst>
          </p:cNvPr>
          <p:cNvCxnSpPr/>
          <p:nvPr/>
        </p:nvCxnSpPr>
        <p:spPr>
          <a:xfrm flipH="1">
            <a:off x="6370246" y="5593025"/>
            <a:ext cx="955303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9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0401" r="5294"/>
          <a:stretch/>
        </p:blipFill>
        <p:spPr>
          <a:xfrm>
            <a:off x="5330920" y="827119"/>
            <a:ext cx="3031704" cy="2086658"/>
          </a:xfrm>
          <a:prstGeom prst="rect">
            <a:avLst/>
          </a:prstGeom>
        </p:spPr>
      </p:pic>
      <p:pic>
        <p:nvPicPr>
          <p:cNvPr id="10" name="Picture 9" descr="Screen Shot 2018-10-18 at 3.3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4" y="207246"/>
            <a:ext cx="4711700" cy="2255993"/>
          </a:xfrm>
          <a:prstGeom prst="rect">
            <a:avLst/>
          </a:prstGeom>
        </p:spPr>
      </p:pic>
      <p:pic>
        <p:nvPicPr>
          <p:cNvPr id="12" name="Picture 11" descr="Screen Shot 2018-10-18 at 3.40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95" y="3177208"/>
            <a:ext cx="2374900" cy="1968500"/>
          </a:xfrm>
          <a:prstGeom prst="rect">
            <a:avLst/>
          </a:prstGeom>
        </p:spPr>
      </p:pic>
      <p:sp>
        <p:nvSpPr>
          <p:cNvPr id="13" name="Figura a mano libera 89"/>
          <p:cNvSpPr/>
          <p:nvPr/>
        </p:nvSpPr>
        <p:spPr bwMode="auto">
          <a:xfrm>
            <a:off x="4592811" y="1319584"/>
            <a:ext cx="2518975" cy="3200400"/>
          </a:xfrm>
          <a:custGeom>
            <a:avLst/>
            <a:gdLst>
              <a:gd name="connsiteX0" fmla="*/ 2528047 w 3240634"/>
              <a:gd name="connsiteY0" fmla="*/ 12373 h 3885126"/>
              <a:gd name="connsiteX1" fmla="*/ 3079377 w 3240634"/>
              <a:gd name="connsiteY1" fmla="*/ 200632 h 3885126"/>
              <a:gd name="connsiteX2" fmla="*/ 3227294 w 3240634"/>
              <a:gd name="connsiteY2" fmla="*/ 1397420 h 3885126"/>
              <a:gd name="connsiteX3" fmla="*/ 3213847 w 3240634"/>
              <a:gd name="connsiteY3" fmla="*/ 3226220 h 3885126"/>
              <a:gd name="connsiteX4" fmla="*/ 3052483 w 3240634"/>
              <a:gd name="connsiteY4" fmla="*/ 3764102 h 3885126"/>
              <a:gd name="connsiteX5" fmla="*/ 2286000 w 3240634"/>
              <a:gd name="connsiteY5" fmla="*/ 3831337 h 3885126"/>
              <a:gd name="connsiteX6" fmla="*/ 0 w 3240634"/>
              <a:gd name="connsiteY6" fmla="*/ 3885126 h 388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0634" h="3885126">
                <a:moveTo>
                  <a:pt x="2528047" y="12373"/>
                </a:moveTo>
                <a:cubicBezTo>
                  <a:pt x="2745441" y="-8918"/>
                  <a:pt x="2962836" y="-30209"/>
                  <a:pt x="3079377" y="200632"/>
                </a:cubicBezTo>
                <a:cubicBezTo>
                  <a:pt x="3195918" y="431473"/>
                  <a:pt x="3204882" y="893155"/>
                  <a:pt x="3227294" y="1397420"/>
                </a:cubicBezTo>
                <a:cubicBezTo>
                  <a:pt x="3249706" y="1901685"/>
                  <a:pt x="3242982" y="2831773"/>
                  <a:pt x="3213847" y="3226220"/>
                </a:cubicBezTo>
                <a:cubicBezTo>
                  <a:pt x="3184712" y="3620667"/>
                  <a:pt x="3207124" y="3663249"/>
                  <a:pt x="3052483" y="3764102"/>
                </a:cubicBezTo>
                <a:cubicBezTo>
                  <a:pt x="2897842" y="3864955"/>
                  <a:pt x="2794747" y="3811166"/>
                  <a:pt x="2286000" y="3831337"/>
                </a:cubicBezTo>
                <a:cubicBezTo>
                  <a:pt x="1777253" y="3851508"/>
                  <a:pt x="888626" y="3868317"/>
                  <a:pt x="0" y="388512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it-IT" sz="2000" b="1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330060" y="2432641"/>
            <a:ext cx="137705" cy="99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0054" y="481934"/>
            <a:ext cx="4849838" cy="45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24164" y="481934"/>
            <a:ext cx="0" cy="5224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6-18 at 8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36" y="620373"/>
            <a:ext cx="4121749" cy="2872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12153"/>
            <a:ext cx="7772400" cy="1078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Temperature Variation </a:t>
            </a:r>
            <a:r>
              <a:rPr lang="mr-IN" dirty="0" smtClean="0"/>
              <a:t>–</a:t>
            </a:r>
            <a:r>
              <a:rPr lang="en-US" dirty="0" smtClean="0"/>
              <a:t> Channel 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23656" y="609682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Note: </a:t>
            </a:r>
            <a:r>
              <a:rPr lang="en-US" sz="2000" dirty="0" smtClean="0"/>
              <a:t>Bottom plot clearly shows a negative temp coefficient </a:t>
            </a:r>
            <a:r>
              <a:rPr lang="mr-IN" sz="2000" dirty="0" smtClean="0"/>
              <a:t>–</a:t>
            </a:r>
            <a:r>
              <a:rPr lang="en-US" sz="2000" dirty="0" smtClean="0"/>
              <a:t> recap of previous work.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14639"/>
            <a:ext cx="23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Laser hut temperature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532" y="68119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Optical table temperature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 Shot 2018-06-13 at 1.25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41" y="2985367"/>
            <a:ext cx="5289686" cy="3011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3971" y="1834428"/>
            <a:ext cx="402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Overlaid temperature and amp 1 on the same plot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8-02 at 6.1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4" y="1909964"/>
            <a:ext cx="7162800" cy="439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12153"/>
            <a:ext cx="7772400" cy="1078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Temperature Variation </a:t>
            </a:r>
            <a:r>
              <a:rPr lang="mr-IN" dirty="0" smtClean="0"/>
              <a:t>–</a:t>
            </a:r>
            <a:r>
              <a:rPr lang="en-US" dirty="0" smtClean="0"/>
              <a:t> Channel 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2890" y="943443"/>
            <a:ext cx="6934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Overlaid temperature and A1, A2 and A2:A1 on the same plot, after normalizing all to A1 for consistency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38772" y="412377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Optical table temperature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1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Amplitude Vs. Temp </a:t>
            </a:r>
            <a:r>
              <a:rPr lang="mr-IN" dirty="0" smtClean="0"/>
              <a:t>–</a:t>
            </a:r>
            <a:r>
              <a:rPr lang="en-US" dirty="0" smtClean="0"/>
              <a:t> Channel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529052"/>
            <a:ext cx="259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slope appears to change at 29.8 C. </a:t>
            </a:r>
            <a:endParaRPr lang="en-US" dirty="0"/>
          </a:p>
        </p:txBody>
      </p:sp>
      <p:pic>
        <p:nvPicPr>
          <p:cNvPr id="2" name="Picture 1" descr="temp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68" y="675516"/>
            <a:ext cx="4576763" cy="315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44068" y="1225336"/>
            <a:ext cx="7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Shot 2018-09-11 at 5.21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74" y="3736956"/>
            <a:ext cx="4411618" cy="28768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6763" y="5175383"/>
            <a:ext cx="74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A2:A1</a:t>
            </a:r>
            <a:endParaRPr lang="en-US" dirty="0"/>
          </a:p>
        </p:txBody>
      </p:sp>
      <p:pic>
        <p:nvPicPr>
          <p:cNvPr id="17" name="Picture 16" descr="Screen Shot 2018-09-11 at 5.1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59" y="580726"/>
            <a:ext cx="4973635" cy="32227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24308" y="1911082"/>
            <a:ext cx="7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7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Amplitude Vs. Temp </a:t>
            </a:r>
            <a:r>
              <a:rPr lang="mr-IN" dirty="0" smtClean="0"/>
              <a:t>–</a:t>
            </a:r>
            <a:r>
              <a:rPr lang="en-US" dirty="0" smtClean="0"/>
              <a:t> all channels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Screen Shot 2018-09-11 at 6.4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6" y="607974"/>
            <a:ext cx="4572000" cy="2967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1428" y="918705"/>
            <a:ext cx="7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 1</a:t>
            </a:r>
            <a:endParaRPr lang="en-US" dirty="0"/>
          </a:p>
        </p:txBody>
      </p:sp>
      <p:pic>
        <p:nvPicPr>
          <p:cNvPr id="7" name="Picture 6" descr="Screen Shot 2018-09-11 at 6.5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991" y="670296"/>
            <a:ext cx="4998780" cy="29805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26669" y="1103371"/>
            <a:ext cx="7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Amp 2</a:t>
            </a:r>
            <a:endParaRPr lang="en-US" dirty="0"/>
          </a:p>
        </p:txBody>
      </p:sp>
      <p:pic>
        <p:nvPicPr>
          <p:cNvPr id="9" name="Picture 8" descr="Screen Shot 2018-09-11 at 6.59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85" y="3594911"/>
            <a:ext cx="5228584" cy="31265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34446" y="5987018"/>
            <a:ext cx="74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A2:A1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5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8190" y="-69580"/>
            <a:ext cx="7772400" cy="115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Ratio of ratios for </a:t>
            </a:r>
            <a:r>
              <a:rPr lang="en-US" sz="3600" dirty="0" err="1" smtClean="0"/>
              <a:t>Calo</a:t>
            </a:r>
            <a:r>
              <a:rPr lang="en-US" sz="3600" dirty="0" smtClean="0"/>
              <a:t> 20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033" y="77171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 = A2:A1 of new PMT and R’ = A’2:A’1 of old PMT. The ratio of these ratios R: R’ (</a:t>
            </a:r>
            <a:r>
              <a:rPr lang="en-US" sz="2000" dirty="0" err="1" smtClean="0"/>
              <a:t>new:old</a:t>
            </a:r>
            <a:r>
              <a:rPr lang="en-US" sz="2000" dirty="0" smtClean="0"/>
              <a:t>) is slightly unstable =&gt; The “return” component is not stable. </a:t>
            </a:r>
            <a:endParaRPr lang="en-US" sz="2000" dirty="0"/>
          </a:p>
        </p:txBody>
      </p:sp>
      <p:pic>
        <p:nvPicPr>
          <p:cNvPr id="13" name="Picture 12" descr="Screen Shot 2018-05-29 at 1.40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32" y="3351781"/>
            <a:ext cx="4407468" cy="298436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 descr="Screen Shot 2018-08-01 at 5.1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0" y="1606095"/>
            <a:ext cx="4436533" cy="26949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8190" y="4635268"/>
            <a:ext cx="361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Fitted with p1 just to get a rough idea of the drop in ratio of ratio’s per min. This is 7e-7/min for </a:t>
            </a:r>
            <a:r>
              <a:rPr lang="en-US" dirty="0" err="1" smtClean="0"/>
              <a:t>calo</a:t>
            </a:r>
            <a:r>
              <a:rPr lang="en-US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2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51967</TotalTime>
  <Words>706</Words>
  <Application>Microsoft Macintosh PowerPoint</Application>
  <PresentationFormat>On-screen Show (4:3)</PresentationFormat>
  <Paragraphs>110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LM Analysis – compare old and new PMTs –60 hrs Dataset Runs 15920 to 15990  22/4 - 1:09 pm to 25/4 – 2:20 am</vt:lpstr>
      <vt:lpstr>Old and New PMTs</vt:lpstr>
      <vt:lpstr>PowerPoint Presentation</vt:lpstr>
      <vt:lpstr>PowerPoint Presentation</vt:lpstr>
      <vt:lpstr>Temperature Variation – Channel 4</vt:lpstr>
      <vt:lpstr>Temperature Variation – Channel 4</vt:lpstr>
      <vt:lpstr>Amplitude Vs. Temp – Channel 4</vt:lpstr>
      <vt:lpstr>Amplitude Vs. Temp – all channels</vt:lpstr>
      <vt:lpstr>PowerPoint Presentation</vt:lpstr>
      <vt:lpstr>PowerPoint Presentation</vt:lpstr>
      <vt:lpstr>PowerPoint Presentation</vt:lpstr>
      <vt:lpstr>Recap - Temperature variation calo 20</vt:lpstr>
      <vt:lpstr>Temperature variation of Ratio of ratios- ch 20</vt:lpstr>
      <vt:lpstr>PowerPoint Presentation</vt:lpstr>
      <vt:lpstr>Back Up Slides</vt:lpstr>
      <vt:lpstr>Comparison of old and new PMTs for Calo 20</vt:lpstr>
      <vt:lpstr>Comparison of old and new PMTs for Calo 20</vt:lpstr>
      <vt:lpstr>Calo 20 – comparing A2 and A1</vt:lpstr>
      <vt:lpstr>A2:A1 /oC for all channels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Nandita</dc:creator>
  <cp:lastModifiedBy>Nandita</cp:lastModifiedBy>
  <cp:revision>343</cp:revision>
  <dcterms:created xsi:type="dcterms:W3CDTF">2018-05-11T09:39:25Z</dcterms:created>
  <dcterms:modified xsi:type="dcterms:W3CDTF">2018-10-18T13:48:13Z</dcterms:modified>
</cp:coreProperties>
</file>