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3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EC508-8278-6547-ABF7-EEC95FECF894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34BFE-5163-4943-AF15-39C67EF0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463" y="19004"/>
            <a:ext cx="8310033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Datasets and times (for my ref)</a:t>
            </a:r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38140"/>
              </p:ext>
            </p:extLst>
          </p:nvPr>
        </p:nvGraphicFramePr>
        <p:xfrm>
          <a:off x="742756" y="1489029"/>
          <a:ext cx="7307138" cy="40309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5713"/>
                <a:gridCol w="2396490"/>
                <a:gridCol w="2474935"/>
              </a:tblGrid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Run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sets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Start times 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End times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mr-IN" sz="2400" b="0" baseline="0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16355-16402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May 8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am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May 7:30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am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523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16409-16514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May 11:17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am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May 4:9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am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72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17327-17392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1.529593e9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en-US" sz="2400" b="0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 Jun 9:56:40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1.529802e9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lang="en-US" sz="2400" b="0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 Jun 10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17431-17560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1.52991e9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en-US" sz="2400" b="0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 Jun 2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1.5303857e9</a:t>
                      </a:r>
                    </a:p>
                    <a:p>
                      <a:pPr algn="ctr"/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en-US" sz="2400" b="0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 Jun</a:t>
                      </a:r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rgbClr val="FF0000"/>
                          </a:solidFill>
                        </a:rPr>
                        <a:t>19:08:20</a:t>
                      </a:r>
                      <a:endParaRPr 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Calo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 18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Old</a:t>
                      </a:r>
                      <a:r>
                        <a:rPr lang="en-US" sz="2400" baseline="0" dirty="0" smtClean="0">
                          <a:solidFill>
                            <a:srgbClr val="0000FF"/>
                          </a:solidFill>
                        </a:rPr>
                        <a:t> PMT 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28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New PMT 8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9157" y="5853668"/>
            <a:ext cx="818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data set in red is not completely filled </a:t>
            </a:r>
            <a:r>
              <a:rPr lang="mr-IN" sz="2400" dirty="0" smtClean="0"/>
              <a:t>–</a:t>
            </a:r>
            <a:r>
              <a:rPr lang="en-US" sz="2400" dirty="0" smtClean="0"/>
              <a:t> something went wrong in the execution  of the job in the grid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43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5823" y="-394399"/>
            <a:ext cx="9417163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 datasets </a:t>
            </a:r>
            <a:r>
              <a:rPr lang="mr-IN" sz="3600" dirty="0" smtClean="0"/>
              <a:t>–</a:t>
            </a:r>
            <a:r>
              <a:rPr lang="en-US" sz="3600" dirty="0" smtClean="0"/>
              <a:t> Channel 4 and temperature </a:t>
            </a:r>
            <a:endParaRPr lang="en-US" sz="3600" dirty="0"/>
          </a:p>
        </p:txBody>
      </p:sp>
      <p:pic>
        <p:nvPicPr>
          <p:cNvPr id="3" name="Picture 2" descr="Screen Shot 2018-08-14 at 11.32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60" y="875974"/>
            <a:ext cx="4522280" cy="3198773"/>
          </a:xfrm>
          <a:prstGeom prst="rect">
            <a:avLst/>
          </a:prstGeom>
        </p:spPr>
      </p:pic>
      <p:pic>
        <p:nvPicPr>
          <p:cNvPr id="4" name="Picture 3" descr="Screen Shot 2018-08-15 at 2.34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84" y="3244334"/>
            <a:ext cx="4761116" cy="2937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2939" y="1065345"/>
            <a:ext cx="366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Channel </a:t>
            </a:r>
            <a:r>
              <a:rPr lang="en-US" sz="2800" b="1" dirty="0"/>
              <a:t>4</a:t>
            </a:r>
            <a:r>
              <a:rPr lang="en-US" sz="2800" b="1" dirty="0" smtClean="0"/>
              <a:t>, Amplitude 1 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230182" y="2998918"/>
            <a:ext cx="142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16355-16402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3140" y="5411204"/>
            <a:ext cx="142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16409-16514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32319" y="2629586"/>
            <a:ext cx="7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 </a:t>
            </a:r>
            <a:r>
              <a:rPr lang="en-US" dirty="0" err="1" smtClean="0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5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8-08-20 at 3.2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54" y="4421134"/>
            <a:ext cx="4213437" cy="2482833"/>
          </a:xfrm>
          <a:prstGeom prst="rect">
            <a:avLst/>
          </a:prstGeom>
        </p:spPr>
      </p:pic>
      <p:pic>
        <p:nvPicPr>
          <p:cNvPr id="5" name="Picture 4" descr="Screen Shot 2018-08-20 at 11.56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0289"/>
            <a:ext cx="3072795" cy="2042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830" y="-226039"/>
            <a:ext cx="84582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Channel </a:t>
            </a:r>
            <a:r>
              <a:rPr lang="en-US" sz="3600" dirty="0" smtClean="0">
                <a:solidFill>
                  <a:srgbClr val="000090"/>
                </a:solidFill>
              </a:rPr>
              <a:t>28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8</a:t>
            </a:r>
            <a:r>
              <a:rPr lang="en-US" sz="3600" dirty="0" smtClean="0"/>
              <a:t> overlaid </a:t>
            </a:r>
            <a:r>
              <a:rPr lang="mr-IN" sz="3600" dirty="0" smtClean="0"/>
              <a:t>–</a:t>
            </a:r>
            <a:r>
              <a:rPr lang="en-US" sz="3600" dirty="0" smtClean="0"/>
              <a:t> amplitudes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418167" y="1904084"/>
            <a:ext cx="42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A1</a:t>
            </a:r>
            <a:endParaRPr lang="en-US" sz="1600" b="1" dirty="0"/>
          </a:p>
        </p:txBody>
      </p:sp>
      <p:pic>
        <p:nvPicPr>
          <p:cNvPr id="6" name="Picture 5" descr="Screen Shot 2018-08-20 at 12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89" y="533097"/>
            <a:ext cx="3072795" cy="21338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953427" y="187005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A2</a:t>
            </a:r>
          </a:p>
        </p:txBody>
      </p:sp>
      <p:pic>
        <p:nvPicPr>
          <p:cNvPr id="7" name="Picture 6" descr="Screen Shot 2018-08-20 at 1.41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533097"/>
            <a:ext cx="3276599" cy="21339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79150" y="1831029"/>
            <a:ext cx="71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A2:A1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2356" y="833438"/>
            <a:ext cx="142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16355-16402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4830" y="2085495"/>
            <a:ext cx="9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48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63208" y="6047429"/>
            <a:ext cx="196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 smtClean="0"/>
              <a:t>A’2</a:t>
            </a:r>
            <a:r>
              <a:rPr lang="en-US" dirty="0"/>
              <a:t>:</a:t>
            </a:r>
            <a:r>
              <a:rPr lang="en-US" dirty="0" smtClean="0"/>
              <a:t>A’1/A2</a:t>
            </a:r>
            <a:r>
              <a:rPr lang="en-US" dirty="0"/>
              <a:t>:A1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4995" y="5202238"/>
            <a:ext cx="142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16355-16402</a:t>
            </a:r>
          </a:p>
        </p:txBody>
      </p:sp>
      <p:pic>
        <p:nvPicPr>
          <p:cNvPr id="9" name="Picture 8" descr="Screen Shot 2018-08-20 at 5.55.2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25" y="2583364"/>
            <a:ext cx="3163453" cy="206274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27364" y="3980018"/>
            <a:ext cx="42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A1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8142" y="3980018"/>
            <a:ext cx="104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113 </a:t>
            </a:r>
            <a:r>
              <a:rPr lang="en-US" dirty="0" err="1" smtClean="0"/>
              <a:t>hrs</a:t>
            </a:r>
            <a:endParaRPr lang="en-US" dirty="0"/>
          </a:p>
        </p:txBody>
      </p:sp>
      <p:pic>
        <p:nvPicPr>
          <p:cNvPr id="26" name="Picture 25" descr="Screen Shot 2018-08-20 at 6.05.4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49" y="2661419"/>
            <a:ext cx="2903198" cy="192050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39266" y="3986884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3517" y="3765190"/>
            <a:ext cx="142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16409-16514</a:t>
            </a:r>
            <a:endParaRPr lang="en-US" b="1" dirty="0"/>
          </a:p>
        </p:txBody>
      </p:sp>
      <p:pic>
        <p:nvPicPr>
          <p:cNvPr id="29" name="Picture 28" descr="Screen Shot 2018-08-20 at 7.10.1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11" y="2575882"/>
            <a:ext cx="3610578" cy="19178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36700" y="3795968"/>
            <a:ext cx="71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A2:A1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2310" y="5878152"/>
            <a:ext cx="196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 smtClean="0"/>
              <a:t>A’2</a:t>
            </a:r>
            <a:r>
              <a:rPr lang="en-US" dirty="0"/>
              <a:t>:</a:t>
            </a:r>
            <a:r>
              <a:rPr lang="en-US" dirty="0" smtClean="0"/>
              <a:t>A’1/A2</a:t>
            </a:r>
            <a:r>
              <a:rPr lang="en-US" dirty="0"/>
              <a:t>:A1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53182" y="6331735"/>
            <a:ext cx="9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48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06849" y="6115847"/>
            <a:ext cx="104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113 </a:t>
            </a:r>
            <a:r>
              <a:rPr lang="en-US" dirty="0" err="1" smtClean="0"/>
              <a:t>hrs</a:t>
            </a:r>
            <a:endParaRPr lang="en-US" dirty="0"/>
          </a:p>
        </p:txBody>
      </p:sp>
      <p:pic>
        <p:nvPicPr>
          <p:cNvPr id="31" name="Picture 30" descr="Screen Shot 2018-08-20 at 7.14.36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53" y="4458528"/>
            <a:ext cx="3482894" cy="226491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861937" y="4648172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Size ~ 9  min</a:t>
            </a:r>
          </a:p>
          <a:p>
            <a:r>
              <a:rPr lang="en-US" dirty="0" smtClean="0"/>
              <a:t>With ~ 25000 events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436660" y="5067630"/>
            <a:ext cx="142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16409-16514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14106" y="5878152"/>
            <a:ext cx="104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113 </a:t>
            </a:r>
            <a:r>
              <a:rPr lang="en-US" dirty="0" err="1" smtClean="0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8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Shot 2018-08-21 at 1.0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25" y="4813185"/>
            <a:ext cx="3167970" cy="2129934"/>
          </a:xfrm>
          <a:prstGeom prst="rect">
            <a:avLst/>
          </a:prstGeom>
        </p:spPr>
      </p:pic>
      <p:pic>
        <p:nvPicPr>
          <p:cNvPr id="35" name="Picture 34" descr="Screen Shot 2018-08-21 at 1.00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99" y="2776074"/>
            <a:ext cx="2875523" cy="1931852"/>
          </a:xfrm>
          <a:prstGeom prst="rect">
            <a:avLst/>
          </a:prstGeom>
        </p:spPr>
      </p:pic>
      <p:pic>
        <p:nvPicPr>
          <p:cNvPr id="34" name="Picture 33" descr="Screen Shot 2018-08-21 at 12.50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2922500"/>
            <a:ext cx="3063035" cy="1927401"/>
          </a:xfrm>
          <a:prstGeom prst="rect">
            <a:avLst/>
          </a:prstGeom>
        </p:spPr>
      </p:pic>
      <p:pic>
        <p:nvPicPr>
          <p:cNvPr id="33" name="Picture 32" descr="Screen Shot 2018-08-21 at 12.42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4" y="2930794"/>
            <a:ext cx="3262995" cy="1958559"/>
          </a:xfrm>
          <a:prstGeom prst="rect">
            <a:avLst/>
          </a:prstGeom>
        </p:spPr>
      </p:pic>
      <p:pic>
        <p:nvPicPr>
          <p:cNvPr id="32" name="Picture 31" descr="Screen Shot 2018-08-20 at 8.15.0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7" y="4765540"/>
            <a:ext cx="3192452" cy="2090763"/>
          </a:xfrm>
          <a:prstGeom prst="rect">
            <a:avLst/>
          </a:prstGeom>
        </p:spPr>
      </p:pic>
      <p:pic>
        <p:nvPicPr>
          <p:cNvPr id="5" name="Picture 4" descr="Screen Shot 2018-08-20 at 8.01.2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52" y="579438"/>
            <a:ext cx="3452451" cy="23860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24830" y="-353039"/>
            <a:ext cx="8458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Channel </a:t>
            </a:r>
            <a:r>
              <a:rPr lang="en-US" sz="3600" dirty="0" smtClean="0">
                <a:solidFill>
                  <a:srgbClr val="000090"/>
                </a:solidFill>
              </a:rPr>
              <a:t>28</a:t>
            </a:r>
            <a:r>
              <a:rPr lang="en-US" sz="3600" dirty="0" smtClean="0"/>
              <a:t> and </a:t>
            </a:r>
            <a:r>
              <a:rPr lang="en-US" sz="3600" dirty="0" smtClean="0">
                <a:solidFill>
                  <a:srgbClr val="FF0000"/>
                </a:solidFill>
              </a:rPr>
              <a:t>8</a:t>
            </a:r>
            <a:r>
              <a:rPr lang="en-US" sz="3600" dirty="0" smtClean="0"/>
              <a:t> overlaid </a:t>
            </a:r>
            <a:r>
              <a:rPr lang="mr-IN" sz="3600" dirty="0" smtClean="0"/>
              <a:t>–</a:t>
            </a:r>
            <a:r>
              <a:rPr lang="en-US" sz="3600" dirty="0" smtClean="0"/>
              <a:t> Temp Vs. Amp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4391" y="1867798"/>
            <a:ext cx="42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A1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02356" y="1223408"/>
            <a:ext cx="142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16355-16402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3208" y="6047429"/>
            <a:ext cx="196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 smtClean="0"/>
              <a:t>A’2</a:t>
            </a:r>
            <a:r>
              <a:rPr lang="en-US" dirty="0"/>
              <a:t>:</a:t>
            </a:r>
            <a:r>
              <a:rPr lang="en-US" dirty="0" smtClean="0"/>
              <a:t>A’1/A2</a:t>
            </a:r>
            <a:r>
              <a:rPr lang="en-US" dirty="0"/>
              <a:t>:A1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4995" y="5202238"/>
            <a:ext cx="142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16355-16402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91" y="3703331"/>
            <a:ext cx="42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A1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9537" y="4176888"/>
            <a:ext cx="2080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 113 </a:t>
            </a:r>
            <a:r>
              <a:rPr lang="en-US" sz="1400" dirty="0" err="1" smtClean="0"/>
              <a:t>hrs</a:t>
            </a:r>
            <a:r>
              <a:rPr lang="en-US" sz="1400" dirty="0"/>
              <a:t> </a:t>
            </a:r>
            <a:r>
              <a:rPr lang="en-US" sz="1400" dirty="0" smtClean="0"/>
              <a:t>for 1.2 </a:t>
            </a:r>
            <a:r>
              <a:rPr lang="en-US" sz="1400" baseline="30000" dirty="0" err="1"/>
              <a:t>o</a:t>
            </a:r>
            <a:r>
              <a:rPr lang="en-US" sz="1400" dirty="0" err="1"/>
              <a:t>C</a:t>
            </a:r>
            <a:r>
              <a:rPr lang="en-US" sz="1400" dirty="0"/>
              <a:t> temp</a:t>
            </a:r>
          </a:p>
          <a:p>
            <a:r>
              <a:rPr lang="en-US" sz="1400" dirty="0"/>
              <a:t>Temp range: </a:t>
            </a:r>
            <a:r>
              <a:rPr lang="en-US" sz="1400" dirty="0" smtClean="0"/>
              <a:t>31.8 </a:t>
            </a:r>
            <a:r>
              <a:rPr lang="en-US" sz="1400" dirty="0"/>
              <a:t>to </a:t>
            </a:r>
            <a:r>
              <a:rPr lang="en-US" sz="1400" dirty="0" smtClean="0"/>
              <a:t>33 </a:t>
            </a:r>
            <a:r>
              <a:rPr lang="en-US" sz="1400" baseline="30000" dirty="0" err="1" smtClean="0"/>
              <a:t>o</a:t>
            </a:r>
            <a:r>
              <a:rPr lang="en-US" sz="1400" dirty="0" err="1" smtClean="0"/>
              <a:t>C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739266" y="3648330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6772" y="3208359"/>
            <a:ext cx="142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16409-16514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636700" y="3795968"/>
            <a:ext cx="71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A2:A1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0310" y="5878152"/>
            <a:ext cx="196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 smtClean="0"/>
              <a:t>A’2</a:t>
            </a:r>
            <a:r>
              <a:rPr lang="en-US" dirty="0"/>
              <a:t>:</a:t>
            </a:r>
            <a:r>
              <a:rPr lang="en-US" dirty="0" smtClean="0"/>
              <a:t>A’1/A2</a:t>
            </a:r>
            <a:r>
              <a:rPr lang="en-US" dirty="0"/>
              <a:t>:A1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63845" y="5278438"/>
            <a:ext cx="1472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16409-16514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14849" y="6115847"/>
            <a:ext cx="104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113 </a:t>
            </a:r>
            <a:r>
              <a:rPr lang="en-US" dirty="0" err="1" smtClean="0"/>
              <a:t>hrs</a:t>
            </a:r>
            <a:endParaRPr lang="en-US" dirty="0"/>
          </a:p>
        </p:txBody>
      </p:sp>
      <p:pic>
        <p:nvPicPr>
          <p:cNvPr id="6" name="Picture 5" descr="Screen Shot 2018-08-20 at 8.06.10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27" y="661628"/>
            <a:ext cx="3473995" cy="233754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953427" y="187005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A2</a:t>
            </a:r>
          </a:p>
        </p:txBody>
      </p:sp>
      <p:pic>
        <p:nvPicPr>
          <p:cNvPr id="30" name="Picture 29" descr="Screen Shot 2018-08-20 at 8.10.12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039" y="624039"/>
            <a:ext cx="3358883" cy="233215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372399" y="2169583"/>
            <a:ext cx="71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A2:A1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056" y="2220458"/>
            <a:ext cx="221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 48 </a:t>
            </a:r>
            <a:r>
              <a:rPr lang="en-US" sz="1400" dirty="0" err="1" smtClean="0"/>
              <a:t>hrs</a:t>
            </a:r>
            <a:r>
              <a:rPr lang="en-US" sz="1400" dirty="0" smtClean="0"/>
              <a:t> for 0.7 </a:t>
            </a:r>
            <a:r>
              <a:rPr lang="en-US" sz="1400" baseline="30000" dirty="0" err="1" smtClean="0"/>
              <a:t>o</a:t>
            </a:r>
            <a:r>
              <a:rPr lang="en-US" sz="1400" dirty="0" err="1" smtClean="0"/>
              <a:t>C</a:t>
            </a:r>
            <a:r>
              <a:rPr lang="en-US" sz="1400" dirty="0" smtClean="0"/>
              <a:t> temp</a:t>
            </a:r>
          </a:p>
          <a:p>
            <a:r>
              <a:rPr lang="en-US" sz="1400" dirty="0" smtClean="0"/>
              <a:t>Temp range: 31.9 to 32.6 </a:t>
            </a:r>
            <a:r>
              <a:rPr lang="en-US" sz="1400" baseline="30000" dirty="0" err="1" smtClean="0"/>
              <a:t>o</a:t>
            </a:r>
            <a:r>
              <a:rPr lang="en-US" sz="1400" dirty="0" err="1" smtClean="0"/>
              <a:t>C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314424" y="6300513"/>
            <a:ext cx="9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48 </a:t>
            </a:r>
            <a:r>
              <a:rPr lang="en-US" dirty="0" err="1" smtClean="0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56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5901" y="-81819"/>
            <a:ext cx="9842501" cy="124524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Comparing Temp </a:t>
            </a:r>
            <a:r>
              <a:rPr lang="en-US" sz="4000" dirty="0"/>
              <a:t>Vs. </a:t>
            </a:r>
            <a:r>
              <a:rPr lang="en-US" sz="4000" dirty="0" smtClean="0"/>
              <a:t>Amp </a:t>
            </a:r>
            <a:r>
              <a:rPr lang="en-US" sz="4000" dirty="0"/>
              <a:t>-</a:t>
            </a:r>
            <a:r>
              <a:rPr lang="en-US" sz="4000" dirty="0" smtClean="0"/>
              <a:t> </a:t>
            </a:r>
            <a:r>
              <a:rPr lang="en-US" sz="4000" dirty="0"/>
              <a:t>A</a:t>
            </a:r>
            <a:r>
              <a:rPr lang="en-US" sz="4000" dirty="0" smtClean="0"/>
              <a:t>ll data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63143"/>
              </p:ext>
            </p:extLst>
          </p:nvPr>
        </p:nvGraphicFramePr>
        <p:xfrm>
          <a:off x="609601" y="1163427"/>
          <a:ext cx="8178801" cy="19252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488"/>
                <a:gridCol w="1240532"/>
                <a:gridCol w="1371296"/>
                <a:gridCol w="1248859"/>
                <a:gridCol w="1325281"/>
                <a:gridCol w="1049998"/>
                <a:gridCol w="1273347"/>
              </a:tblGrid>
              <a:tr h="401294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u="none" strike="noStrike">
                          <a:effectLst/>
                        </a:rPr>
                        <a:t> 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</a:rPr>
                        <a:t>A1</a:t>
                      </a:r>
                      <a:r>
                        <a:rPr lang="en-US" sz="1800" u="none" strike="noStrike" dirty="0" smtClean="0">
                          <a:effectLst/>
                        </a:rPr>
                        <a:t>/C </a:t>
                      </a:r>
                      <a:r>
                        <a:rPr lang="mr-IN" sz="1800" u="none" strike="noStrike" dirty="0" smtClean="0">
                          <a:effectLst/>
                        </a:rPr>
                        <a:t>(</a:t>
                      </a:r>
                      <a:r>
                        <a:rPr lang="mr-IN" sz="1800" u="none" strike="noStrike" dirty="0">
                          <a:effectLst/>
                        </a:rPr>
                        <a:t>-)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u="none" strike="noStrike" dirty="0" smtClean="0">
                          <a:effectLst/>
                        </a:rPr>
                        <a:t>A2</a:t>
                      </a:r>
                      <a:r>
                        <a:rPr lang="en-US" sz="1800" u="none" strike="noStrike" dirty="0" smtClean="0">
                          <a:effectLst/>
                        </a:rPr>
                        <a:t>/C </a:t>
                      </a:r>
                      <a:r>
                        <a:rPr lang="mr-IN" sz="1800" u="none" strike="noStrike" dirty="0" smtClean="0">
                          <a:effectLst/>
                        </a:rPr>
                        <a:t>(</a:t>
                      </a:r>
                      <a:r>
                        <a:rPr lang="mr-IN" sz="1800" u="none" strike="noStrike" dirty="0">
                          <a:effectLst/>
                        </a:rPr>
                        <a:t>-)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u="none" strike="noStrike">
                          <a:effectLst/>
                        </a:rPr>
                        <a:t>60 hr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u="none" strike="noStrike">
                          <a:effectLst/>
                        </a:rPr>
                        <a:t>48 hr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>
                          <a:effectLst/>
                        </a:rPr>
                        <a:t>113 hr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u="none" strike="noStrike">
                          <a:effectLst/>
                        </a:rPr>
                        <a:t>60 hr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u="none" strike="noStrike">
                          <a:effectLst/>
                        </a:rPr>
                        <a:t>48 hr</a:t>
                      </a:r>
                      <a:endParaRPr lang="hr-H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u="none" strike="noStrike">
                          <a:effectLst/>
                        </a:rPr>
                        <a:t>113 hr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 dirty="0" smtClean="0">
                          <a:effectLst/>
                        </a:rPr>
                        <a:t>0.</a:t>
                      </a:r>
                      <a:r>
                        <a:rPr lang="en-US" sz="1800" u="none" strike="noStrike" dirty="0" smtClean="0">
                          <a:effectLst/>
                        </a:rPr>
                        <a:t>27</a:t>
                      </a:r>
                      <a:r>
                        <a:rPr lang="mr-IN" sz="1800" u="none" strike="noStrike" dirty="0" smtClean="0">
                          <a:effectLst/>
                        </a:rPr>
                        <a:t>%</a:t>
                      </a:r>
                      <a:r>
                        <a:rPr lang="mr-IN" sz="1800" u="sng" strike="noStrike" dirty="0">
                          <a:effectLst/>
                        </a:rPr>
                        <a:t>+</a:t>
                      </a:r>
                      <a:r>
                        <a:rPr lang="mr-IN" sz="1800" u="none" strike="noStrike" dirty="0">
                          <a:effectLst/>
                        </a:rPr>
                        <a:t>2.1e-5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>
                          <a:effectLst/>
                        </a:rPr>
                        <a:t>0.47%</a:t>
                      </a:r>
                      <a:r>
                        <a:rPr lang="mr-IN" sz="1800" u="sng" strike="noStrike">
                          <a:effectLst/>
                        </a:rPr>
                        <a:t>+</a:t>
                      </a:r>
                      <a:r>
                        <a:rPr lang="mr-IN" sz="1800" u="none" strike="noStrike">
                          <a:effectLst/>
                        </a:rPr>
                        <a:t>6.1e-5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 dirty="0">
                          <a:effectLst/>
                        </a:rPr>
                        <a:t>0.38%</a:t>
                      </a:r>
                      <a:r>
                        <a:rPr lang="mr-IN" sz="1800" u="sng" strike="noStrike" dirty="0">
                          <a:effectLst/>
                        </a:rPr>
                        <a:t>+</a:t>
                      </a:r>
                      <a:r>
                        <a:rPr lang="mr-IN" sz="1800" u="none" strike="noStrike" dirty="0">
                          <a:effectLst/>
                        </a:rPr>
                        <a:t>1.2e-5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>
                          <a:effectLst/>
                        </a:rPr>
                        <a:t>0.79%</a:t>
                      </a:r>
                      <a:r>
                        <a:rPr lang="mr-IN" sz="1800" u="sng" strike="noStrike">
                          <a:effectLst/>
                        </a:rPr>
                        <a:t>+</a:t>
                      </a:r>
                      <a:r>
                        <a:rPr lang="mr-IN" sz="1800" u="none" strike="noStrike">
                          <a:effectLst/>
                        </a:rPr>
                        <a:t>2.49e-5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>
                          <a:effectLst/>
                        </a:rPr>
                        <a:t>0.64%</a:t>
                      </a:r>
                      <a:r>
                        <a:rPr lang="mr-IN" sz="1800" u="sng" strike="noStrike">
                          <a:effectLst/>
                        </a:rPr>
                        <a:t>+</a:t>
                      </a:r>
                      <a:r>
                        <a:rPr lang="mr-IN" sz="1800" u="none" strike="noStrike">
                          <a:effectLst/>
                        </a:rPr>
                        <a:t>7e-5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>
                          <a:effectLst/>
                        </a:rPr>
                        <a:t>0.64%+1.9e-5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294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u="none" strike="noStrike">
                          <a:effectLst/>
                        </a:rPr>
                        <a:t>28</a:t>
                      </a:r>
                      <a:endParaRPr lang="is-I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 dirty="0">
                          <a:effectLst/>
                        </a:rPr>
                        <a:t>0.73%</a:t>
                      </a:r>
                      <a:r>
                        <a:rPr lang="mr-IN" sz="1800" u="sng" strike="noStrike" dirty="0">
                          <a:effectLst/>
                        </a:rPr>
                        <a:t>+</a:t>
                      </a:r>
                      <a:r>
                        <a:rPr lang="mr-IN" sz="1800" u="none" strike="noStrike" dirty="0">
                          <a:effectLst/>
                        </a:rPr>
                        <a:t>6.85e-5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>
                          <a:effectLst/>
                        </a:rPr>
                        <a:t>0.7%</a:t>
                      </a:r>
                      <a:r>
                        <a:rPr lang="mr-IN" sz="1800" u="sng" strike="noStrike">
                          <a:effectLst/>
                        </a:rPr>
                        <a:t>+</a:t>
                      </a:r>
                      <a:r>
                        <a:rPr lang="mr-IN" sz="1800" u="none" strike="noStrike">
                          <a:effectLst/>
                        </a:rPr>
                        <a:t>1.86e-4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>
                          <a:effectLst/>
                        </a:rPr>
                        <a:t>0.65%</a:t>
                      </a:r>
                      <a:r>
                        <a:rPr lang="mr-IN" sz="1800" u="sng" strike="noStrike">
                          <a:effectLst/>
                        </a:rPr>
                        <a:t>+</a:t>
                      </a:r>
                      <a:r>
                        <a:rPr lang="mr-IN" sz="1800" u="none" strike="noStrike">
                          <a:effectLst/>
                        </a:rPr>
                        <a:t>4.8e-5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 dirty="0">
                          <a:effectLst/>
                        </a:rPr>
                        <a:t>1.56%</a:t>
                      </a:r>
                      <a:r>
                        <a:rPr lang="mr-IN" sz="1800" u="sng" strike="noStrike" dirty="0">
                          <a:effectLst/>
                        </a:rPr>
                        <a:t>+</a:t>
                      </a:r>
                      <a:r>
                        <a:rPr lang="mr-IN" sz="1800" u="none" strike="noStrike" dirty="0">
                          <a:effectLst/>
                        </a:rPr>
                        <a:t>9.46e-5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>
                          <a:effectLst/>
                        </a:rPr>
                        <a:t>0.94%</a:t>
                      </a:r>
                      <a:r>
                        <a:rPr lang="mr-IN" sz="1800" u="sng" strike="noStrike">
                          <a:effectLst/>
                        </a:rPr>
                        <a:t>+</a:t>
                      </a:r>
                      <a:r>
                        <a:rPr lang="mr-IN" sz="1800" u="none" strike="noStrike">
                          <a:effectLst/>
                        </a:rPr>
                        <a:t>2.1e-4</a:t>
                      </a:r>
                      <a:endParaRPr lang="mr-IN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u="none" strike="noStrike" dirty="0">
                          <a:effectLst/>
                        </a:rPr>
                        <a:t>1.65%+6e-5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71106"/>
              </p:ext>
            </p:extLst>
          </p:nvPr>
        </p:nvGraphicFramePr>
        <p:xfrm>
          <a:off x="609601" y="3911601"/>
          <a:ext cx="7848599" cy="1776650"/>
        </p:xfrm>
        <a:graphic>
          <a:graphicData uri="http://schemas.openxmlformats.org/drawingml/2006/table">
            <a:tbl>
              <a:tblPr/>
              <a:tblGrid>
                <a:gridCol w="329773"/>
                <a:gridCol w="1319093"/>
                <a:gridCol w="1220160"/>
                <a:gridCol w="1220160"/>
                <a:gridCol w="1319093"/>
                <a:gridCol w="1220160"/>
                <a:gridCol w="1220160"/>
              </a:tblGrid>
              <a:tr h="326985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A2:</a:t>
                      </a:r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/C </a:t>
                      </a:r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= A'2:A'1/A2:</a:t>
                      </a:r>
                      <a:r>
                        <a:rPr lang="mr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per C</a:t>
                      </a:r>
                      <a:endParaRPr lang="mr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hr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hr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 hr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hr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 hr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 hr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0.48%</a:t>
                      </a:r>
                      <a:r>
                        <a:rPr lang="mr-IN" sz="18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3.14e-5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0.13%+8e-5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0.25%+2.2e-5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0.34%+1.06e-4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0.2%+2.3e-3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0.76%+7.4e-5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85"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0.8%</a:t>
                      </a:r>
                      <a:r>
                        <a:rPr lang="mr-IN" sz="1800" b="0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9.99e-5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0.34%+2.1e-4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1%+7e-5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12235</TotalTime>
  <Words>489</Words>
  <Application>Microsoft Macintosh PowerPoint</Application>
  <PresentationFormat>On-screen Show (4:3)</PresentationFormat>
  <Paragraphs>117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Datasets and times (for my ref)</vt:lpstr>
      <vt:lpstr>Different datasets – Channel 4 and temperature </vt:lpstr>
      <vt:lpstr>Channel 28 and 8 overlaid – amplitudes </vt:lpstr>
      <vt:lpstr>PowerPoint Presentation</vt:lpstr>
      <vt:lpstr>Comparing Temp Vs. Amp - All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Waveforms (traces)</dc:title>
  <dc:creator>Nandita</dc:creator>
  <cp:lastModifiedBy>Nandita</cp:lastModifiedBy>
  <cp:revision>81</cp:revision>
  <dcterms:created xsi:type="dcterms:W3CDTF">2018-07-13T08:35:55Z</dcterms:created>
  <dcterms:modified xsi:type="dcterms:W3CDTF">2018-09-11T17:04:35Z</dcterms:modified>
</cp:coreProperties>
</file>