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38" d="100"/>
          <a:sy n="38" d="100"/>
        </p:scale>
        <p:origin x="-17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65469-375E-0640-82DD-622266C258F8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EFC0-72B2-8844-BD6C-DF8A8C75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38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65469-375E-0640-82DD-622266C258F8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EFC0-72B2-8844-BD6C-DF8A8C75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5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65469-375E-0640-82DD-622266C258F8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EFC0-72B2-8844-BD6C-DF8A8C75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99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65469-375E-0640-82DD-622266C258F8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EFC0-72B2-8844-BD6C-DF8A8C75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87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65469-375E-0640-82DD-622266C258F8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EFC0-72B2-8844-BD6C-DF8A8C75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47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65469-375E-0640-82DD-622266C258F8}" type="datetimeFigureOut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EFC0-72B2-8844-BD6C-DF8A8C75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3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65469-375E-0640-82DD-622266C258F8}" type="datetimeFigureOut">
              <a:rPr lang="en-US" smtClean="0"/>
              <a:t>9/13/18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EFC0-72B2-8844-BD6C-DF8A8C75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0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65469-375E-0640-82DD-622266C258F8}" type="datetimeFigureOut">
              <a:rPr lang="en-US" smtClean="0"/>
              <a:t>9/13/18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EFC0-72B2-8844-BD6C-DF8A8C75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39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65469-375E-0640-82DD-622266C258F8}" type="datetimeFigureOut">
              <a:rPr lang="en-US" smtClean="0"/>
              <a:t>9/13/18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EFC0-72B2-8844-BD6C-DF8A8C75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65469-375E-0640-82DD-622266C258F8}" type="datetimeFigureOut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EFC0-72B2-8844-BD6C-DF8A8C75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7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65469-375E-0640-82DD-622266C258F8}" type="datetimeFigureOut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EFC0-72B2-8844-BD6C-DF8A8C75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92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65469-375E-0640-82DD-622266C258F8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BEFC0-72B2-8844-BD6C-DF8A8C75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36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oleObject" Target="../embeddings/oleObject1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6" Type="http://schemas.openxmlformats.org/officeDocument/2006/relationships/image" Target="../media/image14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Effect of Temperature on Local Monitors </a:t>
            </a:r>
            <a:r>
              <a:rPr lang="mr-IN" dirty="0" smtClean="0"/>
              <a:t>–</a:t>
            </a:r>
            <a:r>
              <a:rPr lang="en-US" dirty="0" smtClean="0"/>
              <a:t> Preliminary studies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996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sets / Data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465" y="2074816"/>
            <a:ext cx="8229600" cy="4525963"/>
          </a:xfrm>
        </p:spPr>
        <p:txBody>
          <a:bodyPr/>
          <a:lstStyle/>
          <a:p>
            <a:r>
              <a:rPr lang="en-US" dirty="0" smtClean="0"/>
              <a:t>Run 13966 </a:t>
            </a:r>
            <a:r>
              <a:rPr lang="mr-IN" dirty="0" smtClean="0"/>
              <a:t>–</a:t>
            </a:r>
            <a:r>
              <a:rPr lang="en-US" dirty="0" smtClean="0"/>
              <a:t> one 50 min run</a:t>
            </a:r>
          </a:p>
          <a:p>
            <a:r>
              <a:rPr lang="en-US" dirty="0" smtClean="0"/>
              <a:t>Runs 15345-15352, 15355-15360, 15363-15366, 15378  - 11</a:t>
            </a:r>
            <a:r>
              <a:rPr lang="en-US" baseline="30000" dirty="0" smtClean="0"/>
              <a:t>th</a:t>
            </a:r>
            <a:r>
              <a:rPr lang="en-US" dirty="0" smtClean="0"/>
              <a:t> April (but a few runs missing)</a:t>
            </a:r>
          </a:p>
          <a:p>
            <a:r>
              <a:rPr lang="en-US" dirty="0" smtClean="0"/>
              <a:t>Runs 14462-14477, 14483-14492 </a:t>
            </a:r>
            <a:r>
              <a:rPr lang="mr-IN" dirty="0" smtClean="0"/>
              <a:t>–</a:t>
            </a:r>
            <a:r>
              <a:rPr lang="en-US" dirty="0" smtClean="0"/>
              <a:t> 1</a:t>
            </a:r>
            <a:r>
              <a:rPr lang="en-US" baseline="30000" dirty="0" smtClean="0"/>
              <a:t>st</a:t>
            </a:r>
            <a:r>
              <a:rPr lang="en-US" dirty="0" smtClean="0"/>
              <a:t> April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429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ime_diff_L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092" y="3076103"/>
            <a:ext cx="5758448" cy="3844764"/>
          </a:xfrm>
          <a:prstGeom prst="rect">
            <a:avLst/>
          </a:prstGeom>
        </p:spPr>
      </p:pic>
      <p:pic>
        <p:nvPicPr>
          <p:cNvPr id="4" name="Picture 3" descr="ratio_area_ch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4058"/>
            <a:ext cx="4795058" cy="3309224"/>
          </a:xfrm>
          <a:prstGeom prst="rect">
            <a:avLst/>
          </a:prstGeom>
        </p:spPr>
      </p:pic>
      <p:pic>
        <p:nvPicPr>
          <p:cNvPr id="7" name="Picture 6" descr="pedestal_LM_ch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583" y="474058"/>
            <a:ext cx="4379048" cy="3101677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22885" y="-29458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Run 13966 </a:t>
            </a:r>
            <a:r>
              <a:rPr lang="mr-IN" sz="3600" dirty="0" smtClean="0"/>
              <a:t>–</a:t>
            </a:r>
            <a:r>
              <a:rPr lang="en-US" sz="3600" dirty="0" smtClean="0"/>
              <a:t> Study one channel (9) 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875812" y="1598193"/>
            <a:ext cx="329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Normalized to average area-ratio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3963" y="4603416"/>
            <a:ext cx="2163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Time ordered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8587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reaRatio_channe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84" y="3108813"/>
            <a:ext cx="9144000" cy="3763177"/>
          </a:xfrm>
          <a:prstGeom prst="rect">
            <a:avLst/>
          </a:prstGeom>
        </p:spPr>
      </p:pic>
      <p:pic>
        <p:nvPicPr>
          <p:cNvPr id="3" name="Picture 2" descr="area_ratio_dist_ch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786" y="597421"/>
            <a:ext cx="4786845" cy="2955563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-13684" y="-268125"/>
            <a:ext cx="90783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Run 13966 </a:t>
            </a:r>
            <a:r>
              <a:rPr lang="mr-IN" sz="3200" dirty="0" smtClean="0"/>
              <a:t>–</a:t>
            </a:r>
            <a:r>
              <a:rPr lang="en-US" sz="3200" dirty="0" smtClean="0"/>
              <a:t> Study energy ratio A1:A2 </a:t>
            </a:r>
            <a:r>
              <a:rPr lang="mr-IN" sz="3200" dirty="0" smtClean="0"/>
              <a:t>–</a:t>
            </a:r>
            <a:r>
              <a:rPr lang="en-US" sz="3200" dirty="0" smtClean="0"/>
              <a:t> all channels 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298648" y="918661"/>
            <a:ext cx="1451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Channel 4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20537" y="874875"/>
            <a:ext cx="420424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Plotted </a:t>
            </a:r>
            <a:r>
              <a:rPr lang="mr-IN" sz="2400" dirty="0" smtClean="0"/>
              <a:t>–</a:t>
            </a:r>
            <a:r>
              <a:rPr lang="en-US" sz="2400" dirty="0" smtClean="0"/>
              <a:t> Mean with </a:t>
            </a:r>
          </a:p>
          <a:p>
            <a:r>
              <a:rPr lang="en-US" sz="2400" dirty="0" smtClean="0"/>
              <a:t>error as       from the </a:t>
            </a:r>
            <a:r>
              <a:rPr lang="en-US" sz="2400" dirty="0" err="1" smtClean="0"/>
              <a:t>Guassian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fit of the distribution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Increase error by </a:t>
            </a:r>
            <a:r>
              <a:rPr lang="en-US" sz="2400" b="1" dirty="0" err="1" smtClean="0">
                <a:solidFill>
                  <a:srgbClr val="FF0000"/>
                </a:solidFill>
              </a:rPr>
              <a:t>sqrt</a:t>
            </a:r>
            <a:r>
              <a:rPr lang="en-US" sz="2400" b="1" dirty="0" smtClean="0">
                <a:solidFill>
                  <a:srgbClr val="FF0000"/>
                </a:solidFill>
              </a:rPr>
              <a:t>(chi2/</a:t>
            </a:r>
            <a:r>
              <a:rPr lang="en-US" sz="2400" b="1" dirty="0" err="1" smtClean="0">
                <a:solidFill>
                  <a:srgbClr val="FF0000"/>
                </a:solidFill>
              </a:rPr>
              <a:t>ndf</a:t>
            </a:r>
            <a:r>
              <a:rPr lang="en-US" sz="2400" b="1" dirty="0" smtClean="0">
                <a:solidFill>
                  <a:srgbClr val="FF0000"/>
                </a:solidFill>
              </a:rPr>
              <a:t>)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812884"/>
              </p:ext>
            </p:extLst>
          </p:nvPr>
        </p:nvGraphicFramePr>
        <p:xfrm>
          <a:off x="1581636" y="1286772"/>
          <a:ext cx="304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5" imgW="304800" imgH="419100" progId="Equation.3">
                  <p:embed/>
                </p:oleObj>
              </mc:Choice>
              <mc:Fallback>
                <p:oleObj name="Equation" r:id="rId5" imgW="3048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1636" y="1286772"/>
                        <a:ext cx="304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2648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-13684" y="-149073"/>
            <a:ext cx="90783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Temperature Variation 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62050" y="987399"/>
            <a:ext cx="8429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from when production started </a:t>
            </a:r>
            <a:r>
              <a:rPr lang="mr-IN" sz="2400" dirty="0" smtClean="0"/>
              <a:t>–</a:t>
            </a:r>
            <a:r>
              <a:rPr lang="en-US" sz="2400" dirty="0" smtClean="0"/>
              <a:t> approx. 22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Mar to 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April</a:t>
            </a:r>
            <a:endParaRPr lang="en-US" sz="2400" dirty="0"/>
          </a:p>
        </p:txBody>
      </p:sp>
      <p:pic>
        <p:nvPicPr>
          <p:cNvPr id="6" name="Picture 5" descr="Temp_22march_1apri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18" y="1682041"/>
            <a:ext cx="7442151" cy="489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856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-13684" y="-206664"/>
            <a:ext cx="90783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Run set of 11</a:t>
            </a:r>
            <a:r>
              <a:rPr lang="en-US" sz="3200" baseline="30000" dirty="0" smtClean="0"/>
              <a:t>th</a:t>
            </a:r>
            <a:r>
              <a:rPr lang="en-US" sz="3200" dirty="0" smtClean="0"/>
              <a:t>  April 15345 </a:t>
            </a:r>
            <a:r>
              <a:rPr lang="mr-IN" sz="3200" dirty="0" smtClean="0"/>
              <a:t>–</a:t>
            </a:r>
            <a:r>
              <a:rPr lang="en-US" sz="3200" dirty="0" smtClean="0"/>
              <a:t> 15378   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50671" y="629031"/>
            <a:ext cx="8299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 very stable dataset </a:t>
            </a:r>
            <a:r>
              <a:rPr lang="mr-IN" sz="2400" dirty="0" smtClean="0"/>
              <a:t>–</a:t>
            </a:r>
            <a:r>
              <a:rPr lang="en-US" sz="2400" dirty="0" smtClean="0"/>
              <a:t> all channels show the trend as below:</a:t>
            </a:r>
            <a:endParaRPr lang="en-US" sz="2400" dirty="0"/>
          </a:p>
        </p:txBody>
      </p:sp>
      <p:pic>
        <p:nvPicPr>
          <p:cNvPr id="7" name="Picture 6" descr="11april_ch10_ch2_overlai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71" y="1086223"/>
            <a:ext cx="5086060" cy="3331982"/>
          </a:xfrm>
          <a:prstGeom prst="rect">
            <a:avLst/>
          </a:prstGeom>
        </p:spPr>
      </p:pic>
      <p:pic>
        <p:nvPicPr>
          <p:cNvPr id="13" name="Picture 12" descr="11april_ch10_ch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136" y="3462292"/>
            <a:ext cx="4946919" cy="328535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991373" y="5752991"/>
            <a:ext cx="12400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Channel 2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97953" y="4043963"/>
            <a:ext cx="1370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90"/>
                </a:solidFill>
              </a:rPr>
              <a:t>Channel 10</a:t>
            </a:r>
            <a:endParaRPr lang="en-US" sz="2000" b="1" dirty="0">
              <a:solidFill>
                <a:srgbClr val="00009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20742" y="3011578"/>
            <a:ext cx="2867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Normalized to average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536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-13684" y="-227151"/>
            <a:ext cx="90783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Run set of 11</a:t>
            </a:r>
            <a:r>
              <a:rPr lang="en-US" sz="3200" baseline="30000" dirty="0" smtClean="0"/>
              <a:t>th</a:t>
            </a:r>
            <a:r>
              <a:rPr lang="en-US" sz="3200" dirty="0" smtClean="0"/>
              <a:t>  April </a:t>
            </a:r>
            <a:r>
              <a:rPr lang="mr-IN" sz="3200" dirty="0" smtClean="0"/>
              <a:t>–</a:t>
            </a:r>
            <a:r>
              <a:rPr lang="en-US" sz="3200" dirty="0" smtClean="0"/>
              <a:t> temperature studies  </a:t>
            </a:r>
            <a:endParaRPr lang="en-US" sz="3200" dirty="0"/>
          </a:p>
        </p:txBody>
      </p:sp>
      <p:pic>
        <p:nvPicPr>
          <p:cNvPr id="2" name="Picture 1" descr="temp_11apri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0980"/>
            <a:ext cx="4568159" cy="3110699"/>
          </a:xfrm>
          <a:prstGeom prst="rect">
            <a:avLst/>
          </a:prstGeom>
        </p:spPr>
      </p:pic>
      <p:pic>
        <p:nvPicPr>
          <p:cNvPr id="3" name="Picture 2" descr="room_temp_11apri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039" y="3175475"/>
            <a:ext cx="5388391" cy="35596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50927" y="110629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Optical Table temperature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10127" y="2467422"/>
            <a:ext cx="202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Room temperature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512369" y="3637013"/>
            <a:ext cx="202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Room temperature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73368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-13684" y="-165690"/>
            <a:ext cx="90783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Run set of 1</a:t>
            </a:r>
            <a:r>
              <a:rPr lang="en-US" sz="3200" baseline="30000" dirty="0" smtClean="0"/>
              <a:t>st</a:t>
            </a:r>
            <a:r>
              <a:rPr lang="en-US" sz="3200" dirty="0" smtClean="0"/>
              <a:t>  April 14462 </a:t>
            </a:r>
            <a:r>
              <a:rPr lang="mr-IN" sz="3200" dirty="0" smtClean="0"/>
              <a:t>–</a:t>
            </a:r>
            <a:r>
              <a:rPr lang="en-US" sz="3200" dirty="0" smtClean="0"/>
              <a:t> 14492   </a:t>
            </a:r>
            <a:endParaRPr lang="en-US" sz="3200" dirty="0"/>
          </a:p>
        </p:txBody>
      </p:sp>
      <p:pic>
        <p:nvPicPr>
          <p:cNvPr id="7" name="Picture 6" descr="april1_area_rati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75" y="1032745"/>
            <a:ext cx="8331200" cy="547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513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pril_11_ch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548" y="393933"/>
            <a:ext cx="3944675" cy="2828747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-13684" y="-227151"/>
            <a:ext cx="90783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Run set of 11</a:t>
            </a:r>
            <a:r>
              <a:rPr lang="en-US" sz="3200" baseline="30000" dirty="0" smtClean="0"/>
              <a:t>th</a:t>
            </a:r>
            <a:r>
              <a:rPr lang="en-US" sz="3200" dirty="0" smtClean="0"/>
              <a:t>  April 15345 </a:t>
            </a:r>
            <a:r>
              <a:rPr lang="mr-IN" sz="3200" dirty="0" smtClean="0"/>
              <a:t>–</a:t>
            </a:r>
            <a:r>
              <a:rPr lang="en-US" sz="3200" dirty="0" smtClean="0"/>
              <a:t> 15378   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420537" y="874875"/>
            <a:ext cx="3936745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Plotted </a:t>
            </a:r>
            <a:r>
              <a:rPr lang="mr-IN" sz="2400" dirty="0" smtClean="0"/>
              <a:t>–</a:t>
            </a:r>
            <a:r>
              <a:rPr lang="en-US" sz="2400" dirty="0" smtClean="0"/>
              <a:t> Mean with </a:t>
            </a:r>
          </a:p>
          <a:p>
            <a:r>
              <a:rPr lang="en-US" sz="2400" dirty="0" smtClean="0"/>
              <a:t>error as       from the </a:t>
            </a:r>
            <a:r>
              <a:rPr lang="en-US" sz="2400" dirty="0" err="1" smtClean="0"/>
              <a:t>Guassian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fit of the distribution </a:t>
            </a:r>
            <a:endParaRPr lang="en-US" sz="2400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38849"/>
              </p:ext>
            </p:extLst>
          </p:nvPr>
        </p:nvGraphicFramePr>
        <p:xfrm>
          <a:off x="1581636" y="1286772"/>
          <a:ext cx="304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4" imgW="304800" imgH="419100" progId="Equation.3">
                  <p:embed/>
                </p:oleObj>
              </mc:Choice>
              <mc:Fallback>
                <p:oleObj name="Equation" r:id="rId4" imgW="3048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1636" y="1286772"/>
                        <a:ext cx="304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991373" y="933085"/>
            <a:ext cx="1451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Channel 2</a:t>
            </a:r>
            <a:endParaRPr lang="en-US" sz="2400" b="1" dirty="0"/>
          </a:p>
        </p:txBody>
      </p:sp>
      <p:pic>
        <p:nvPicPr>
          <p:cNvPr id="6" name="Picture 5" descr="april1_area_rati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61" y="3114014"/>
            <a:ext cx="8534400" cy="382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595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3749</TotalTime>
  <Words>200</Words>
  <Application>Microsoft Macintosh PowerPoint</Application>
  <PresentationFormat>On-screen Show (4:3)</PresentationFormat>
  <Paragraphs>31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Equation</vt:lpstr>
      <vt:lpstr>Effect of Temperature on Local Monitors – Preliminary studies </vt:lpstr>
      <vt:lpstr>Run sets / Data sets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 of Temperature on Local Monitors </dc:title>
  <dc:creator>Nandita</dc:creator>
  <cp:lastModifiedBy>Nandita</cp:lastModifiedBy>
  <cp:revision>30</cp:revision>
  <dcterms:created xsi:type="dcterms:W3CDTF">2018-04-30T14:22:31Z</dcterms:created>
  <dcterms:modified xsi:type="dcterms:W3CDTF">2018-09-13T08:45:01Z</dcterms:modified>
</cp:coreProperties>
</file>