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8" r:id="rId2"/>
    <p:sldId id="280" r:id="rId3"/>
    <p:sldId id="285" r:id="rId4"/>
    <p:sldId id="281" r:id="rId5"/>
    <p:sldId id="286" r:id="rId6"/>
    <p:sldId id="282" r:id="rId7"/>
    <p:sldId id="283" r:id="rId8"/>
    <p:sldId id="284" r:id="rId9"/>
    <p:sldId id="28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9" d="100"/>
          <a:sy n="39" d="100"/>
        </p:scale>
        <p:origin x="-1568"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A9F776-DB83-864E-A1E7-02E7FE9BAE24}" type="datetimeFigureOut">
              <a:rPr lang="en-US" smtClean="0"/>
              <a:t>9/7/18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9D6114-8D5D-3E47-9187-AD314B7A503A}" type="slidenum">
              <a:rPr lang="en-US" smtClean="0"/>
              <a:t>‹#›</a:t>
            </a:fld>
            <a:endParaRPr lang="en-US"/>
          </a:p>
        </p:txBody>
      </p:sp>
    </p:spTree>
    <p:extLst>
      <p:ext uri="{BB962C8B-B14F-4D97-AF65-F5344CB8AC3E}">
        <p14:creationId xmlns:p14="http://schemas.microsoft.com/office/powerpoint/2010/main" val="1838031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476C5-ED35-8D44-9C3E-C2F87BD6785F}" type="datetimeFigureOut">
              <a:rPr lang="en-US" smtClean="0"/>
              <a:t>9/7/18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089AE0-FA06-B444-947D-B344ED523241}" type="slidenum">
              <a:rPr lang="en-US" smtClean="0"/>
              <a:t>‹#›</a:t>
            </a:fld>
            <a:endParaRPr lang="en-US"/>
          </a:p>
        </p:txBody>
      </p:sp>
    </p:spTree>
    <p:extLst>
      <p:ext uri="{BB962C8B-B14F-4D97-AF65-F5344CB8AC3E}">
        <p14:creationId xmlns:p14="http://schemas.microsoft.com/office/powerpoint/2010/main" val="255899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089AE0-FA06-B444-947D-B344ED523241}" type="slidenum">
              <a:rPr lang="en-US" smtClean="0"/>
              <a:t>9</a:t>
            </a:fld>
            <a:endParaRPr lang="en-US"/>
          </a:p>
        </p:txBody>
      </p:sp>
    </p:spTree>
    <p:extLst>
      <p:ext uri="{BB962C8B-B14F-4D97-AF65-F5344CB8AC3E}">
        <p14:creationId xmlns:p14="http://schemas.microsoft.com/office/powerpoint/2010/main" val="378282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25B552-10AC-3D4C-BEDF-9A76027587C7}" type="datetime1">
              <a:rPr lang="en-US" smtClean="0"/>
              <a:t>9/7/18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418616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22211-F69A-F74C-997C-D964B3A3A7B5}" type="datetime1">
              <a:rPr lang="en-US" smtClean="0"/>
              <a:t>9/7/18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207284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54C6A-044B-B645-9853-AD45C3BF4FF1}" type="datetime1">
              <a:rPr lang="en-US" smtClean="0"/>
              <a:t>9/7/18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137175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AE6F09-FA0F-D74A-A8AF-6A210D1A1A8C}" type="datetime1">
              <a:rPr lang="en-US" smtClean="0"/>
              <a:t>9/7/18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252434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E19B38-B735-FA4B-85E2-36F48C468986}" type="datetime1">
              <a:rPr lang="en-US" smtClean="0"/>
              <a:t>9/7/18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287646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98CECF-2B29-9948-AE64-8402F61CEBD1}" type="datetime1">
              <a:rPr lang="en-US" smtClean="0"/>
              <a:t>9/7/18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363066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92313D-00FF-8644-923C-6DA2B887441F}" type="datetime1">
              <a:rPr lang="en-US" smtClean="0"/>
              <a:t>9/7/18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179736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1B428F-9081-D840-98E9-54A4526E1619}" type="datetime1">
              <a:rPr lang="en-US" smtClean="0"/>
              <a:t>9/7/18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152405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18E1F-7CFE-6341-95F5-22B2E909F417}" type="datetime1">
              <a:rPr lang="en-US" smtClean="0"/>
              <a:t>9/7/18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14286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94824-2807-F949-8554-9F45F6FDA583}" type="datetime1">
              <a:rPr lang="en-US" smtClean="0"/>
              <a:t>9/7/18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367568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E3F1E2-F37A-9B4B-9A14-4E35918919A2}" type="datetime1">
              <a:rPr lang="en-US" smtClean="0"/>
              <a:t>9/7/18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34BFE-5163-4943-AF15-39C67EF0BB12}" type="slidenum">
              <a:rPr lang="en-US" smtClean="0"/>
              <a:t>‹#›</a:t>
            </a:fld>
            <a:endParaRPr lang="en-US"/>
          </a:p>
        </p:txBody>
      </p:sp>
    </p:spTree>
    <p:extLst>
      <p:ext uri="{BB962C8B-B14F-4D97-AF65-F5344CB8AC3E}">
        <p14:creationId xmlns:p14="http://schemas.microsoft.com/office/powerpoint/2010/main" val="25191719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4C2B2-628C-9043-B1DF-3B6D4B592990}" type="datetime1">
              <a:rPr lang="en-US" smtClean="0"/>
              <a:t>9/7/18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34BFE-5163-4943-AF15-39C67EF0BB12}" type="slidenum">
              <a:rPr lang="en-US" smtClean="0"/>
              <a:t>‹#›</a:t>
            </a:fld>
            <a:endParaRPr lang="en-US"/>
          </a:p>
        </p:txBody>
      </p:sp>
    </p:spTree>
    <p:extLst>
      <p:ext uri="{BB962C8B-B14F-4D97-AF65-F5344CB8AC3E}">
        <p14:creationId xmlns:p14="http://schemas.microsoft.com/office/powerpoint/2010/main" val="1268559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463" y="-256167"/>
            <a:ext cx="8627537" cy="1470025"/>
          </a:xfrm>
        </p:spPr>
        <p:txBody>
          <a:bodyPr>
            <a:noAutofit/>
          </a:bodyPr>
          <a:lstStyle/>
          <a:p>
            <a:r>
              <a:rPr lang="en-US" sz="4800" dirty="0" smtClean="0"/>
              <a:t>Analysis of Runs </a:t>
            </a:r>
            <a:r>
              <a:rPr lang="is-IS" sz="4800" dirty="0" smtClean="0"/>
              <a:t>18413</a:t>
            </a:r>
            <a:endParaRPr lang="en-US" sz="4800" dirty="0"/>
          </a:p>
        </p:txBody>
      </p:sp>
      <p:sp>
        <p:nvSpPr>
          <p:cNvPr id="3" name="TextBox 2"/>
          <p:cNvSpPr txBox="1"/>
          <p:nvPr/>
        </p:nvSpPr>
        <p:spPr>
          <a:xfrm>
            <a:off x="-69273" y="905976"/>
            <a:ext cx="9016997" cy="5693867"/>
          </a:xfrm>
          <a:prstGeom prst="rect">
            <a:avLst/>
          </a:prstGeom>
          <a:noFill/>
        </p:spPr>
        <p:txBody>
          <a:bodyPr wrap="square" rtlCol="0">
            <a:spAutoFit/>
          </a:bodyPr>
          <a:lstStyle/>
          <a:p>
            <a:pPr marL="914400" lvl="1" indent="-457200">
              <a:buFont typeface="Arial"/>
              <a:buChar char="•"/>
            </a:pPr>
            <a:r>
              <a:rPr lang="en-US" sz="2800" dirty="0" smtClean="0"/>
              <a:t>A study of all channels of run 18413.</a:t>
            </a:r>
          </a:p>
          <a:p>
            <a:pPr marL="914400" lvl="1" indent="-457200">
              <a:buFont typeface="Arial"/>
              <a:buChar char="•"/>
            </a:pPr>
            <a:r>
              <a:rPr lang="en-US" sz="2800" dirty="0" smtClean="0"/>
              <a:t>Discarded data beyond 11 am (the intervention)</a:t>
            </a:r>
          </a:p>
          <a:p>
            <a:pPr marL="914400" lvl="1" indent="-457200">
              <a:buFont typeface="Arial"/>
              <a:buChar char="•"/>
            </a:pPr>
            <a:r>
              <a:rPr lang="en-US" sz="2800" dirty="0" smtClean="0"/>
              <a:t>Displayed </a:t>
            </a:r>
            <a:r>
              <a:rPr lang="en-US" sz="2800" dirty="0" smtClean="0">
                <a:solidFill>
                  <a:srgbClr val="0000FF"/>
                </a:solidFill>
              </a:rPr>
              <a:t>A1</a:t>
            </a:r>
            <a:r>
              <a:rPr lang="en-US" sz="2800" dirty="0" smtClean="0"/>
              <a:t> and </a:t>
            </a:r>
            <a:r>
              <a:rPr lang="en-US" sz="2800" dirty="0" smtClean="0">
                <a:solidFill>
                  <a:srgbClr val="FF0000"/>
                </a:solidFill>
              </a:rPr>
              <a:t>A2 </a:t>
            </a:r>
            <a:r>
              <a:rPr lang="en-US" sz="2800" dirty="0" smtClean="0"/>
              <a:t>on the same plot for channels 0 to 5 and also channels 23 and 24</a:t>
            </a:r>
            <a:endParaRPr lang="en-US" sz="2800" dirty="0">
              <a:solidFill>
                <a:srgbClr val="000000"/>
              </a:solidFill>
            </a:endParaRPr>
          </a:p>
          <a:p>
            <a:pPr marL="914400" lvl="1" indent="-457200">
              <a:buFont typeface="Arial"/>
              <a:buChar char="•"/>
            </a:pPr>
            <a:r>
              <a:rPr lang="en-US" sz="2800" dirty="0" smtClean="0">
                <a:solidFill>
                  <a:srgbClr val="000000"/>
                </a:solidFill>
              </a:rPr>
              <a:t>Plotted graphs of drops in A1 / sec for channels 0 to 22 (expecting a similar </a:t>
            </a:r>
            <a:r>
              <a:rPr lang="en-US" sz="2800" dirty="0" err="1" smtClean="0">
                <a:solidFill>
                  <a:srgbClr val="000000"/>
                </a:solidFill>
              </a:rPr>
              <a:t>behaviour</a:t>
            </a:r>
            <a:r>
              <a:rPr lang="en-US" sz="2800" dirty="0" smtClean="0">
                <a:solidFill>
                  <a:srgbClr val="000000"/>
                </a:solidFill>
              </a:rPr>
              <a:t>)</a:t>
            </a:r>
          </a:p>
          <a:p>
            <a:pPr marL="914400" lvl="1" indent="-457200">
              <a:buFont typeface="Arial"/>
              <a:buChar char="•"/>
            </a:pPr>
            <a:r>
              <a:rPr lang="en-US" sz="2800" dirty="0" smtClean="0">
                <a:solidFill>
                  <a:srgbClr val="000000"/>
                </a:solidFill>
              </a:rPr>
              <a:t>Channels 11, 12, 13, 15, 17 and 18 (if we count from 0) have a negative drop (decrease in gain) while other have an increase in gain.</a:t>
            </a:r>
          </a:p>
          <a:p>
            <a:pPr marL="914400" lvl="1" indent="-457200">
              <a:buFont typeface="Arial"/>
              <a:buChar char="•"/>
            </a:pPr>
            <a:r>
              <a:rPr lang="en-US" sz="2800" dirty="0" smtClean="0">
                <a:solidFill>
                  <a:srgbClr val="000000"/>
                </a:solidFill>
              </a:rPr>
              <a:t>Same is not true for A2 except channel 11 which is the only negative drop channel.</a:t>
            </a:r>
          </a:p>
          <a:p>
            <a:pPr marL="914400" lvl="1" indent="-457200">
              <a:buFont typeface="Arial"/>
              <a:buChar char="•"/>
            </a:pPr>
            <a:r>
              <a:rPr lang="en-US" sz="2800" dirty="0" smtClean="0">
                <a:solidFill>
                  <a:srgbClr val="000000"/>
                </a:solidFill>
              </a:rPr>
              <a:t>Note </a:t>
            </a:r>
            <a:r>
              <a:rPr lang="mr-IN" sz="2800" dirty="0" smtClean="0">
                <a:solidFill>
                  <a:srgbClr val="000000"/>
                </a:solidFill>
              </a:rPr>
              <a:t>–</a:t>
            </a:r>
            <a:r>
              <a:rPr lang="en-US" sz="2800" dirty="0" smtClean="0">
                <a:solidFill>
                  <a:srgbClr val="000000"/>
                </a:solidFill>
              </a:rPr>
              <a:t> I either used a same scale or at least the same range of scale for all plots.</a:t>
            </a:r>
            <a:endParaRPr lang="en-US" sz="2800" dirty="0" smtClean="0"/>
          </a:p>
        </p:txBody>
      </p:sp>
      <p:sp>
        <p:nvSpPr>
          <p:cNvPr id="4" name="Slide Number Placeholder 3"/>
          <p:cNvSpPr>
            <a:spLocks noGrp="1"/>
          </p:cNvSpPr>
          <p:nvPr>
            <p:ph type="sldNum" sz="quarter" idx="12"/>
          </p:nvPr>
        </p:nvSpPr>
        <p:spPr/>
        <p:txBody>
          <a:bodyPr/>
          <a:lstStyle/>
          <a:p>
            <a:fld id="{66834BFE-5163-4943-AF15-39C67EF0BB12}" type="slidenum">
              <a:rPr lang="en-US" smtClean="0"/>
              <a:t>1</a:t>
            </a:fld>
            <a:endParaRPr lang="en-US"/>
          </a:p>
        </p:txBody>
      </p:sp>
    </p:spTree>
    <p:extLst>
      <p:ext uri="{BB962C8B-B14F-4D97-AF65-F5344CB8AC3E}">
        <p14:creationId xmlns:p14="http://schemas.microsoft.com/office/powerpoint/2010/main" val="914398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1670"/>
            <a:ext cx="8661400" cy="1143000"/>
          </a:xfrm>
        </p:spPr>
        <p:txBody>
          <a:bodyPr>
            <a:noAutofit/>
          </a:bodyPr>
          <a:lstStyle/>
          <a:p>
            <a:r>
              <a:rPr lang="en-US" sz="3600" dirty="0" smtClean="0"/>
              <a:t>All channels </a:t>
            </a:r>
            <a:r>
              <a:rPr lang="en-US" sz="3600" dirty="0" smtClean="0">
                <a:solidFill>
                  <a:srgbClr val="000090"/>
                </a:solidFill>
              </a:rPr>
              <a:t>A1</a:t>
            </a:r>
            <a:r>
              <a:rPr lang="en-US" sz="3600" dirty="0" smtClean="0"/>
              <a:t> and </a:t>
            </a:r>
            <a:r>
              <a:rPr lang="en-US" sz="3600" dirty="0" smtClean="0">
                <a:solidFill>
                  <a:srgbClr val="FF0000"/>
                </a:solidFill>
              </a:rPr>
              <a:t>A2 </a:t>
            </a:r>
            <a:r>
              <a:rPr lang="en-US" sz="3600" dirty="0" smtClean="0"/>
              <a:t>overlaid and A2:A1</a:t>
            </a:r>
            <a:endParaRPr lang="en-US" sz="3600" dirty="0"/>
          </a:p>
        </p:txBody>
      </p:sp>
      <p:sp>
        <p:nvSpPr>
          <p:cNvPr id="4" name="Slide Number Placeholder 3"/>
          <p:cNvSpPr>
            <a:spLocks noGrp="1"/>
          </p:cNvSpPr>
          <p:nvPr>
            <p:ph type="sldNum" sz="quarter" idx="12"/>
          </p:nvPr>
        </p:nvSpPr>
        <p:spPr/>
        <p:txBody>
          <a:bodyPr/>
          <a:lstStyle/>
          <a:p>
            <a:fld id="{876C4551-0840-3640-BB5A-171DFA9AC7CE}" type="slidenum">
              <a:rPr lang="en-US" smtClean="0"/>
              <a:t>2</a:t>
            </a:fld>
            <a:endParaRPr lang="en-US"/>
          </a:p>
        </p:txBody>
      </p:sp>
      <p:pic>
        <p:nvPicPr>
          <p:cNvPr id="3" name="Picture 2" descr="Screen Shot 2018-08-24 at 12.24.2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 y="588647"/>
            <a:ext cx="4458855" cy="3120447"/>
          </a:xfrm>
          <a:prstGeom prst="rect">
            <a:avLst/>
          </a:prstGeom>
        </p:spPr>
      </p:pic>
      <p:sp>
        <p:nvSpPr>
          <p:cNvPr id="6" name="TextBox 5"/>
          <p:cNvSpPr txBox="1"/>
          <p:nvPr/>
        </p:nvSpPr>
        <p:spPr>
          <a:xfrm>
            <a:off x="1929715" y="2974884"/>
            <a:ext cx="2130436" cy="400110"/>
          </a:xfrm>
          <a:prstGeom prst="rect">
            <a:avLst/>
          </a:prstGeom>
          <a:noFill/>
        </p:spPr>
        <p:txBody>
          <a:bodyPr wrap="none" rtlCol="0">
            <a:spAutoFit/>
          </a:bodyPr>
          <a:lstStyle/>
          <a:p>
            <a:r>
              <a:rPr lang="en-US" sz="2000" dirty="0" smtClean="0"/>
              <a:t>PMMA Channel 23</a:t>
            </a:r>
            <a:endParaRPr lang="en-US" sz="2000" dirty="0"/>
          </a:p>
        </p:txBody>
      </p:sp>
      <p:pic>
        <p:nvPicPr>
          <p:cNvPr id="16" name="Picture 15" descr="Screen Shot 2018-08-24 at 12.28.2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14" y="3734174"/>
            <a:ext cx="4285649" cy="2811228"/>
          </a:xfrm>
          <a:prstGeom prst="rect">
            <a:avLst/>
          </a:prstGeom>
        </p:spPr>
      </p:pic>
      <p:sp>
        <p:nvSpPr>
          <p:cNvPr id="17" name="TextBox 16"/>
          <p:cNvSpPr txBox="1"/>
          <p:nvPr/>
        </p:nvSpPr>
        <p:spPr>
          <a:xfrm>
            <a:off x="1741784" y="5692013"/>
            <a:ext cx="2336096" cy="461665"/>
          </a:xfrm>
          <a:prstGeom prst="rect">
            <a:avLst/>
          </a:prstGeom>
          <a:noFill/>
        </p:spPr>
        <p:txBody>
          <a:bodyPr wrap="none" rtlCol="0">
            <a:spAutoFit/>
          </a:bodyPr>
          <a:lstStyle/>
          <a:p>
            <a:r>
              <a:rPr lang="en-US" sz="2400" dirty="0" smtClean="0"/>
              <a:t>Silica Channel 24</a:t>
            </a:r>
            <a:endParaRPr lang="en-US" sz="2400" dirty="0"/>
          </a:p>
        </p:txBody>
      </p:sp>
      <p:pic>
        <p:nvPicPr>
          <p:cNvPr id="18" name="Picture 17" descr="Screen Shot 2018-08-24 at 2.37.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637" y="719606"/>
            <a:ext cx="4410363" cy="2922204"/>
          </a:xfrm>
          <a:prstGeom prst="rect">
            <a:avLst/>
          </a:prstGeom>
        </p:spPr>
      </p:pic>
      <p:sp>
        <p:nvSpPr>
          <p:cNvPr id="19" name="TextBox 18"/>
          <p:cNvSpPr txBox="1"/>
          <p:nvPr/>
        </p:nvSpPr>
        <p:spPr>
          <a:xfrm>
            <a:off x="4996890" y="2866911"/>
            <a:ext cx="935172" cy="461665"/>
          </a:xfrm>
          <a:prstGeom prst="rect">
            <a:avLst/>
          </a:prstGeom>
          <a:noFill/>
        </p:spPr>
        <p:txBody>
          <a:bodyPr wrap="none" rtlCol="0">
            <a:spAutoFit/>
          </a:bodyPr>
          <a:lstStyle/>
          <a:p>
            <a:r>
              <a:rPr lang="en-US" sz="2400" dirty="0" smtClean="0"/>
              <a:t>A2:A1</a:t>
            </a:r>
            <a:endParaRPr lang="en-US" sz="2400" dirty="0"/>
          </a:p>
        </p:txBody>
      </p:sp>
      <p:pic>
        <p:nvPicPr>
          <p:cNvPr id="20" name="Picture 19" descr="Screen Shot 2018-08-24 at 2.39.1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4620" y="3734174"/>
            <a:ext cx="4689380" cy="3123826"/>
          </a:xfrm>
          <a:prstGeom prst="rect">
            <a:avLst/>
          </a:prstGeom>
        </p:spPr>
      </p:pic>
      <p:sp>
        <p:nvSpPr>
          <p:cNvPr id="22" name="TextBox 21"/>
          <p:cNvSpPr txBox="1"/>
          <p:nvPr/>
        </p:nvSpPr>
        <p:spPr>
          <a:xfrm>
            <a:off x="5170079" y="5894685"/>
            <a:ext cx="935172" cy="461665"/>
          </a:xfrm>
          <a:prstGeom prst="rect">
            <a:avLst/>
          </a:prstGeom>
          <a:noFill/>
        </p:spPr>
        <p:txBody>
          <a:bodyPr wrap="none" rtlCol="0">
            <a:spAutoFit/>
          </a:bodyPr>
          <a:lstStyle/>
          <a:p>
            <a:r>
              <a:rPr lang="en-US" sz="2400" dirty="0" smtClean="0"/>
              <a:t>A2:A1</a:t>
            </a:r>
            <a:endParaRPr lang="en-US" sz="2400" dirty="0"/>
          </a:p>
        </p:txBody>
      </p:sp>
    </p:spTree>
    <p:extLst>
      <p:ext uri="{BB962C8B-B14F-4D97-AF65-F5344CB8AC3E}">
        <p14:creationId xmlns:p14="http://schemas.microsoft.com/office/powerpoint/2010/main" val="3900064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8-08-25 at 9.29.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85192"/>
            <a:ext cx="4795765" cy="3172808"/>
          </a:xfrm>
          <a:prstGeom prst="rect">
            <a:avLst/>
          </a:prstGeom>
        </p:spPr>
      </p:pic>
      <p:pic>
        <p:nvPicPr>
          <p:cNvPr id="2" name="Picture 1" descr="Screen Shot 2018-08-25 at 9.27.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2" y="661933"/>
            <a:ext cx="4562498" cy="3023259"/>
          </a:xfrm>
          <a:prstGeom prst="rect">
            <a:avLst/>
          </a:prstGeom>
        </p:spPr>
      </p:pic>
      <p:sp>
        <p:nvSpPr>
          <p:cNvPr id="4" name="Slide Number Placeholder 3"/>
          <p:cNvSpPr>
            <a:spLocks noGrp="1"/>
          </p:cNvSpPr>
          <p:nvPr>
            <p:ph type="sldNum" sz="quarter" idx="12"/>
          </p:nvPr>
        </p:nvSpPr>
        <p:spPr/>
        <p:txBody>
          <a:bodyPr/>
          <a:lstStyle/>
          <a:p>
            <a:fld id="{876C4551-0840-3640-BB5A-171DFA9AC7CE}" type="slidenum">
              <a:rPr lang="en-US" smtClean="0"/>
              <a:t>3</a:t>
            </a:fld>
            <a:endParaRPr lang="en-US"/>
          </a:p>
        </p:txBody>
      </p:sp>
      <p:sp>
        <p:nvSpPr>
          <p:cNvPr id="14" name="TextBox 13"/>
          <p:cNvSpPr txBox="1"/>
          <p:nvPr/>
        </p:nvSpPr>
        <p:spPr>
          <a:xfrm>
            <a:off x="1122234" y="5816252"/>
            <a:ext cx="1500230" cy="461665"/>
          </a:xfrm>
          <a:prstGeom prst="rect">
            <a:avLst/>
          </a:prstGeom>
          <a:noFill/>
        </p:spPr>
        <p:txBody>
          <a:bodyPr wrap="none" rtlCol="0">
            <a:spAutoFit/>
          </a:bodyPr>
          <a:lstStyle/>
          <a:p>
            <a:r>
              <a:rPr lang="en-US" sz="2400" dirty="0" smtClean="0"/>
              <a:t> Channel 1</a:t>
            </a:r>
            <a:endParaRPr lang="en-US" sz="2400" dirty="0"/>
          </a:p>
        </p:txBody>
      </p:sp>
      <p:sp>
        <p:nvSpPr>
          <p:cNvPr id="15" name="TextBox 14"/>
          <p:cNvSpPr txBox="1"/>
          <p:nvPr/>
        </p:nvSpPr>
        <p:spPr>
          <a:xfrm>
            <a:off x="1061849" y="2935025"/>
            <a:ext cx="1500230" cy="461665"/>
          </a:xfrm>
          <a:prstGeom prst="rect">
            <a:avLst/>
          </a:prstGeom>
          <a:noFill/>
        </p:spPr>
        <p:txBody>
          <a:bodyPr wrap="none" rtlCol="0">
            <a:spAutoFit/>
          </a:bodyPr>
          <a:lstStyle/>
          <a:p>
            <a:r>
              <a:rPr lang="en-US" sz="2400" dirty="0" smtClean="0"/>
              <a:t> Channel </a:t>
            </a:r>
            <a:r>
              <a:rPr lang="en-US" sz="2400" dirty="0"/>
              <a:t>0</a:t>
            </a:r>
          </a:p>
        </p:txBody>
      </p:sp>
      <p:sp>
        <p:nvSpPr>
          <p:cNvPr id="16" name="Title 1"/>
          <p:cNvSpPr txBox="1">
            <a:spLocks/>
          </p:cNvSpPr>
          <p:nvPr/>
        </p:nvSpPr>
        <p:spPr>
          <a:xfrm>
            <a:off x="228600" y="-257852"/>
            <a:ext cx="86614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smtClean="0"/>
              <a:t>All channels </a:t>
            </a:r>
            <a:r>
              <a:rPr lang="en-US" sz="3600" smtClean="0">
                <a:solidFill>
                  <a:srgbClr val="000090"/>
                </a:solidFill>
              </a:rPr>
              <a:t>A1</a:t>
            </a:r>
            <a:r>
              <a:rPr lang="en-US" sz="3600" smtClean="0"/>
              <a:t> and </a:t>
            </a:r>
            <a:r>
              <a:rPr lang="en-US" sz="3600" smtClean="0">
                <a:solidFill>
                  <a:srgbClr val="FF0000"/>
                </a:solidFill>
              </a:rPr>
              <a:t>A2 </a:t>
            </a:r>
            <a:r>
              <a:rPr lang="en-US" sz="3600" smtClean="0"/>
              <a:t>overlaid and A2:A1</a:t>
            </a:r>
            <a:endParaRPr lang="en-US" sz="3600" dirty="0"/>
          </a:p>
        </p:txBody>
      </p:sp>
      <p:pic>
        <p:nvPicPr>
          <p:cNvPr id="9" name="Picture 8" descr="Screen Shot 2018-08-24 at 4.38.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124" y="661933"/>
            <a:ext cx="4657967" cy="3088513"/>
          </a:xfrm>
          <a:prstGeom prst="rect">
            <a:avLst/>
          </a:prstGeom>
        </p:spPr>
      </p:pic>
      <p:pic>
        <p:nvPicPr>
          <p:cNvPr id="17" name="Picture 16" descr="Screen Shot 2018-08-24 at 4.39.5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769" y="3805975"/>
            <a:ext cx="4422322" cy="2959660"/>
          </a:xfrm>
          <a:prstGeom prst="rect">
            <a:avLst/>
          </a:prstGeom>
        </p:spPr>
      </p:pic>
      <p:sp>
        <p:nvSpPr>
          <p:cNvPr id="18" name="TextBox 17"/>
          <p:cNvSpPr txBox="1"/>
          <p:nvPr/>
        </p:nvSpPr>
        <p:spPr>
          <a:xfrm>
            <a:off x="4996890" y="2866911"/>
            <a:ext cx="935172" cy="461665"/>
          </a:xfrm>
          <a:prstGeom prst="rect">
            <a:avLst/>
          </a:prstGeom>
          <a:noFill/>
        </p:spPr>
        <p:txBody>
          <a:bodyPr wrap="none" rtlCol="0">
            <a:spAutoFit/>
          </a:bodyPr>
          <a:lstStyle/>
          <a:p>
            <a:r>
              <a:rPr lang="en-US" sz="2400" dirty="0" smtClean="0"/>
              <a:t>A2:A1</a:t>
            </a:r>
            <a:endParaRPr lang="en-US" sz="2400" dirty="0"/>
          </a:p>
        </p:txBody>
      </p:sp>
      <p:sp>
        <p:nvSpPr>
          <p:cNvPr id="19" name="TextBox 18"/>
          <p:cNvSpPr txBox="1"/>
          <p:nvPr/>
        </p:nvSpPr>
        <p:spPr>
          <a:xfrm>
            <a:off x="5170079" y="5894685"/>
            <a:ext cx="935172" cy="461665"/>
          </a:xfrm>
          <a:prstGeom prst="rect">
            <a:avLst/>
          </a:prstGeom>
          <a:noFill/>
        </p:spPr>
        <p:txBody>
          <a:bodyPr wrap="none" rtlCol="0">
            <a:spAutoFit/>
          </a:bodyPr>
          <a:lstStyle/>
          <a:p>
            <a:r>
              <a:rPr lang="en-US" sz="2400" dirty="0" smtClean="0"/>
              <a:t>A2:A1</a:t>
            </a:r>
            <a:endParaRPr lang="en-US" sz="2400" dirty="0"/>
          </a:p>
        </p:txBody>
      </p:sp>
    </p:spTree>
    <p:extLst>
      <p:ext uri="{BB962C8B-B14F-4D97-AF65-F5344CB8AC3E}">
        <p14:creationId xmlns:p14="http://schemas.microsoft.com/office/powerpoint/2010/main" val="20357876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8-08-25 at 9.32.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43230"/>
            <a:ext cx="4522153" cy="3014769"/>
          </a:xfrm>
          <a:prstGeom prst="rect">
            <a:avLst/>
          </a:prstGeom>
        </p:spPr>
      </p:pic>
      <p:pic>
        <p:nvPicPr>
          <p:cNvPr id="2" name="Picture 1" descr="Screen Shot 2018-08-25 at 9.31.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45" y="750182"/>
            <a:ext cx="4579000" cy="3059668"/>
          </a:xfrm>
          <a:prstGeom prst="rect">
            <a:avLst/>
          </a:prstGeom>
        </p:spPr>
      </p:pic>
      <p:sp>
        <p:nvSpPr>
          <p:cNvPr id="4" name="Slide Number Placeholder 3"/>
          <p:cNvSpPr>
            <a:spLocks noGrp="1"/>
          </p:cNvSpPr>
          <p:nvPr>
            <p:ph type="sldNum" sz="quarter" idx="12"/>
          </p:nvPr>
        </p:nvSpPr>
        <p:spPr/>
        <p:txBody>
          <a:bodyPr/>
          <a:lstStyle/>
          <a:p>
            <a:fld id="{876C4551-0840-3640-BB5A-171DFA9AC7CE}" type="slidenum">
              <a:rPr lang="en-US" smtClean="0"/>
              <a:t>4</a:t>
            </a:fld>
            <a:endParaRPr lang="en-US"/>
          </a:p>
        </p:txBody>
      </p:sp>
      <p:sp>
        <p:nvSpPr>
          <p:cNvPr id="6" name="TextBox 5"/>
          <p:cNvSpPr txBox="1"/>
          <p:nvPr/>
        </p:nvSpPr>
        <p:spPr>
          <a:xfrm>
            <a:off x="1052256" y="2647827"/>
            <a:ext cx="1430650" cy="461665"/>
          </a:xfrm>
          <a:prstGeom prst="rect">
            <a:avLst/>
          </a:prstGeom>
          <a:noFill/>
        </p:spPr>
        <p:txBody>
          <a:bodyPr wrap="none" rtlCol="0">
            <a:spAutoFit/>
          </a:bodyPr>
          <a:lstStyle>
            <a:defPPr>
              <a:defRPr lang="en-US"/>
            </a:defPPr>
            <a:lvl1pPr>
              <a:defRPr sz="2400"/>
            </a:lvl1pPr>
          </a:lstStyle>
          <a:p>
            <a:r>
              <a:rPr lang="en-US" dirty="0"/>
              <a:t>Channel 2</a:t>
            </a:r>
          </a:p>
        </p:txBody>
      </p:sp>
      <p:sp>
        <p:nvSpPr>
          <p:cNvPr id="15" name="TextBox 14"/>
          <p:cNvSpPr txBox="1"/>
          <p:nvPr/>
        </p:nvSpPr>
        <p:spPr>
          <a:xfrm>
            <a:off x="1052256" y="5769115"/>
            <a:ext cx="1430650" cy="461665"/>
          </a:xfrm>
          <a:prstGeom prst="rect">
            <a:avLst/>
          </a:prstGeom>
          <a:noFill/>
        </p:spPr>
        <p:txBody>
          <a:bodyPr wrap="none" rtlCol="0">
            <a:spAutoFit/>
          </a:bodyPr>
          <a:lstStyle/>
          <a:p>
            <a:r>
              <a:rPr lang="en-US" sz="2400" dirty="0" smtClean="0"/>
              <a:t>Channel 3</a:t>
            </a:r>
            <a:endParaRPr lang="en-US" sz="2400" dirty="0"/>
          </a:p>
        </p:txBody>
      </p:sp>
      <p:sp>
        <p:nvSpPr>
          <p:cNvPr id="22" name="Title 1"/>
          <p:cNvSpPr txBox="1">
            <a:spLocks/>
          </p:cNvSpPr>
          <p:nvPr/>
        </p:nvSpPr>
        <p:spPr>
          <a:xfrm>
            <a:off x="228600" y="-211670"/>
            <a:ext cx="86614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smtClean="0"/>
              <a:t>All channels </a:t>
            </a:r>
            <a:r>
              <a:rPr lang="en-US" sz="3600" smtClean="0">
                <a:solidFill>
                  <a:srgbClr val="000090"/>
                </a:solidFill>
              </a:rPr>
              <a:t>A1</a:t>
            </a:r>
            <a:r>
              <a:rPr lang="en-US" sz="3600" smtClean="0"/>
              <a:t> and </a:t>
            </a:r>
            <a:r>
              <a:rPr lang="en-US" sz="3600" smtClean="0">
                <a:solidFill>
                  <a:srgbClr val="FF0000"/>
                </a:solidFill>
              </a:rPr>
              <a:t>A2 </a:t>
            </a:r>
            <a:r>
              <a:rPr lang="en-US" sz="3600" smtClean="0"/>
              <a:t>overlaid and A2:A1</a:t>
            </a:r>
            <a:endParaRPr lang="en-US" sz="3600" dirty="0"/>
          </a:p>
        </p:txBody>
      </p:sp>
      <p:pic>
        <p:nvPicPr>
          <p:cNvPr id="23" name="Picture 22" descr="Screen Shot 2018-08-24 at 4.58.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3694" y="723511"/>
            <a:ext cx="4590306" cy="3086339"/>
          </a:xfrm>
          <a:prstGeom prst="rect">
            <a:avLst/>
          </a:prstGeom>
        </p:spPr>
      </p:pic>
      <p:pic>
        <p:nvPicPr>
          <p:cNvPr id="24" name="Picture 23" descr="Screen Shot 2018-08-24 at 4.59.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2153" y="3809850"/>
            <a:ext cx="4621846" cy="3048150"/>
          </a:xfrm>
          <a:prstGeom prst="rect">
            <a:avLst/>
          </a:prstGeom>
        </p:spPr>
      </p:pic>
      <p:sp>
        <p:nvSpPr>
          <p:cNvPr id="25" name="TextBox 24"/>
          <p:cNvSpPr txBox="1"/>
          <p:nvPr/>
        </p:nvSpPr>
        <p:spPr>
          <a:xfrm>
            <a:off x="4996890" y="2866911"/>
            <a:ext cx="935172" cy="461665"/>
          </a:xfrm>
          <a:prstGeom prst="rect">
            <a:avLst/>
          </a:prstGeom>
          <a:noFill/>
        </p:spPr>
        <p:txBody>
          <a:bodyPr wrap="none" rtlCol="0">
            <a:spAutoFit/>
          </a:bodyPr>
          <a:lstStyle/>
          <a:p>
            <a:r>
              <a:rPr lang="en-US" sz="2400" dirty="0" smtClean="0"/>
              <a:t>A2:A1</a:t>
            </a:r>
            <a:endParaRPr lang="en-US" sz="2400" dirty="0"/>
          </a:p>
        </p:txBody>
      </p:sp>
      <p:sp>
        <p:nvSpPr>
          <p:cNvPr id="26" name="TextBox 25"/>
          <p:cNvSpPr txBox="1"/>
          <p:nvPr/>
        </p:nvSpPr>
        <p:spPr>
          <a:xfrm>
            <a:off x="5170079" y="5894685"/>
            <a:ext cx="935172" cy="461665"/>
          </a:xfrm>
          <a:prstGeom prst="rect">
            <a:avLst/>
          </a:prstGeom>
          <a:noFill/>
        </p:spPr>
        <p:txBody>
          <a:bodyPr wrap="none" rtlCol="0">
            <a:spAutoFit/>
          </a:bodyPr>
          <a:lstStyle/>
          <a:p>
            <a:r>
              <a:rPr lang="en-US" sz="2400" dirty="0" smtClean="0"/>
              <a:t>A2:A1</a:t>
            </a:r>
            <a:endParaRPr lang="en-US" sz="2400" dirty="0"/>
          </a:p>
        </p:txBody>
      </p:sp>
    </p:spTree>
    <p:extLst>
      <p:ext uri="{BB962C8B-B14F-4D97-AF65-F5344CB8AC3E}">
        <p14:creationId xmlns:p14="http://schemas.microsoft.com/office/powerpoint/2010/main" val="26772265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8-08-25 at 9.37.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755095"/>
            <a:ext cx="4574794" cy="3031322"/>
          </a:xfrm>
          <a:prstGeom prst="rect">
            <a:avLst/>
          </a:prstGeom>
        </p:spPr>
      </p:pic>
      <p:pic>
        <p:nvPicPr>
          <p:cNvPr id="2" name="Picture 1" descr="Screen Shot 2018-08-25 at 9.37.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8492"/>
            <a:ext cx="4546596" cy="3001168"/>
          </a:xfrm>
          <a:prstGeom prst="rect">
            <a:avLst/>
          </a:prstGeom>
        </p:spPr>
      </p:pic>
      <p:sp>
        <p:nvSpPr>
          <p:cNvPr id="4" name="Slide Number Placeholder 3"/>
          <p:cNvSpPr>
            <a:spLocks noGrp="1"/>
          </p:cNvSpPr>
          <p:nvPr>
            <p:ph type="sldNum" sz="quarter" idx="12"/>
          </p:nvPr>
        </p:nvSpPr>
        <p:spPr/>
        <p:txBody>
          <a:bodyPr/>
          <a:lstStyle/>
          <a:p>
            <a:fld id="{876C4551-0840-3640-BB5A-171DFA9AC7CE}" type="slidenum">
              <a:rPr lang="en-US" smtClean="0"/>
              <a:t>5</a:t>
            </a:fld>
            <a:endParaRPr lang="en-US"/>
          </a:p>
        </p:txBody>
      </p:sp>
      <p:sp>
        <p:nvSpPr>
          <p:cNvPr id="16" name="TextBox 15"/>
          <p:cNvSpPr txBox="1"/>
          <p:nvPr/>
        </p:nvSpPr>
        <p:spPr>
          <a:xfrm>
            <a:off x="1061849" y="2743967"/>
            <a:ext cx="1500230" cy="461665"/>
          </a:xfrm>
          <a:prstGeom prst="rect">
            <a:avLst/>
          </a:prstGeom>
          <a:noFill/>
        </p:spPr>
        <p:txBody>
          <a:bodyPr wrap="none" rtlCol="0">
            <a:spAutoFit/>
          </a:bodyPr>
          <a:lstStyle/>
          <a:p>
            <a:r>
              <a:rPr lang="en-US" sz="2400" dirty="0" smtClean="0"/>
              <a:t> Channel 4</a:t>
            </a:r>
            <a:endParaRPr lang="en-US" sz="2400" dirty="0"/>
          </a:p>
        </p:txBody>
      </p:sp>
      <p:sp>
        <p:nvSpPr>
          <p:cNvPr id="19" name="TextBox 18"/>
          <p:cNvSpPr txBox="1"/>
          <p:nvPr/>
        </p:nvSpPr>
        <p:spPr>
          <a:xfrm>
            <a:off x="1061849" y="5915119"/>
            <a:ext cx="1500230" cy="461665"/>
          </a:xfrm>
          <a:prstGeom prst="rect">
            <a:avLst/>
          </a:prstGeom>
          <a:noFill/>
        </p:spPr>
        <p:txBody>
          <a:bodyPr wrap="none" rtlCol="0">
            <a:spAutoFit/>
          </a:bodyPr>
          <a:lstStyle/>
          <a:p>
            <a:r>
              <a:rPr lang="en-US" sz="2400" dirty="0" smtClean="0"/>
              <a:t> Channel </a:t>
            </a:r>
            <a:r>
              <a:rPr lang="en-US" sz="2400" dirty="0"/>
              <a:t>5</a:t>
            </a:r>
          </a:p>
        </p:txBody>
      </p:sp>
      <p:sp>
        <p:nvSpPr>
          <p:cNvPr id="13" name="Title 1"/>
          <p:cNvSpPr txBox="1">
            <a:spLocks/>
          </p:cNvSpPr>
          <p:nvPr/>
        </p:nvSpPr>
        <p:spPr>
          <a:xfrm>
            <a:off x="228600" y="-211670"/>
            <a:ext cx="86614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smtClean="0"/>
              <a:t>All channels </a:t>
            </a:r>
            <a:r>
              <a:rPr lang="en-US" sz="3600" smtClean="0">
                <a:solidFill>
                  <a:srgbClr val="000090"/>
                </a:solidFill>
              </a:rPr>
              <a:t>A1</a:t>
            </a:r>
            <a:r>
              <a:rPr lang="en-US" sz="3600" smtClean="0"/>
              <a:t> and </a:t>
            </a:r>
            <a:r>
              <a:rPr lang="en-US" sz="3600" smtClean="0">
                <a:solidFill>
                  <a:srgbClr val="FF0000"/>
                </a:solidFill>
              </a:rPr>
              <a:t>A2 </a:t>
            </a:r>
            <a:r>
              <a:rPr lang="en-US" sz="3600" smtClean="0"/>
              <a:t>overlaid and A2:A1</a:t>
            </a:r>
            <a:endParaRPr lang="en-US" sz="3600" dirty="0"/>
          </a:p>
        </p:txBody>
      </p:sp>
      <p:pic>
        <p:nvPicPr>
          <p:cNvPr id="7" name="Picture 6" descr="Screen Shot 2018-08-24 at 5.02.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794" y="618942"/>
            <a:ext cx="4569206" cy="3029810"/>
          </a:xfrm>
          <a:prstGeom prst="rect">
            <a:avLst/>
          </a:prstGeom>
        </p:spPr>
      </p:pic>
      <p:pic>
        <p:nvPicPr>
          <p:cNvPr id="8" name="Picture 7" descr="Screen Shot 2018-08-24 at 5.05.1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4794" y="3821150"/>
            <a:ext cx="4569206" cy="3036850"/>
          </a:xfrm>
          <a:prstGeom prst="rect">
            <a:avLst/>
          </a:prstGeom>
        </p:spPr>
      </p:pic>
      <p:sp>
        <p:nvSpPr>
          <p:cNvPr id="17" name="TextBox 16"/>
          <p:cNvSpPr txBox="1"/>
          <p:nvPr/>
        </p:nvSpPr>
        <p:spPr>
          <a:xfrm>
            <a:off x="4996890" y="2843820"/>
            <a:ext cx="935172" cy="461665"/>
          </a:xfrm>
          <a:prstGeom prst="rect">
            <a:avLst/>
          </a:prstGeom>
          <a:noFill/>
        </p:spPr>
        <p:txBody>
          <a:bodyPr wrap="none" rtlCol="0">
            <a:spAutoFit/>
          </a:bodyPr>
          <a:lstStyle/>
          <a:p>
            <a:r>
              <a:rPr lang="en-US" sz="2400" dirty="0" smtClean="0"/>
              <a:t>A2:A1</a:t>
            </a:r>
            <a:endParaRPr lang="en-US" sz="2400" dirty="0"/>
          </a:p>
        </p:txBody>
      </p:sp>
      <p:sp>
        <p:nvSpPr>
          <p:cNvPr id="21" name="TextBox 20"/>
          <p:cNvSpPr txBox="1"/>
          <p:nvPr/>
        </p:nvSpPr>
        <p:spPr>
          <a:xfrm>
            <a:off x="5170079" y="5871594"/>
            <a:ext cx="935172" cy="461665"/>
          </a:xfrm>
          <a:prstGeom prst="rect">
            <a:avLst/>
          </a:prstGeom>
          <a:noFill/>
        </p:spPr>
        <p:txBody>
          <a:bodyPr wrap="none" rtlCol="0">
            <a:spAutoFit/>
          </a:bodyPr>
          <a:lstStyle/>
          <a:p>
            <a:r>
              <a:rPr lang="en-US" sz="2400" dirty="0" smtClean="0"/>
              <a:t>A2:A1</a:t>
            </a:r>
            <a:endParaRPr lang="en-US" sz="2400" dirty="0"/>
          </a:p>
        </p:txBody>
      </p:sp>
    </p:spTree>
    <p:extLst>
      <p:ext uri="{BB962C8B-B14F-4D97-AF65-F5344CB8AC3E}">
        <p14:creationId xmlns:p14="http://schemas.microsoft.com/office/powerpoint/2010/main" val="34420186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3" y="-94818"/>
            <a:ext cx="8229600" cy="1143000"/>
          </a:xfrm>
        </p:spPr>
        <p:txBody>
          <a:bodyPr/>
          <a:lstStyle/>
          <a:p>
            <a:r>
              <a:rPr lang="en-US" dirty="0" smtClean="0"/>
              <a:t>Plot of drop in A1 for all channels</a:t>
            </a:r>
            <a:endParaRPr lang="en-US" dirty="0"/>
          </a:p>
        </p:txBody>
      </p:sp>
      <p:sp>
        <p:nvSpPr>
          <p:cNvPr id="4" name="Slide Number Placeholder 3"/>
          <p:cNvSpPr>
            <a:spLocks noGrp="1"/>
          </p:cNvSpPr>
          <p:nvPr>
            <p:ph type="sldNum" sz="quarter" idx="12"/>
          </p:nvPr>
        </p:nvSpPr>
        <p:spPr/>
        <p:txBody>
          <a:bodyPr/>
          <a:lstStyle/>
          <a:p>
            <a:fld id="{66834BFE-5163-4943-AF15-39C67EF0BB12}" type="slidenum">
              <a:rPr lang="en-US" smtClean="0"/>
              <a:t>6</a:t>
            </a:fld>
            <a:endParaRPr lang="en-US"/>
          </a:p>
        </p:txBody>
      </p:sp>
      <p:pic>
        <p:nvPicPr>
          <p:cNvPr id="3" name="Picture 2" descr="Screen Shot 2018-08-25 at 9.57.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27" y="890154"/>
            <a:ext cx="8089900" cy="5562600"/>
          </a:xfrm>
          <a:prstGeom prst="rect">
            <a:avLst/>
          </a:prstGeom>
        </p:spPr>
      </p:pic>
    </p:spTree>
    <p:extLst>
      <p:ext uri="{BB962C8B-B14F-4D97-AF65-F5344CB8AC3E}">
        <p14:creationId xmlns:p14="http://schemas.microsoft.com/office/powerpoint/2010/main" val="2846742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183"/>
            <a:ext cx="8229600" cy="1143000"/>
          </a:xfrm>
        </p:spPr>
        <p:txBody>
          <a:bodyPr/>
          <a:lstStyle/>
          <a:p>
            <a:r>
              <a:rPr lang="en-US" dirty="0" smtClean="0"/>
              <a:t>Plot of drop in A2 for all channels</a:t>
            </a:r>
            <a:endParaRPr lang="en-US" dirty="0"/>
          </a:p>
        </p:txBody>
      </p:sp>
      <p:sp>
        <p:nvSpPr>
          <p:cNvPr id="4" name="Slide Number Placeholder 3"/>
          <p:cNvSpPr>
            <a:spLocks noGrp="1"/>
          </p:cNvSpPr>
          <p:nvPr>
            <p:ph type="sldNum" sz="quarter" idx="12"/>
          </p:nvPr>
        </p:nvSpPr>
        <p:spPr/>
        <p:txBody>
          <a:bodyPr/>
          <a:lstStyle/>
          <a:p>
            <a:fld id="{66834BFE-5163-4943-AF15-39C67EF0BB12}" type="slidenum">
              <a:rPr lang="en-US" smtClean="0"/>
              <a:t>7</a:t>
            </a:fld>
            <a:endParaRPr lang="en-US"/>
          </a:p>
        </p:txBody>
      </p:sp>
      <p:pic>
        <p:nvPicPr>
          <p:cNvPr id="5" name="Picture 4" descr="Screen Shot 2018-08-25 at 10.00.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85273"/>
            <a:ext cx="8115300" cy="5588000"/>
          </a:xfrm>
          <a:prstGeom prst="rect">
            <a:avLst/>
          </a:prstGeom>
        </p:spPr>
      </p:pic>
    </p:spTree>
    <p:extLst>
      <p:ext uri="{BB962C8B-B14F-4D97-AF65-F5344CB8AC3E}">
        <p14:creationId xmlns:p14="http://schemas.microsoft.com/office/powerpoint/2010/main" val="553658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8-08-25 at 9.41.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 y="2903420"/>
            <a:ext cx="4641274" cy="3026614"/>
          </a:xfrm>
          <a:prstGeom prst="rect">
            <a:avLst/>
          </a:prstGeom>
        </p:spPr>
      </p:pic>
      <p:sp>
        <p:nvSpPr>
          <p:cNvPr id="2" name="Title 1"/>
          <p:cNvSpPr>
            <a:spLocks noGrp="1"/>
          </p:cNvSpPr>
          <p:nvPr>
            <p:ph type="title"/>
          </p:nvPr>
        </p:nvSpPr>
        <p:spPr>
          <a:xfrm>
            <a:off x="457200" y="-210273"/>
            <a:ext cx="8229600" cy="1143000"/>
          </a:xfrm>
        </p:spPr>
        <p:txBody>
          <a:bodyPr>
            <a:normAutofit/>
          </a:bodyPr>
          <a:lstStyle/>
          <a:p>
            <a:r>
              <a:rPr lang="en-US" sz="3600" dirty="0" smtClean="0"/>
              <a:t>Checking </a:t>
            </a:r>
            <a:r>
              <a:rPr lang="en-US" sz="3600" dirty="0" smtClean="0">
                <a:solidFill>
                  <a:srgbClr val="000090"/>
                </a:solidFill>
              </a:rPr>
              <a:t>A1</a:t>
            </a:r>
            <a:r>
              <a:rPr lang="en-US" sz="3600" dirty="0" smtClean="0"/>
              <a:t> and </a:t>
            </a:r>
            <a:r>
              <a:rPr lang="en-US" sz="3600" dirty="0" smtClean="0">
                <a:solidFill>
                  <a:srgbClr val="FF0000"/>
                </a:solidFill>
              </a:rPr>
              <a:t>A2</a:t>
            </a:r>
            <a:r>
              <a:rPr lang="en-US" sz="3600" dirty="0" smtClean="0"/>
              <a:t> with negative drop</a:t>
            </a:r>
            <a:endParaRPr lang="en-US" sz="3600" dirty="0"/>
          </a:p>
        </p:txBody>
      </p:sp>
      <p:sp>
        <p:nvSpPr>
          <p:cNvPr id="4" name="Slide Number Placeholder 3"/>
          <p:cNvSpPr>
            <a:spLocks noGrp="1"/>
          </p:cNvSpPr>
          <p:nvPr>
            <p:ph type="sldNum" sz="quarter" idx="12"/>
          </p:nvPr>
        </p:nvSpPr>
        <p:spPr/>
        <p:txBody>
          <a:bodyPr/>
          <a:lstStyle/>
          <a:p>
            <a:fld id="{66834BFE-5163-4943-AF15-39C67EF0BB12}" type="slidenum">
              <a:rPr lang="en-US" smtClean="0"/>
              <a:t>8</a:t>
            </a:fld>
            <a:endParaRPr lang="en-US"/>
          </a:p>
        </p:txBody>
      </p:sp>
      <p:pic>
        <p:nvPicPr>
          <p:cNvPr id="7" name="Picture 6" descr="Screen Shot 2018-08-24 at 2.28.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910" y="2903420"/>
            <a:ext cx="4618181" cy="2921563"/>
          </a:xfrm>
          <a:prstGeom prst="rect">
            <a:avLst/>
          </a:prstGeom>
        </p:spPr>
      </p:pic>
      <p:sp>
        <p:nvSpPr>
          <p:cNvPr id="8" name="TextBox 7"/>
          <p:cNvSpPr txBox="1"/>
          <p:nvPr/>
        </p:nvSpPr>
        <p:spPr>
          <a:xfrm>
            <a:off x="4996890" y="5106738"/>
            <a:ext cx="935172" cy="461665"/>
          </a:xfrm>
          <a:prstGeom prst="rect">
            <a:avLst/>
          </a:prstGeom>
          <a:noFill/>
        </p:spPr>
        <p:txBody>
          <a:bodyPr wrap="none" rtlCol="0">
            <a:spAutoFit/>
          </a:bodyPr>
          <a:lstStyle/>
          <a:p>
            <a:r>
              <a:rPr lang="en-US" sz="2400" dirty="0" smtClean="0"/>
              <a:t>A2:A1</a:t>
            </a:r>
            <a:endParaRPr lang="en-US" sz="2400" dirty="0"/>
          </a:p>
        </p:txBody>
      </p:sp>
      <p:sp>
        <p:nvSpPr>
          <p:cNvPr id="10" name="TextBox 9"/>
          <p:cNvSpPr txBox="1"/>
          <p:nvPr/>
        </p:nvSpPr>
        <p:spPr>
          <a:xfrm>
            <a:off x="1699508" y="5067760"/>
            <a:ext cx="1656223" cy="461665"/>
          </a:xfrm>
          <a:prstGeom prst="rect">
            <a:avLst/>
          </a:prstGeom>
          <a:noFill/>
        </p:spPr>
        <p:txBody>
          <a:bodyPr wrap="none" rtlCol="0">
            <a:spAutoFit/>
          </a:bodyPr>
          <a:lstStyle/>
          <a:p>
            <a:r>
              <a:rPr lang="en-US" sz="2400" dirty="0" smtClean="0"/>
              <a:t> Channel 11</a:t>
            </a:r>
            <a:endParaRPr lang="en-US" sz="2400" dirty="0"/>
          </a:p>
        </p:txBody>
      </p:sp>
      <p:sp>
        <p:nvSpPr>
          <p:cNvPr id="11" name="TextBox 10"/>
          <p:cNvSpPr txBox="1"/>
          <p:nvPr/>
        </p:nvSpPr>
        <p:spPr>
          <a:xfrm>
            <a:off x="115454" y="886544"/>
            <a:ext cx="8732983" cy="1938992"/>
          </a:xfrm>
          <a:prstGeom prst="rect">
            <a:avLst/>
          </a:prstGeom>
          <a:noFill/>
        </p:spPr>
        <p:txBody>
          <a:bodyPr wrap="square" rtlCol="0">
            <a:spAutoFit/>
          </a:bodyPr>
          <a:lstStyle/>
          <a:p>
            <a:r>
              <a:rPr lang="en-US" sz="2400" dirty="0" smtClean="0"/>
              <a:t>The plots here are the case of channel 11 (please read as 12 in the previous plots). It does not signify much, because these drops are very low.  Since the temperature first falls and then rises we expect a drop in A1, A2 etc. (-</a:t>
            </a:r>
            <a:r>
              <a:rPr lang="en-US" sz="2400" dirty="0" err="1" smtClean="0"/>
              <a:t>ve</a:t>
            </a:r>
            <a:r>
              <a:rPr lang="en-US" sz="2400" dirty="0" smtClean="0"/>
              <a:t> correlation), but in most cases except this one we see a rise in A1 or A2.</a:t>
            </a:r>
            <a:endParaRPr lang="en-US" sz="2400" dirty="0"/>
          </a:p>
        </p:txBody>
      </p:sp>
    </p:spTree>
    <p:extLst>
      <p:ext uri="{BB962C8B-B14F-4D97-AF65-F5344CB8AC3E}">
        <p14:creationId xmlns:p14="http://schemas.microsoft.com/office/powerpoint/2010/main" val="15008966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273"/>
            <a:ext cx="8229600" cy="1143000"/>
          </a:xfrm>
        </p:spPr>
        <p:txBody>
          <a:bodyPr>
            <a:normAutofit/>
          </a:bodyPr>
          <a:lstStyle/>
          <a:p>
            <a:r>
              <a:rPr lang="en-US" sz="3600" dirty="0" smtClean="0"/>
              <a:t>Conclusions </a:t>
            </a:r>
            <a:r>
              <a:rPr lang="mr-IN" sz="3600" dirty="0" smtClean="0"/>
              <a:t>–</a:t>
            </a:r>
            <a:r>
              <a:rPr lang="en-US" sz="3600" dirty="0" smtClean="0"/>
              <a:t> revisit temperature</a:t>
            </a:r>
            <a:endParaRPr lang="en-US" sz="3600" dirty="0"/>
          </a:p>
        </p:txBody>
      </p:sp>
      <p:sp>
        <p:nvSpPr>
          <p:cNvPr id="4" name="Slide Number Placeholder 3"/>
          <p:cNvSpPr>
            <a:spLocks noGrp="1"/>
          </p:cNvSpPr>
          <p:nvPr>
            <p:ph type="sldNum" sz="quarter" idx="12"/>
          </p:nvPr>
        </p:nvSpPr>
        <p:spPr/>
        <p:txBody>
          <a:bodyPr/>
          <a:lstStyle/>
          <a:p>
            <a:fld id="{66834BFE-5163-4943-AF15-39C67EF0BB12}" type="slidenum">
              <a:rPr lang="en-US" smtClean="0"/>
              <a:t>9</a:t>
            </a:fld>
            <a:endParaRPr lang="en-US"/>
          </a:p>
        </p:txBody>
      </p:sp>
      <p:sp>
        <p:nvSpPr>
          <p:cNvPr id="11" name="TextBox 10"/>
          <p:cNvSpPr txBox="1"/>
          <p:nvPr/>
        </p:nvSpPr>
        <p:spPr>
          <a:xfrm>
            <a:off x="226289" y="955954"/>
            <a:ext cx="3883893" cy="3416320"/>
          </a:xfrm>
          <a:prstGeom prst="rect">
            <a:avLst/>
          </a:prstGeom>
          <a:noFill/>
        </p:spPr>
        <p:txBody>
          <a:bodyPr wrap="square" rtlCol="0">
            <a:spAutoFit/>
          </a:bodyPr>
          <a:lstStyle/>
          <a:p>
            <a:r>
              <a:rPr lang="en-US" sz="2400" dirty="0" smtClean="0"/>
              <a:t>The almost stable A2:A1 for all channels with silica connector shows almost no effect of temperature on the  light chain transmission/distribution due to silica (or probably no loss in light transmission). </a:t>
            </a:r>
          </a:p>
          <a:p>
            <a:endParaRPr lang="en-US" sz="2400" dirty="0" smtClean="0"/>
          </a:p>
        </p:txBody>
      </p:sp>
      <p:pic>
        <p:nvPicPr>
          <p:cNvPr id="13" name="Picture 12" descr="Screen Shot 2018-08-15 at 9.38.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559" y="1094500"/>
            <a:ext cx="4969281" cy="3430033"/>
          </a:xfrm>
          <a:prstGeom prst="rect">
            <a:avLst/>
          </a:prstGeom>
        </p:spPr>
      </p:pic>
      <p:sp>
        <p:nvSpPr>
          <p:cNvPr id="3" name="TextBox 2"/>
          <p:cNvSpPr txBox="1"/>
          <p:nvPr/>
        </p:nvSpPr>
        <p:spPr>
          <a:xfrm>
            <a:off x="226289" y="4372274"/>
            <a:ext cx="8811551" cy="1569660"/>
          </a:xfrm>
          <a:prstGeom prst="rect">
            <a:avLst/>
          </a:prstGeom>
          <a:noFill/>
        </p:spPr>
        <p:txBody>
          <a:bodyPr wrap="square" rtlCol="0">
            <a:spAutoFit/>
          </a:bodyPr>
          <a:lstStyle/>
          <a:p>
            <a:r>
              <a:rPr lang="en-US" sz="2400" dirty="0"/>
              <a:t>But I was expecting A1 of  these channels to vary inversely with temp. like channel 23 on the </a:t>
            </a:r>
            <a:r>
              <a:rPr lang="en-US" sz="2400" dirty="0" smtClean="0"/>
              <a:t>right as that represents the PMT gain.</a:t>
            </a:r>
            <a:endParaRPr lang="en-US" sz="2400" dirty="0"/>
          </a:p>
          <a:p>
            <a:r>
              <a:rPr lang="en-US" sz="2400" dirty="0" smtClean="0"/>
              <a:t>Only A1 of channel 23 and 24 show a negative correlation with temperature as expected (shown above  and in slide2).</a:t>
            </a:r>
            <a:endParaRPr lang="en-US" sz="2400" dirty="0"/>
          </a:p>
        </p:txBody>
      </p:sp>
    </p:spTree>
    <p:extLst>
      <p:ext uri="{BB962C8B-B14F-4D97-AF65-F5344CB8AC3E}">
        <p14:creationId xmlns:p14="http://schemas.microsoft.com/office/powerpoint/2010/main" val="15227103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14018</TotalTime>
  <Words>423</Words>
  <Application>Microsoft Macintosh PowerPoint</Application>
  <PresentationFormat>On-screen Show (4:3)</PresentationFormat>
  <Paragraphs>48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Analysis of Runs 18413</vt:lpstr>
      <vt:lpstr>All channels A1 and A2 overlaid and A2:A1</vt:lpstr>
      <vt:lpstr>PowerPoint Presentation</vt:lpstr>
      <vt:lpstr>PowerPoint Presentation</vt:lpstr>
      <vt:lpstr>PowerPoint Presentation</vt:lpstr>
      <vt:lpstr>Plot of drop in A1 for all channels</vt:lpstr>
      <vt:lpstr>Plot of drop in A2 for all channels</vt:lpstr>
      <vt:lpstr>Checking A1 and A2 with negative drop</vt:lpstr>
      <vt:lpstr>Conclusions – revisit temperature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at Waveforms (traces)</dc:title>
  <dc:creator>Nandita</dc:creator>
  <cp:lastModifiedBy>Nandita</cp:lastModifiedBy>
  <cp:revision>134</cp:revision>
  <dcterms:created xsi:type="dcterms:W3CDTF">2018-07-13T08:35:55Z</dcterms:created>
  <dcterms:modified xsi:type="dcterms:W3CDTF">2018-09-07T09:09:56Z</dcterms:modified>
</cp:coreProperties>
</file>