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257" r:id="rId4"/>
    <p:sldId id="279" r:id="rId5"/>
    <p:sldId id="278" r:id="rId6"/>
    <p:sldId id="262" r:id="rId7"/>
    <p:sldId id="263" r:id="rId8"/>
    <p:sldId id="276" r:id="rId9"/>
    <p:sldId id="264" r:id="rId10"/>
    <p:sldId id="280" r:id="rId11"/>
    <p:sldId id="269" r:id="rId12"/>
    <p:sldId id="273" r:id="rId13"/>
    <p:sldId id="270" r:id="rId14"/>
    <p:sldId id="265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CA9CE-FE47-AE47-8875-BBF6E365BF3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62487-30E1-2A4C-AD79-B4C146C69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81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5E4F8-495D-0347-BC41-C475DA6A78E0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6D93A-026C-1647-BD50-6FFA6739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7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6E11D-285C-804A-899B-D6BE636210B4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5FE4-EED1-E041-A8D3-E263E6890FB7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A410-A3AB-674D-B46B-6CD5248C6E00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368D-D0AD-FD43-93E8-3DDD056D4188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E609-5BC9-434B-B899-EE3D80B93A1A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8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8B48-D145-D841-8DB5-12FC71360F4C}" type="datetime1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2A87-0FE6-B342-96AB-98FB541E2559}" type="datetime1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9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F0EA-76E0-F244-97E9-BA30332BC691}" type="datetime1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9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277-A21C-FF44-B4FB-57D66365DF6E}" type="datetime1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849D-F9F3-9F45-BE3D-E7E9BBBD7F65}" type="datetime1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6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F85-4550-8B4A-9EA0-B32AE4A160C3}" type="datetime1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6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3E512-E914-7B46-81B1-EC4307FFFBF5}" type="datetime1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8E95-2A51-D149-AC39-54C41C939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8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web5.fnal.gov:9090/gm2_con_prod/app/dat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837" y="2061719"/>
            <a:ext cx="7772400" cy="1470025"/>
          </a:xfrm>
        </p:spPr>
        <p:txBody>
          <a:bodyPr/>
          <a:lstStyle/>
          <a:p>
            <a:r>
              <a:rPr lang="en-US" dirty="0" smtClean="0"/>
              <a:t>DQM and Database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5526" y="3374621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Nandita </a:t>
            </a:r>
            <a:r>
              <a:rPr lang="en-US" dirty="0" err="1" smtClean="0"/>
              <a:t>Raha</a:t>
            </a:r>
            <a:r>
              <a:rPr lang="en-US" dirty="0" smtClean="0"/>
              <a:t>, Antonio </a:t>
            </a:r>
            <a:r>
              <a:rPr lang="en-US" dirty="0" err="1" smtClean="0"/>
              <a:t>Gioiosa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3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26544"/>
            <a:ext cx="7772400" cy="1470025"/>
          </a:xfrm>
        </p:spPr>
        <p:txBody>
          <a:bodyPr/>
          <a:lstStyle/>
          <a:p>
            <a:r>
              <a:rPr lang="en-US" dirty="0" err="1" smtClean="0"/>
              <a:t>ConDB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Conditional </a:t>
            </a:r>
            <a:r>
              <a:rPr lang="en-US" dirty="0" err="1" smtClean="0"/>
              <a:t>DataBase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467" y="998764"/>
            <a:ext cx="9135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Conditions </a:t>
            </a:r>
            <a:r>
              <a:rPr lang="en-US" sz="2400" dirty="0"/>
              <a:t>data record the state of the system at the time events were collected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Conditions data vary with time. Each value, or set of values, describes the state of the system during a limited interval of </a:t>
            </a:r>
            <a:r>
              <a:rPr lang="en-US" sz="2400" dirty="0" smtClean="0"/>
              <a:t>time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/>
              <a:t>referred to as the Interval Of Validity (IOV.)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  <p:pic>
        <p:nvPicPr>
          <p:cNvPr id="6" name="Picture 5" descr="Screen Shot 2018-12-06 at 3.14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" y="3072484"/>
            <a:ext cx="5071534" cy="3035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03714" y="2915653"/>
            <a:ext cx="664028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Useful when </a:t>
            </a:r>
            <a:r>
              <a:rPr lang="en-US" sz="2400" dirty="0"/>
              <a:t>many clients </a:t>
            </a:r>
            <a:r>
              <a:rPr lang="en-US" sz="2400" dirty="0" smtClean="0"/>
              <a:t>run  simultaneously </a:t>
            </a:r>
            <a:r>
              <a:rPr lang="en-US" sz="2400" dirty="0"/>
              <a:t>on interactive and GRID </a:t>
            </a:r>
            <a:r>
              <a:rPr lang="en-US" sz="2400" dirty="0" smtClean="0"/>
              <a:t>resources </a:t>
            </a:r>
            <a:r>
              <a:rPr lang="mr-IN" sz="2400" dirty="0" smtClean="0"/>
              <a:t>–</a:t>
            </a:r>
            <a:r>
              <a:rPr lang="en-US" sz="2400" dirty="0" smtClean="0"/>
              <a:t> so read </a:t>
            </a:r>
            <a:r>
              <a:rPr lang="en-US" sz="2400" dirty="0"/>
              <a:t>this data is stored in central databases or </a:t>
            </a:r>
            <a:r>
              <a:rPr lang="en-US" sz="2400" dirty="0" smtClean="0"/>
              <a:t>files.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481287" y="4530029"/>
            <a:ext cx="4971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Well applicable for data changing with time </a:t>
            </a:r>
            <a:r>
              <a:rPr lang="mr-IN" sz="2400" dirty="0"/>
              <a:t>–</a:t>
            </a:r>
            <a:r>
              <a:rPr lang="en-US" sz="2400" dirty="0"/>
              <a:t> like as </a:t>
            </a:r>
            <a:r>
              <a:rPr lang="en-US" sz="2400" b="1" dirty="0"/>
              <a:t>calibration</a:t>
            </a:r>
            <a:r>
              <a:rPr lang="en-US" sz="2400" dirty="0"/>
              <a:t>, alignment, attenuation, pedestal, etc. for detector channels.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5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9" y="-42890"/>
            <a:ext cx="9161769" cy="928593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Laser </a:t>
            </a:r>
            <a:r>
              <a:rPr lang="en-US" sz="4000" dirty="0" smtClean="0"/>
              <a:t>Calibration from FHICL </a:t>
            </a:r>
            <a:r>
              <a:rPr lang="en-US" sz="4000" dirty="0"/>
              <a:t>files </a:t>
            </a:r>
            <a:r>
              <a:rPr lang="en-US" sz="4000" dirty="0" smtClean="0"/>
              <a:t>to </a:t>
            </a:r>
            <a:r>
              <a:rPr lang="en-US" sz="4000" dirty="0" err="1" smtClean="0"/>
              <a:t>ConDB</a:t>
            </a:r>
            <a:endParaRPr lang="en-US" sz="4000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312233" y="952551"/>
            <a:ext cx="8890000" cy="2707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L</a:t>
            </a:r>
            <a:r>
              <a:rPr lang="en-US" sz="2800" dirty="0" smtClean="0"/>
              <a:t>aser OOF </a:t>
            </a:r>
            <a:r>
              <a:rPr lang="en-US" sz="2800" dirty="0"/>
              <a:t>calibration data </a:t>
            </a:r>
            <a:r>
              <a:rPr lang="en-US" sz="2800" dirty="0" smtClean="0"/>
              <a:t>in </a:t>
            </a:r>
            <a:r>
              <a:rPr lang="en-US" sz="2800" dirty="0"/>
              <a:t>a zillion FHICL </a:t>
            </a:r>
            <a:r>
              <a:rPr lang="en-US" sz="2800" dirty="0" smtClean="0"/>
              <a:t>files. Use cat:</a:t>
            </a:r>
            <a:endParaRPr lang="en-US" sz="2800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&gt; </a:t>
            </a:r>
            <a:r>
              <a:rPr lang="en-US" sz="2000" dirty="0" smtClean="0">
                <a:solidFill>
                  <a:srgbClr val="0000FF"/>
                </a:solidFill>
              </a:rPr>
              <a:t>cat </a:t>
            </a:r>
            <a:r>
              <a:rPr lang="mr-IN" sz="2000" dirty="0" smtClean="0">
                <a:solidFill>
                  <a:srgbClr val="0000FF"/>
                </a:solidFill>
              </a:rPr>
              <a:t>/</a:t>
            </a:r>
            <a:r>
              <a:rPr lang="mr-IN" sz="2000" dirty="0">
                <a:solidFill>
                  <a:srgbClr val="0000FF"/>
                </a:solidFill>
              </a:rPr>
              <a:t>cvmfs/gm2.opensciencegrid.org/specials/OOFDB/</a:t>
            </a:r>
            <a:r>
              <a:rPr lang="mr-IN" sz="2000" dirty="0" smtClean="0">
                <a:solidFill>
                  <a:srgbClr val="0000FF"/>
                </a:solidFill>
              </a:rPr>
              <a:t>60h</a:t>
            </a:r>
            <a:r>
              <a:rPr lang="en-US" sz="2000" dirty="0" smtClean="0">
                <a:solidFill>
                  <a:srgbClr val="0000FF"/>
                </a:solidFill>
              </a:rPr>
              <a:t>/ </a:t>
            </a:r>
            <a:br>
              <a:rPr lang="en-US" sz="2000" dirty="0" smtClean="0">
                <a:solidFill>
                  <a:srgbClr val="0000FF"/>
                </a:solidFill>
              </a:rPr>
            </a:br>
            <a:r>
              <a:rPr lang="en-US" sz="2000" dirty="0" smtClean="0">
                <a:solidFill>
                  <a:srgbClr val="0000FF"/>
                </a:solidFill>
              </a:rPr>
              <a:t>     run15974/subrun99</a:t>
            </a:r>
            <a:r>
              <a:rPr lang="en-US" sz="2000" dirty="0">
                <a:solidFill>
                  <a:srgbClr val="0000FF"/>
                </a:solidFill>
              </a:rPr>
              <a:t>.</a:t>
            </a:r>
            <a:r>
              <a:rPr lang="en-US" sz="2000" dirty="0" smtClean="0">
                <a:solidFill>
                  <a:srgbClr val="0000FF"/>
                </a:solidFill>
              </a:rPr>
              <a:t>fcl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0000FF"/>
                </a:solidFill>
              </a:rPr>
              <a:t>   &gt; </a:t>
            </a:r>
            <a:r>
              <a:rPr lang="pt-BR" sz="2000" dirty="0" err="1" smtClean="0">
                <a:solidFill>
                  <a:srgbClr val="0000FF"/>
                </a:solidFill>
              </a:rPr>
              <a:t>xtalCorr</a:t>
            </a:r>
            <a:r>
              <a:rPr lang="pt-BR" sz="2000" dirty="0">
                <a:solidFill>
                  <a:srgbClr val="0000FF"/>
                </a:solidFill>
              </a:rPr>
              <a:t>: [ 0.93647, 0.947338, 0.935881, 0.938746, ...1]</a:t>
            </a:r>
          </a:p>
          <a:p>
            <a:pPr marL="0" indent="0">
              <a:buNone/>
            </a:pPr>
            <a:r>
              <a:rPr lang="en-US" sz="2400" dirty="0" smtClean="0"/>
              <a:t>Array size 1297 (24 </a:t>
            </a:r>
            <a:r>
              <a:rPr lang="en-US" sz="2400" dirty="0" err="1" smtClean="0"/>
              <a:t>calo</a:t>
            </a:r>
            <a:r>
              <a:rPr lang="en-US" sz="2400" dirty="0" smtClean="0"/>
              <a:t> x 54 crystals + 1 </a:t>
            </a:r>
            <a:r>
              <a:rPr lang="en-US" sz="2400" dirty="0" err="1" smtClean="0"/>
              <a:t>bool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Transfer these </a:t>
            </a:r>
            <a:r>
              <a:rPr lang="en-US" sz="2800" dirty="0"/>
              <a:t>to the </a:t>
            </a:r>
            <a:r>
              <a:rPr lang="en-US" sz="2800" dirty="0" err="1" smtClean="0"/>
              <a:t>conDB</a:t>
            </a:r>
            <a:r>
              <a:rPr lang="en-US" sz="2800" dirty="0" smtClean="0"/>
              <a:t> using </a:t>
            </a:r>
            <a:r>
              <a:rPr lang="en-US" sz="2800" dirty="0"/>
              <a:t>some scripts </a:t>
            </a:r>
            <a:r>
              <a:rPr lang="en-US" sz="2800" dirty="0" smtClean="0"/>
              <a:t>(by Igor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12233" y="3832849"/>
            <a:ext cx="90991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Current </a:t>
            </a:r>
            <a:r>
              <a:rPr lang="en-US" sz="2800" b="1" dirty="0" smtClean="0"/>
              <a:t>Status: </a:t>
            </a:r>
          </a:p>
          <a:p>
            <a:r>
              <a:rPr lang="en-US" sz="2800" dirty="0" smtClean="0"/>
              <a:t>Look at data at</a:t>
            </a:r>
            <a:endParaRPr lang="en-US" sz="2800" b="1" dirty="0" smtClean="0"/>
          </a:p>
          <a:p>
            <a:r>
              <a:rPr lang="en-US" sz="2000" dirty="0">
                <a:solidFill>
                  <a:srgbClr val="0000FF"/>
                </a:solidFill>
                <a:hlinkClick r:id="rId2"/>
              </a:rPr>
              <a:t>http://dbweb5.fnal.gov:9090/gm2_con_prod/app/</a:t>
            </a:r>
            <a:r>
              <a:rPr lang="en-US" sz="2000" dirty="0" smtClean="0">
                <a:solidFill>
                  <a:srgbClr val="0000FF"/>
                </a:solidFill>
                <a:hlinkClick r:id="rId2"/>
              </a:rPr>
              <a:t>data</a:t>
            </a:r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f</a:t>
            </a:r>
            <a:r>
              <a:rPr lang="en-US" sz="2000" dirty="0">
                <a:solidFill>
                  <a:srgbClr val="0000FF"/>
                </a:solidFill>
              </a:rPr>
              <a:t>=</a:t>
            </a:r>
            <a:r>
              <a:rPr lang="en-US" sz="2000" dirty="0" err="1">
                <a:solidFill>
                  <a:srgbClr val="0000FF"/>
                </a:solidFill>
              </a:rPr>
              <a:t>oofgain_condb_test&amp;t</a:t>
            </a:r>
            <a:r>
              <a:rPr lang="en-US" sz="2000" dirty="0">
                <a:solidFill>
                  <a:srgbClr val="0000FF"/>
                </a:solidFill>
              </a:rPr>
              <a:t>=15921000000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 has </a:t>
            </a:r>
            <a:r>
              <a:rPr lang="en-US" sz="2000" dirty="0"/>
              <a:t>run </a:t>
            </a:r>
            <a:r>
              <a:rPr lang="en-US" sz="2000" dirty="0" smtClean="0"/>
              <a:t>and </a:t>
            </a:r>
            <a:r>
              <a:rPr lang="en-US" sz="2000" dirty="0" err="1"/>
              <a:t>subrun</a:t>
            </a:r>
            <a:r>
              <a:rPr lang="en-US" sz="2000" dirty="0"/>
              <a:t> number. 15921000000 </a:t>
            </a:r>
            <a:r>
              <a:rPr lang="en-US" sz="2000" dirty="0" smtClean="0"/>
              <a:t>=&gt; </a:t>
            </a:r>
            <a:r>
              <a:rPr lang="en-US" sz="2000" dirty="0"/>
              <a:t>run 15921 </a:t>
            </a:r>
            <a:r>
              <a:rPr lang="en-US" sz="2000" dirty="0" err="1"/>
              <a:t>subrun</a:t>
            </a:r>
            <a:r>
              <a:rPr lang="en-US" sz="2000" dirty="0"/>
              <a:t> 0.</a:t>
            </a:r>
          </a:p>
          <a:p>
            <a:r>
              <a:rPr lang="en-US" sz="2400" b="1" dirty="0" smtClean="0"/>
              <a:t>  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3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9486"/>
            <a:ext cx="8229600" cy="1143000"/>
          </a:xfrm>
        </p:spPr>
        <p:txBody>
          <a:bodyPr/>
          <a:lstStyle/>
          <a:p>
            <a:r>
              <a:rPr lang="en-US" dirty="0" smtClean="0"/>
              <a:t>Structure of the data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1" y="648985"/>
            <a:ext cx="85344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structure </a:t>
            </a:r>
            <a:r>
              <a:rPr lang="en-US" sz="2000" dirty="0" smtClean="0"/>
              <a:t>of calibration table is </a:t>
            </a:r>
            <a:r>
              <a:rPr lang="en-US" sz="2000" dirty="0"/>
              <a:t>currently </a:t>
            </a:r>
            <a:r>
              <a:rPr lang="en-US" sz="2000" dirty="0" smtClean="0"/>
              <a:t>like: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15921000000.000000</a:t>
            </a:r>
          </a:p>
          <a:p>
            <a:r>
              <a:rPr lang="en-US" sz="2000" dirty="0"/>
              <a:t>15921000001.000000</a:t>
            </a:r>
          </a:p>
          <a:p>
            <a:r>
              <a:rPr lang="en-US" sz="2000" dirty="0"/>
              <a:t>channel</a:t>
            </a:r>
            <a:r>
              <a:rPr lang="en-US" sz="2000" dirty="0" smtClean="0"/>
              <a:t>, </a:t>
            </a:r>
            <a:r>
              <a:rPr lang="en-US" sz="2000" dirty="0" err="1" smtClean="0"/>
              <a:t>corrconst</a:t>
            </a:r>
            <a:r>
              <a:rPr lang="en-US" sz="2000" dirty="0" smtClean="0"/>
              <a:t>, </a:t>
            </a:r>
            <a:r>
              <a:rPr lang="en-US" sz="2000" dirty="0" err="1" smtClean="0"/>
              <a:t>isgood</a:t>
            </a:r>
            <a:endParaRPr lang="en-US" sz="2000" dirty="0"/>
          </a:p>
          <a:p>
            <a:r>
              <a:rPr lang="en-US" sz="2000" dirty="0" err="1"/>
              <a:t>bigint</a:t>
            </a:r>
            <a:r>
              <a:rPr lang="en-US" sz="2000" dirty="0" smtClean="0"/>
              <a:t>, double </a:t>
            </a:r>
            <a:r>
              <a:rPr lang="en-US" sz="2000" dirty="0"/>
              <a:t>precision</a:t>
            </a:r>
            <a:r>
              <a:rPr lang="en-US" sz="2000" dirty="0" smtClean="0"/>
              <a:t>, </a:t>
            </a:r>
            <a:r>
              <a:rPr lang="en-US" sz="2000" dirty="0" err="1" smtClean="0"/>
              <a:t>boolean</a:t>
            </a:r>
            <a:endParaRPr lang="en-US" sz="2000" dirty="0"/>
          </a:p>
          <a:p>
            <a:r>
              <a:rPr lang="en-US" sz="2000" dirty="0"/>
              <a:t>100</a:t>
            </a:r>
            <a:r>
              <a:rPr lang="en-US" sz="2000" dirty="0" smtClean="0"/>
              <a:t>, 0.982577, True</a:t>
            </a:r>
            <a:endParaRPr lang="en-US" sz="2000" dirty="0"/>
          </a:p>
          <a:p>
            <a:r>
              <a:rPr lang="en-US" sz="2000" dirty="0"/>
              <a:t>101</a:t>
            </a:r>
            <a:r>
              <a:rPr lang="en-US" sz="2000" dirty="0" smtClean="0"/>
              <a:t>, 0.986715, True</a:t>
            </a:r>
            <a:endParaRPr lang="en-US" sz="2000" dirty="0"/>
          </a:p>
          <a:p>
            <a:r>
              <a:rPr lang="en-US" sz="2000" dirty="0"/>
              <a:t>102</a:t>
            </a:r>
            <a:r>
              <a:rPr lang="en-US" sz="2000" dirty="0" smtClean="0"/>
              <a:t>, 0.982656, True</a:t>
            </a:r>
            <a:endParaRPr lang="en-US" sz="2000" dirty="0"/>
          </a:p>
          <a:p>
            <a:r>
              <a:rPr lang="en-US" sz="2000" dirty="0" smtClean="0"/>
              <a:t>....</a:t>
            </a:r>
            <a:endParaRPr lang="en-US" sz="2000" dirty="0"/>
          </a:p>
          <a:p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</a:t>
            </a:r>
            <a:r>
              <a:rPr lang="en-US" sz="2000" dirty="0" smtClean="0"/>
              <a:t>column </a:t>
            </a:r>
            <a:r>
              <a:rPr lang="en-US" sz="2000" b="1" dirty="0" smtClean="0"/>
              <a:t>channel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last 2 </a:t>
            </a:r>
            <a:r>
              <a:rPr lang="en-US" sz="2000" dirty="0" smtClean="0"/>
              <a:t>digits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xtal</a:t>
            </a:r>
            <a:r>
              <a:rPr lang="en-US" sz="2000" dirty="0" smtClean="0"/>
              <a:t> index (0 to 53); </a:t>
            </a:r>
            <a:r>
              <a:rPr lang="en-US" sz="2000" dirty="0"/>
              <a:t>First 1 or 2 digits </a:t>
            </a:r>
            <a:r>
              <a:rPr lang="en-US" sz="2000" dirty="0"/>
              <a:t>-</a:t>
            </a:r>
            <a:r>
              <a:rPr lang="en-US" sz="2000" dirty="0" smtClean="0"/>
              <a:t> </a:t>
            </a:r>
            <a:r>
              <a:rPr lang="en-US" sz="2000" dirty="0"/>
              <a:t>calorimeter index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column </a:t>
            </a:r>
            <a:r>
              <a:rPr lang="en-US" sz="2000" b="1" dirty="0" err="1" smtClean="0"/>
              <a:t>corrconstant</a:t>
            </a:r>
            <a:r>
              <a:rPr lang="en-US" sz="2000" b="1" dirty="0"/>
              <a:t>:</a:t>
            </a:r>
            <a:r>
              <a:rPr lang="en-US" sz="2000" dirty="0" smtClean="0"/>
              <a:t> the gain constant. </a:t>
            </a:r>
          </a:p>
          <a:p>
            <a:r>
              <a:rPr lang="en-US" sz="2000" dirty="0" smtClean="0"/>
              <a:t>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</a:t>
            </a:r>
            <a:r>
              <a:rPr lang="en-US" sz="2000" dirty="0" smtClean="0"/>
              <a:t>column </a:t>
            </a:r>
            <a:r>
              <a:rPr lang="en-US" sz="2000" b="1" dirty="0" err="1" smtClean="0"/>
              <a:t>isgood</a:t>
            </a:r>
            <a:r>
              <a:rPr lang="en-US" sz="2000" dirty="0" smtClean="0"/>
              <a:t>: </a:t>
            </a:r>
            <a:r>
              <a:rPr lang="en-US" sz="2000" dirty="0"/>
              <a:t>a flag marking if this row is valid. Currently the third column is read from the last number in the 1297 number arrays from the out-of-fill constants </a:t>
            </a:r>
            <a:r>
              <a:rPr lang="en-US" sz="2000" dirty="0" err="1"/>
              <a:t>FHiCL</a:t>
            </a:r>
            <a:r>
              <a:rPr lang="en-US" sz="2000" dirty="0"/>
              <a:t> files stored on </a:t>
            </a:r>
            <a:r>
              <a:rPr lang="en-US" sz="2000" dirty="0" err="1"/>
              <a:t>cvmfs</a:t>
            </a:r>
            <a:r>
              <a:rPr lang="en-US" sz="2000" dirty="0"/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7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ConDB</a:t>
            </a:r>
            <a:r>
              <a:rPr lang="en-US" dirty="0" smtClean="0"/>
              <a:t> - Tags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Tagging: </a:t>
            </a:r>
          </a:p>
          <a:p>
            <a:pPr marL="0" indent="0">
              <a:buNone/>
            </a:pPr>
            <a:r>
              <a:rPr lang="en-US" dirty="0" smtClean="0"/>
              <a:t>Users </a:t>
            </a:r>
            <a:r>
              <a:rPr lang="en-US" dirty="0"/>
              <a:t>can put a text tag on a particular condition, like version “v1.0” on the database.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Users </a:t>
            </a:r>
            <a:r>
              <a:rPr lang="en-US" dirty="0"/>
              <a:t>can tag before recalibrating, to remember their current state, and they can tag after </a:t>
            </a:r>
            <a:r>
              <a:rPr lang="en-US" dirty="0" smtClean="0"/>
              <a:t>recalibration </a:t>
            </a:r>
            <a:r>
              <a:rPr lang="mr-IN" dirty="0" smtClean="0"/>
              <a:t>–</a:t>
            </a:r>
            <a:r>
              <a:rPr lang="en-US" dirty="0" smtClean="0"/>
              <a:t> version control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upersede </a:t>
            </a:r>
            <a:r>
              <a:rPr lang="en-US" dirty="0"/>
              <a:t>a calibration set with a better one and keep it all straight in the 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1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382" y="-104108"/>
            <a:ext cx="7772400" cy="1470025"/>
          </a:xfrm>
        </p:spPr>
        <p:txBody>
          <a:bodyPr/>
          <a:lstStyle/>
          <a:p>
            <a:r>
              <a:rPr lang="en-US" dirty="0" smtClean="0"/>
              <a:t>Uses and Future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7598" y="1323440"/>
            <a:ext cx="85717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DQM - helpful </a:t>
            </a:r>
            <a:r>
              <a:rPr lang="en-US" sz="3200" dirty="0" smtClean="0"/>
              <a:t>for debugging purposes, checking stabilities, comparing with averages etc.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DQM - S</a:t>
            </a:r>
            <a:r>
              <a:rPr lang="en-US" sz="3200" dirty="0" smtClean="0"/>
              <a:t>ummary </a:t>
            </a:r>
            <a:r>
              <a:rPr lang="en-US" sz="3200" dirty="0" smtClean="0"/>
              <a:t>histograms for debugging </a:t>
            </a:r>
            <a:r>
              <a:rPr lang="en-US" sz="3200" dirty="0" smtClean="0"/>
              <a:t>purposes for SM implemented (can add LM?) 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ConDB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 only a few </a:t>
            </a:r>
            <a:r>
              <a:rPr lang="en-US" sz="3200" dirty="0" err="1" smtClean="0"/>
              <a:t>subruns</a:t>
            </a:r>
            <a:r>
              <a:rPr lang="en-US" sz="3200" dirty="0" smtClean="0"/>
              <a:t> have been added -</a:t>
            </a:r>
            <a:r>
              <a:rPr lang="en-US" sz="3200" dirty="0"/>
              <a:t>o</a:t>
            </a:r>
            <a:r>
              <a:rPr lang="en-US" sz="3200" dirty="0" smtClean="0"/>
              <a:t>ngoing </a:t>
            </a:r>
            <a:r>
              <a:rPr lang="en-US" sz="3200" dirty="0"/>
              <a:t>work in progress </a:t>
            </a: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Plan to tag calibration sets for various run groups in </a:t>
            </a:r>
            <a:r>
              <a:rPr lang="en-US" sz="3200" dirty="0" err="1" smtClean="0"/>
              <a:t>ConDB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endParaRPr 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4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67" y="2248961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Back up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6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8531" y="-304794"/>
            <a:ext cx="9652000" cy="11715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Unstable </a:t>
            </a:r>
            <a:r>
              <a:rPr lang="mr-IN" sz="3600" dirty="0" smtClean="0"/>
              <a:t>–</a:t>
            </a:r>
            <a:r>
              <a:rPr lang="en-US" sz="3600" dirty="0" smtClean="0"/>
              <a:t> SM PiD1 for laser 1, Run 18151??</a:t>
            </a:r>
            <a:endParaRPr lang="en-US" sz="3600" dirty="0"/>
          </a:p>
        </p:txBody>
      </p:sp>
      <p:pic>
        <p:nvPicPr>
          <p:cNvPr id="11" name="Picture 10" descr="run181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66781"/>
            <a:ext cx="9144000" cy="4149179"/>
          </a:xfrm>
          <a:prstGeom prst="rect">
            <a:avLst/>
          </a:prstGeom>
        </p:spPr>
      </p:pic>
      <p:pic>
        <p:nvPicPr>
          <p:cNvPr id="16" name="Picture 15" descr="laser3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085" y="5015960"/>
            <a:ext cx="1536239" cy="1842039"/>
          </a:xfrm>
          <a:prstGeom prst="rect">
            <a:avLst/>
          </a:prstGeom>
        </p:spPr>
      </p:pic>
      <p:pic>
        <p:nvPicPr>
          <p:cNvPr id="17" name="Picture 16" descr="laser2_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149" y="5015960"/>
            <a:ext cx="1320800" cy="1842039"/>
          </a:xfrm>
          <a:prstGeom prst="rect">
            <a:avLst/>
          </a:prstGeom>
        </p:spPr>
      </p:pic>
      <p:pic>
        <p:nvPicPr>
          <p:cNvPr id="18" name="Picture 17" descr="laser1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4" y="4434417"/>
            <a:ext cx="1095489" cy="2423582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3118808" y="1168400"/>
            <a:ext cx="0" cy="5568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11906" y="1170521"/>
            <a:ext cx="0" cy="5568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00666" y="3598336"/>
            <a:ext cx="0" cy="95673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48666" y="3598336"/>
            <a:ext cx="0" cy="1212309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47466" y="3803651"/>
            <a:ext cx="0" cy="1212309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aser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67" y="4750694"/>
            <a:ext cx="1257300" cy="2107306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2235199" y="4008427"/>
            <a:ext cx="0" cy="95673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aser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18" y="4788447"/>
            <a:ext cx="1331383" cy="21203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5418666" y="3898116"/>
            <a:ext cx="0" cy="1016246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aser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24" y="4728866"/>
            <a:ext cx="1109592" cy="2129134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8449733" y="4126958"/>
            <a:ext cx="0" cy="97366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3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95732" y="0"/>
            <a:ext cx="8305800" cy="11715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5733" y="1174304"/>
            <a:ext cx="8086268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/>
              <a:t>Current Status of the </a:t>
            </a:r>
            <a:r>
              <a:rPr lang="en-US" sz="3200" dirty="0" smtClean="0"/>
              <a:t>DQM</a:t>
            </a:r>
          </a:p>
          <a:p>
            <a:pPr marL="914400" lvl="1" indent="-457200">
              <a:buSzPct val="70000"/>
              <a:buFont typeface="Wingdings" charset="2"/>
              <a:buChar char="²"/>
            </a:pPr>
            <a:r>
              <a:rPr lang="en-US" sz="3200" dirty="0" smtClean="0"/>
              <a:t>Brief Architecture of the DQM</a:t>
            </a:r>
          </a:p>
          <a:p>
            <a:pPr marL="914400" lvl="1" indent="-457200">
              <a:buSzPct val="70000"/>
              <a:buFont typeface="Wingdings" charset="2"/>
              <a:buChar char="²"/>
            </a:pPr>
            <a:r>
              <a:rPr lang="en-US" sz="3200" dirty="0" smtClean="0"/>
              <a:t>Source monitor plots </a:t>
            </a:r>
            <a:r>
              <a:rPr lang="mr-IN" sz="3200" dirty="0" smtClean="0"/>
              <a:t>–</a:t>
            </a:r>
            <a:r>
              <a:rPr lang="en-US" sz="3200" dirty="0" smtClean="0"/>
              <a:t> run summary (actual values) </a:t>
            </a:r>
          </a:p>
          <a:p>
            <a:pPr marL="914400" lvl="1" indent="-457200">
              <a:buSzPct val="70000"/>
              <a:buFont typeface="Wingdings" charset="2"/>
              <a:buChar char="²"/>
            </a:pPr>
            <a:r>
              <a:rPr lang="en-US" sz="3200" dirty="0" smtClean="0"/>
              <a:t>Normalized plots of PMT, </a:t>
            </a:r>
            <a:r>
              <a:rPr lang="en-US" sz="3200" dirty="0" err="1" smtClean="0"/>
              <a:t>PiDs</a:t>
            </a:r>
            <a:endParaRPr lang="en-US" sz="3200" dirty="0" smtClean="0"/>
          </a:p>
          <a:p>
            <a:pPr lvl="1">
              <a:buSzPct val="70000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Conditional Database </a:t>
            </a:r>
            <a:endParaRPr lang="en-US" sz="3200" dirty="0" smtClean="0"/>
          </a:p>
          <a:p>
            <a:pPr marL="914400" lvl="1" indent="-457200">
              <a:buSzPct val="70000"/>
              <a:buFont typeface="Wingdings" charset="2"/>
              <a:buChar char="²"/>
            </a:pPr>
            <a:r>
              <a:rPr lang="en-US" sz="3200" dirty="0" smtClean="0"/>
              <a:t>Uses of this database</a:t>
            </a:r>
          </a:p>
          <a:p>
            <a:pPr marL="914400" lvl="1" indent="-457200">
              <a:buSzPct val="70000"/>
              <a:buFont typeface="Wingdings" charset="2"/>
              <a:buChar char="²"/>
            </a:pPr>
            <a:r>
              <a:rPr lang="en-US" sz="3200" dirty="0" smtClean="0"/>
              <a:t>Future plans</a:t>
            </a:r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8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732" y="0"/>
            <a:ext cx="8305800" cy="1171575"/>
          </a:xfrm>
        </p:spPr>
        <p:txBody>
          <a:bodyPr>
            <a:noAutofit/>
          </a:bodyPr>
          <a:lstStyle/>
          <a:p>
            <a:r>
              <a:rPr lang="en-US" dirty="0" smtClean="0"/>
              <a:t>Brief Architecture </a:t>
            </a:r>
            <a:r>
              <a:rPr lang="mr-IN" dirty="0" smtClean="0"/>
              <a:t>–</a:t>
            </a:r>
            <a:r>
              <a:rPr lang="en-US" dirty="0" smtClean="0"/>
              <a:t> Basics of DQM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5866" y="1168455"/>
            <a:ext cx="3476107" cy="1384995"/>
          </a:xfrm>
          <a:prstGeom prst="rect">
            <a:avLst/>
          </a:prstGeom>
          <a:solidFill>
            <a:srgbClr val="3366FF">
              <a:alpha val="40000"/>
            </a:srgbClr>
          </a:solidFill>
          <a:ln w="28575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Backend  + Server Side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875866" y="1338589"/>
            <a:ext cx="1724400" cy="523220"/>
          </a:xfrm>
          <a:prstGeom prst="rect">
            <a:avLst/>
          </a:prstGeom>
          <a:solidFill>
            <a:srgbClr val="FF6600">
              <a:alpha val="24000"/>
            </a:srgbClr>
          </a:solidFill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 Side</a:t>
            </a:r>
            <a:endParaRPr lang="en-US" sz="2800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4927601" y="1098953"/>
            <a:ext cx="355600" cy="1168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07066" y="2616200"/>
            <a:ext cx="0" cy="1303867"/>
          </a:xfrm>
          <a:prstGeom prst="straightConnector1">
            <a:avLst/>
          </a:prstGeom>
          <a:ln w="76200" cmpd="sng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40665" y="2633133"/>
            <a:ext cx="0" cy="956734"/>
          </a:xfrm>
          <a:prstGeom prst="straightConnector1">
            <a:avLst/>
          </a:prstGeom>
          <a:ln w="76200" cmpd="sng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3128" y="4171290"/>
            <a:ext cx="2058001" cy="1384995"/>
          </a:xfrm>
          <a:prstGeom prst="rect">
            <a:avLst/>
          </a:prstGeom>
          <a:solidFill>
            <a:srgbClr val="3366FF">
              <a:alpha val="40000"/>
            </a:srgbClr>
          </a:solidFill>
          <a:ln w="28575" cmpd="sng">
            <a:solidFill>
              <a:srgbClr val="0000FF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dirty="0" smtClean="0"/>
              <a:t>Art Side </a:t>
            </a:r>
            <a:r>
              <a:rPr lang="mr-IN" sz="2800" dirty="0" smtClean="0"/>
              <a:t>–</a:t>
            </a:r>
            <a:r>
              <a:rPr lang="en-US" sz="2800" dirty="0" smtClean="0"/>
              <a:t> Publisher, </a:t>
            </a:r>
            <a:r>
              <a:rPr lang="en-US" sz="2800" dirty="0" err="1" smtClean="0">
                <a:latin typeface="Calibri"/>
                <a:cs typeface="Calibri"/>
              </a:rPr>
              <a:t>Zero</a:t>
            </a:r>
            <a:r>
              <a:rPr lang="en-US" sz="2800" dirty="0" err="1" smtClean="0"/>
              <a:t>MQ</a:t>
            </a:r>
            <a:endParaRPr lang="en-US" sz="28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861734" y="3831414"/>
            <a:ext cx="1727201" cy="523220"/>
          </a:xfrm>
          <a:prstGeom prst="rect">
            <a:avLst/>
          </a:prstGeom>
          <a:solidFill>
            <a:srgbClr val="3366FF">
              <a:alpha val="40000"/>
            </a:srgbClr>
          </a:solidFill>
          <a:ln w="28575" cmpd="sng">
            <a:solidFill>
              <a:srgbClr val="0000FF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dirty="0" err="1" smtClean="0"/>
              <a:t>Node.js</a:t>
            </a:r>
            <a:endParaRPr lang="en-US" sz="2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510905" y="4790901"/>
            <a:ext cx="617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Stores the average history of required histograms using Plot types from art modules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 smtClean="0">
                <a:solidFill>
                  <a:srgbClr val="0000FF"/>
                </a:solidFill>
              </a:rPr>
              <a:t>ZeroMQ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Registers data structures or histograms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Node - Creates i/o sockets, GETs files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824132" y="1918450"/>
            <a:ext cx="0" cy="95673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62212" y="2972136"/>
            <a:ext cx="3827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Uses HTML/client side </a:t>
            </a:r>
            <a:r>
              <a:rPr lang="en-US" b="1" dirty="0" err="1" smtClean="0">
                <a:solidFill>
                  <a:srgbClr val="FF0000"/>
                </a:solidFill>
              </a:rPr>
              <a:t>javascripts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Retrieves data structures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Receives sockets to communicate with the 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1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6263" y="-270928"/>
            <a:ext cx="9652000" cy="11715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Overall picture </a:t>
            </a:r>
            <a:r>
              <a:rPr lang="mr-IN" sz="3600" dirty="0" smtClean="0"/>
              <a:t>–</a:t>
            </a:r>
            <a:r>
              <a:rPr lang="en-US" sz="3600" dirty="0" smtClean="0"/>
              <a:t> my contribution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462641" y="1011772"/>
            <a:ext cx="99283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SzPct val="70000"/>
              <a:buFont typeface="Wingdings" charset="2"/>
              <a:buChar char="²"/>
            </a:pPr>
            <a:r>
              <a:rPr lang="en-US" sz="2800" dirty="0" smtClean="0"/>
              <a:t>Run summary - Source </a:t>
            </a:r>
            <a:r>
              <a:rPr lang="en-US" sz="2800" dirty="0"/>
              <a:t>monitor </a:t>
            </a:r>
            <a:r>
              <a:rPr lang="en-US" sz="2800" dirty="0" smtClean="0"/>
              <a:t>plots (actual values)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-462640" y="4068847"/>
            <a:ext cx="8906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SzPct val="70000"/>
              <a:buFont typeface="Wingdings" charset="2"/>
              <a:buChar char="²"/>
            </a:pPr>
            <a:r>
              <a:rPr lang="en-US" sz="2800" dirty="0"/>
              <a:t>Normalized plots of PMT, </a:t>
            </a:r>
            <a:r>
              <a:rPr lang="en-US" sz="2800" dirty="0" err="1"/>
              <a:t>PiDs</a:t>
            </a:r>
            <a:r>
              <a:rPr lang="en-US" sz="2800" dirty="0"/>
              <a:t>, and PiD2:PiD1 </a:t>
            </a:r>
          </a:p>
        </p:txBody>
      </p:sp>
      <p:pic>
        <p:nvPicPr>
          <p:cNvPr id="7" name="Picture 6" descr="Screen Shot 2018-12-07 at 5.42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2019"/>
            <a:ext cx="9144000" cy="171010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736098"/>
            <a:ext cx="9208009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creen Shot 2018-12-07 at 5.48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6055"/>
            <a:ext cx="9144000" cy="17836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9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6263" y="-270928"/>
            <a:ext cx="9652000" cy="1171575"/>
          </a:xfrm>
        </p:spPr>
        <p:txBody>
          <a:bodyPr>
            <a:normAutofit/>
          </a:bodyPr>
          <a:lstStyle/>
          <a:p>
            <a:r>
              <a:rPr lang="en-US" sz="3200" dirty="0"/>
              <a:t>R</a:t>
            </a:r>
            <a:r>
              <a:rPr lang="en-US" sz="3200" dirty="0" smtClean="0"/>
              <a:t>un summary plots of SM signals </a:t>
            </a:r>
            <a:r>
              <a:rPr lang="mr-IN" sz="3200" dirty="0" smtClean="0"/>
              <a:t>–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PiD1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FF0000"/>
                </a:solidFill>
              </a:rPr>
              <a:t>PiD2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008000"/>
                </a:solidFill>
              </a:rPr>
              <a:t>PMT</a:t>
            </a:r>
            <a:endParaRPr lang="en-US" sz="3200" dirty="0">
              <a:solidFill>
                <a:srgbClr val="008000"/>
              </a:solidFill>
            </a:endParaRPr>
          </a:p>
        </p:txBody>
      </p:sp>
      <p:pic>
        <p:nvPicPr>
          <p:cNvPr id="3" name="Picture 2" descr="Screen Shot 2018-12-07 at 5.21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811"/>
            <a:ext cx="9144000" cy="2949934"/>
          </a:xfrm>
          <a:prstGeom prst="rect">
            <a:avLst/>
          </a:prstGeom>
        </p:spPr>
      </p:pic>
      <p:pic>
        <p:nvPicPr>
          <p:cNvPr id="6" name="Picture 5" descr="Screen Shot 2018-12-07 at 5.32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7332"/>
            <a:ext cx="9144000" cy="31876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5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8531" y="-169330"/>
            <a:ext cx="9652000" cy="11715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Verification SM signals </a:t>
            </a:r>
            <a:r>
              <a:rPr lang="mr-IN" sz="3600" dirty="0" smtClean="0"/>
              <a:t>–</a:t>
            </a:r>
            <a:r>
              <a:rPr lang="en-US" sz="3600" dirty="0" smtClean="0"/>
              <a:t> Laser 2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264584" y="828540"/>
            <a:ext cx="4889500" cy="5422900"/>
            <a:chOff x="264584" y="793750"/>
            <a:chExt cx="4889500" cy="5422900"/>
          </a:xfrm>
        </p:grpSpPr>
        <p:pic>
          <p:nvPicPr>
            <p:cNvPr id="3" name="Picture 2" descr="Screen Shot 2018-11-15 at 7.45.44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584" y="793750"/>
              <a:ext cx="4889500" cy="54229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11600" y="2523068"/>
              <a:ext cx="948267" cy="264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18091" y="1392758"/>
            <a:ext cx="3805309" cy="4601658"/>
            <a:chOff x="3796789" y="1250936"/>
            <a:chExt cx="2925050" cy="4160765"/>
          </a:xfrm>
        </p:grpSpPr>
        <p:pic>
          <p:nvPicPr>
            <p:cNvPr id="10" name="Picture 9" descr="Screen Shot 2018-11-15 at 7.57.01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789" y="1250936"/>
              <a:ext cx="2171700" cy="4051300"/>
            </a:xfrm>
            <a:prstGeom prst="rect">
              <a:avLst/>
            </a:prstGeom>
          </p:spPr>
        </p:pic>
        <p:pic>
          <p:nvPicPr>
            <p:cNvPr id="11" name="Picture 10" descr="Screen Shot 2018-12-06 at 4.54.15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5091" y="2057947"/>
              <a:ext cx="1092200" cy="3298002"/>
            </a:xfrm>
            <a:prstGeom prst="rect">
              <a:avLst/>
            </a:prstGeom>
          </p:spPr>
        </p:pic>
        <p:pic>
          <p:nvPicPr>
            <p:cNvPr id="12" name="Picture 11" descr="Screen Shot 2018-12-06 at 4.52.36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012" y="2389101"/>
              <a:ext cx="1079500" cy="30226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144932" y="3327745"/>
              <a:ext cx="576907" cy="19744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6263" y="-270928"/>
            <a:ext cx="9652000" cy="11715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Overlaid SM signals </a:t>
            </a:r>
            <a:r>
              <a:rPr lang="mr-IN" sz="2800" dirty="0" smtClean="0"/>
              <a:t>–</a:t>
            </a:r>
            <a:r>
              <a:rPr lang="en-US" sz="2800" dirty="0" smtClean="0"/>
              <a:t>PiD2:PiD1</a:t>
            </a:r>
            <a:r>
              <a:rPr lang="en-US" sz="2800" dirty="0"/>
              <a:t>, </a:t>
            </a:r>
            <a:r>
              <a:rPr lang="en-US" sz="2800" dirty="0" smtClean="0"/>
              <a:t>Normalized </a:t>
            </a:r>
            <a:r>
              <a:rPr lang="en-US" sz="2800" dirty="0" smtClean="0">
                <a:solidFill>
                  <a:srgbClr val="0000FF"/>
                </a:solidFill>
              </a:rPr>
              <a:t>PiD1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PiD2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8000"/>
                </a:solidFill>
              </a:rPr>
              <a:t>PMT</a:t>
            </a: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creen Shot 2018-12-05 at 4.0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23" y="647791"/>
            <a:ext cx="9144000" cy="3229943"/>
          </a:xfrm>
          <a:prstGeom prst="rect">
            <a:avLst/>
          </a:prstGeom>
        </p:spPr>
      </p:pic>
      <p:pic>
        <p:nvPicPr>
          <p:cNvPr id="5" name="Picture 4" descr="Screen Shot 2018-12-05 at 4.12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3733"/>
            <a:ext cx="9144000" cy="32342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9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6263" y="-270928"/>
            <a:ext cx="9652000" cy="117157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Verification for Laser 2</a:t>
            </a:r>
            <a:endParaRPr lang="en-US" sz="4000" dirty="0">
              <a:solidFill>
                <a:srgbClr val="008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1444943"/>
            <a:ext cx="3805309" cy="4601658"/>
            <a:chOff x="3796789" y="1250936"/>
            <a:chExt cx="2925050" cy="4160765"/>
          </a:xfrm>
        </p:grpSpPr>
        <p:pic>
          <p:nvPicPr>
            <p:cNvPr id="3" name="Picture 2" descr="Screen Shot 2018-11-15 at 7.57.01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789" y="1250936"/>
              <a:ext cx="2171700" cy="4051300"/>
            </a:xfrm>
            <a:prstGeom prst="rect">
              <a:avLst/>
            </a:prstGeom>
          </p:spPr>
        </p:pic>
        <p:pic>
          <p:nvPicPr>
            <p:cNvPr id="7" name="Picture 6" descr="Screen Shot 2018-12-06 at 4.54.15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5091" y="2057947"/>
              <a:ext cx="1092200" cy="3298002"/>
            </a:xfrm>
            <a:prstGeom prst="rect">
              <a:avLst/>
            </a:prstGeom>
          </p:spPr>
        </p:pic>
        <p:pic>
          <p:nvPicPr>
            <p:cNvPr id="8" name="Picture 7" descr="Screen Shot 2018-12-06 at 4.52.36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012" y="2389101"/>
              <a:ext cx="1079500" cy="30226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144932" y="3327745"/>
              <a:ext cx="576907" cy="19744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Screen Shot 2018-12-06 at 5.37.3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79" y="1312816"/>
            <a:ext cx="4660900" cy="3949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00379" y="5751587"/>
            <a:ext cx="3288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PiD2</a:t>
            </a:r>
            <a:r>
              <a:rPr lang="en-US" sz="2000" b="1" dirty="0" smtClean="0"/>
              <a:t>:</a:t>
            </a:r>
            <a:r>
              <a:rPr lang="en-US" sz="2000" b="1" dirty="0" smtClean="0">
                <a:solidFill>
                  <a:srgbClr val="0000FF"/>
                </a:solidFill>
              </a:rPr>
              <a:t>PiD1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rgbClr val="FF0000"/>
                </a:solidFill>
              </a:rPr>
              <a:t>1874.96</a:t>
            </a:r>
            <a:r>
              <a:rPr lang="en-US" sz="2000" b="1" dirty="0" smtClean="0"/>
              <a:t>/</a:t>
            </a:r>
            <a:r>
              <a:rPr lang="en-US" sz="2000" b="1" dirty="0" smtClean="0">
                <a:solidFill>
                  <a:srgbClr val="0000FF"/>
                </a:solidFill>
              </a:rPr>
              <a:t>1687.88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93013" y="6216714"/>
            <a:ext cx="1033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1.11084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0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53972"/>
            <a:ext cx="7772400" cy="1470025"/>
          </a:xfrm>
        </p:spPr>
        <p:txBody>
          <a:bodyPr/>
          <a:lstStyle/>
          <a:p>
            <a:r>
              <a:rPr lang="en-US" dirty="0" err="1" smtClean="0"/>
              <a:t>ConDB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Conditional </a:t>
            </a:r>
            <a:r>
              <a:rPr lang="en-US" dirty="0" err="1" smtClean="0"/>
              <a:t>DataBase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97426" y="2352217"/>
            <a:ext cx="74748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Conditional Database </a:t>
            </a:r>
            <a:endParaRPr lang="en-US" sz="3200" dirty="0" smtClean="0"/>
          </a:p>
          <a:p>
            <a:endParaRPr lang="en-US" sz="3200" dirty="0"/>
          </a:p>
          <a:p>
            <a:pPr marL="914400" lvl="1" indent="-457200">
              <a:buSzPct val="70000"/>
              <a:buFont typeface="Wingdings" charset="2"/>
              <a:buChar char="²"/>
            </a:pPr>
            <a:r>
              <a:rPr lang="en-US" sz="3200" dirty="0" smtClean="0"/>
              <a:t>Definition and uses </a:t>
            </a:r>
            <a:r>
              <a:rPr lang="en-US" sz="3200" dirty="0"/>
              <a:t>of this database</a:t>
            </a:r>
          </a:p>
          <a:p>
            <a:pPr marL="914400" lvl="1" indent="-457200">
              <a:buSzPct val="70000"/>
              <a:buFont typeface="Wingdings" charset="2"/>
              <a:buChar char="²"/>
            </a:pPr>
            <a:r>
              <a:rPr lang="en-US" sz="3200" dirty="0" smtClean="0"/>
              <a:t>Current work and future </a:t>
            </a:r>
            <a:r>
              <a:rPr lang="en-US" sz="3200" dirty="0"/>
              <a:t>plans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8E95-2A51-D149-AC39-54C41C939A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654</Words>
  <Application>Microsoft Macintosh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DQM and Database </vt:lpstr>
      <vt:lpstr>PowerPoint Presentation</vt:lpstr>
      <vt:lpstr>Brief Architecture – Basics of DQM</vt:lpstr>
      <vt:lpstr>Overall picture – my contribution</vt:lpstr>
      <vt:lpstr>Run summary plots of SM signals – PiD1, PiD2, PMT</vt:lpstr>
      <vt:lpstr>Verification SM signals – Laser 2</vt:lpstr>
      <vt:lpstr>Overlaid SM signals –PiD2:PiD1, Normalized PiD1, PiD2, PMT</vt:lpstr>
      <vt:lpstr>Verification for Laser 2</vt:lpstr>
      <vt:lpstr>ConDB – Conditional DataBase </vt:lpstr>
      <vt:lpstr>ConDB – Conditional DataBase </vt:lpstr>
      <vt:lpstr>Laser Calibration from FHICL files to ConDB</vt:lpstr>
      <vt:lpstr>Structure of the data table</vt:lpstr>
      <vt:lpstr>ConDB - Tags</vt:lpstr>
      <vt:lpstr>Uses and Future Steps</vt:lpstr>
      <vt:lpstr>Back up</vt:lpstr>
      <vt:lpstr>Unstable – SM PiD1 for laser 1, Run 18151??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Status of the DQM</dc:title>
  <dc:creator>Nandita</dc:creator>
  <cp:lastModifiedBy>Nandita</cp:lastModifiedBy>
  <cp:revision>67</cp:revision>
  <dcterms:created xsi:type="dcterms:W3CDTF">2018-11-07T23:42:43Z</dcterms:created>
  <dcterms:modified xsi:type="dcterms:W3CDTF">2018-12-07T10:00:51Z</dcterms:modified>
</cp:coreProperties>
</file>