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8"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0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8153FA-7772-344A-9C40-91D6EEE5A406}"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49335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153FA-7772-344A-9C40-91D6EEE5A406}"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393793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153FA-7772-344A-9C40-91D6EEE5A406}"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171440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153FA-7772-344A-9C40-91D6EEE5A406}"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381660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153FA-7772-344A-9C40-91D6EEE5A406}"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372598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8153FA-7772-344A-9C40-91D6EEE5A406}"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419796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8153FA-7772-344A-9C40-91D6EEE5A406}" type="datetimeFigureOut">
              <a:rPr lang="en-US" smtClean="0"/>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332999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8153FA-7772-344A-9C40-91D6EEE5A406}" type="datetimeFigureOut">
              <a:rPr lang="en-US" smtClean="0"/>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426949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153FA-7772-344A-9C40-91D6EEE5A406}" type="datetimeFigureOut">
              <a:rPr lang="en-US" smtClean="0"/>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59388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153FA-7772-344A-9C40-91D6EEE5A406}"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244506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153FA-7772-344A-9C40-91D6EEE5A406}"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58E95-2A51-D149-AC39-54C41C939A43}" type="slidenum">
              <a:rPr lang="en-US" smtClean="0"/>
              <a:t>‹#›</a:t>
            </a:fld>
            <a:endParaRPr lang="en-US"/>
          </a:p>
        </p:txBody>
      </p:sp>
    </p:spTree>
    <p:extLst>
      <p:ext uri="{BB962C8B-B14F-4D97-AF65-F5344CB8AC3E}">
        <p14:creationId xmlns:p14="http://schemas.microsoft.com/office/powerpoint/2010/main" val="29418624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153FA-7772-344A-9C40-91D6EEE5A406}" type="datetimeFigureOut">
              <a:rPr lang="en-US" smtClean="0"/>
              <a:t>12/5/18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58E95-2A51-D149-AC39-54C41C939A43}" type="slidenum">
              <a:rPr lang="en-US" smtClean="0"/>
              <a:t>‹#›</a:t>
            </a:fld>
            <a:endParaRPr lang="en-US"/>
          </a:p>
        </p:txBody>
      </p:sp>
    </p:spTree>
    <p:extLst>
      <p:ext uri="{BB962C8B-B14F-4D97-AF65-F5344CB8AC3E}">
        <p14:creationId xmlns:p14="http://schemas.microsoft.com/office/powerpoint/2010/main" val="426318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5143"/>
            <a:ext cx="7772400" cy="1470025"/>
          </a:xfrm>
        </p:spPr>
        <p:txBody>
          <a:bodyPr/>
          <a:lstStyle/>
          <a:p>
            <a:r>
              <a:rPr lang="en-US" dirty="0" smtClean="0"/>
              <a:t>Current Status of the DQM</a:t>
            </a:r>
            <a:endParaRPr lang="en-US" dirty="0"/>
          </a:p>
        </p:txBody>
      </p:sp>
      <p:sp>
        <p:nvSpPr>
          <p:cNvPr id="3" name="Subtitle 2"/>
          <p:cNvSpPr>
            <a:spLocks noGrp="1"/>
          </p:cNvSpPr>
          <p:nvPr>
            <p:ph type="subTitle" idx="1"/>
          </p:nvPr>
        </p:nvSpPr>
        <p:spPr>
          <a:xfrm>
            <a:off x="1371600" y="3692149"/>
            <a:ext cx="6400800" cy="1752600"/>
          </a:xfrm>
        </p:spPr>
        <p:txBody>
          <a:bodyPr/>
          <a:lstStyle/>
          <a:p>
            <a:pPr algn="r"/>
            <a:r>
              <a:rPr lang="en-US" dirty="0" smtClean="0"/>
              <a:t>Nandita </a:t>
            </a:r>
            <a:r>
              <a:rPr lang="en-US" dirty="0" err="1" smtClean="0"/>
              <a:t>Raha</a:t>
            </a:r>
            <a:r>
              <a:rPr lang="en-US" dirty="0" smtClean="0"/>
              <a:t>, Antonio </a:t>
            </a:r>
            <a:r>
              <a:rPr lang="en-US" dirty="0" err="1" smtClean="0"/>
              <a:t>Gioiosa</a:t>
            </a:r>
            <a:endParaRPr lang="en-US" dirty="0"/>
          </a:p>
        </p:txBody>
      </p:sp>
    </p:spTree>
    <p:extLst>
      <p:ext uri="{BB962C8B-B14F-4D97-AF65-F5344CB8AC3E}">
        <p14:creationId xmlns:p14="http://schemas.microsoft.com/office/powerpoint/2010/main" val="688932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2632"/>
            <a:ext cx="7772400" cy="1470025"/>
          </a:xfrm>
        </p:spPr>
        <p:txBody>
          <a:bodyPr/>
          <a:lstStyle/>
          <a:p>
            <a:r>
              <a:rPr lang="en-US" dirty="0" err="1" smtClean="0"/>
              <a:t>ConDB</a:t>
            </a:r>
            <a:r>
              <a:rPr lang="en-US" dirty="0" smtClean="0"/>
              <a:t> </a:t>
            </a:r>
            <a:r>
              <a:rPr lang="mr-IN" dirty="0" smtClean="0"/>
              <a:t>–</a:t>
            </a:r>
            <a:r>
              <a:rPr lang="en-US" dirty="0" smtClean="0"/>
              <a:t> Conditional </a:t>
            </a:r>
            <a:r>
              <a:rPr lang="en-US" dirty="0" err="1" smtClean="0"/>
              <a:t>DataBase</a:t>
            </a:r>
            <a:r>
              <a:rPr lang="en-US" dirty="0" smtClean="0"/>
              <a:t> </a:t>
            </a:r>
            <a:endParaRPr lang="en-US" dirty="0"/>
          </a:p>
        </p:txBody>
      </p:sp>
      <p:sp>
        <p:nvSpPr>
          <p:cNvPr id="5" name="TextBox 4"/>
          <p:cNvSpPr txBox="1"/>
          <p:nvPr/>
        </p:nvSpPr>
        <p:spPr>
          <a:xfrm>
            <a:off x="135467" y="704867"/>
            <a:ext cx="9008533" cy="892552"/>
          </a:xfrm>
          <a:prstGeom prst="rect">
            <a:avLst/>
          </a:prstGeom>
          <a:noFill/>
        </p:spPr>
        <p:txBody>
          <a:bodyPr wrap="square" rtlCol="0">
            <a:spAutoFit/>
          </a:bodyPr>
          <a:lstStyle/>
          <a:p>
            <a:r>
              <a:rPr lang="en-US" sz="2800" b="1" dirty="0" smtClean="0"/>
              <a:t>Where is it used?</a:t>
            </a:r>
          </a:p>
          <a:p>
            <a:endParaRPr lang="en-US" sz="2400" dirty="0"/>
          </a:p>
        </p:txBody>
      </p:sp>
      <p:sp>
        <p:nvSpPr>
          <p:cNvPr id="3" name="Rectangle 2"/>
          <p:cNvSpPr/>
          <p:nvPr/>
        </p:nvSpPr>
        <p:spPr>
          <a:xfrm>
            <a:off x="-16932" y="1142595"/>
            <a:ext cx="9228668" cy="6001642"/>
          </a:xfrm>
          <a:prstGeom prst="rect">
            <a:avLst/>
          </a:prstGeom>
        </p:spPr>
        <p:txBody>
          <a:bodyPr wrap="square">
            <a:spAutoFit/>
          </a:bodyPr>
          <a:lstStyle/>
          <a:p>
            <a:pPr marL="285750" indent="-285750" algn="just">
              <a:buFont typeface="Arial"/>
              <a:buChar char="•"/>
            </a:pPr>
            <a:r>
              <a:rPr lang="en-US" sz="2400" dirty="0"/>
              <a:t>This information is required for processing and analysis of experiment data and thus access is required by many clients running simultaneously on interactive and GRID resources. Much of this data is stored in central databases or files, and approaches to scale the delivery to thousands of clients are needed.</a:t>
            </a:r>
          </a:p>
          <a:p>
            <a:pPr marL="285750" indent="-285750" algn="just">
              <a:buFont typeface="Arial"/>
              <a:buChar char="•"/>
            </a:pPr>
            <a:endParaRPr lang="en-US" sz="2400" dirty="0"/>
          </a:p>
          <a:p>
            <a:pPr marL="285750" indent="-285750" algn="just">
              <a:buFont typeface="Arial"/>
              <a:buChar char="•"/>
            </a:pPr>
            <a:r>
              <a:rPr lang="en-US" sz="2400" dirty="0"/>
              <a:t>The configuration data, system state data, and calibration data are stored in the database with a version and a time validity range, although the interval could be open-ended. The interval of validity provides the set of events for which conditions data must be taken into account in reconstruction algorithms. Conditions data may be recalculated to take advantage of a later software release, or other changes, to gain a more precise picture of the system performance. So the conditions data may exist in more than one version. Conditions metadata can be tagged to ensure reproducible extraction of conditions data.</a:t>
            </a:r>
          </a:p>
        </p:txBody>
      </p:sp>
    </p:spTree>
    <p:extLst>
      <p:ext uri="{BB962C8B-B14F-4D97-AF65-F5344CB8AC3E}">
        <p14:creationId xmlns:p14="http://schemas.microsoft.com/office/powerpoint/2010/main" val="3814180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2632"/>
            <a:ext cx="7772400" cy="1470025"/>
          </a:xfrm>
        </p:spPr>
        <p:txBody>
          <a:bodyPr/>
          <a:lstStyle/>
          <a:p>
            <a:r>
              <a:rPr lang="en-US" dirty="0" err="1" smtClean="0"/>
              <a:t>ConDB</a:t>
            </a:r>
            <a:r>
              <a:rPr lang="en-US" dirty="0" smtClean="0"/>
              <a:t> </a:t>
            </a:r>
            <a:r>
              <a:rPr lang="mr-IN" dirty="0" smtClean="0"/>
              <a:t>–</a:t>
            </a:r>
            <a:r>
              <a:rPr lang="en-US" dirty="0" smtClean="0"/>
              <a:t> Conditional </a:t>
            </a:r>
            <a:r>
              <a:rPr lang="en-US" dirty="0" err="1" smtClean="0"/>
              <a:t>DataBase</a:t>
            </a:r>
            <a:r>
              <a:rPr lang="en-US" dirty="0" smtClean="0"/>
              <a:t> </a:t>
            </a:r>
            <a:endParaRPr lang="en-US" dirty="0"/>
          </a:p>
        </p:txBody>
      </p:sp>
      <p:sp>
        <p:nvSpPr>
          <p:cNvPr id="5" name="TextBox 4"/>
          <p:cNvSpPr txBox="1"/>
          <p:nvPr/>
        </p:nvSpPr>
        <p:spPr>
          <a:xfrm>
            <a:off x="135467" y="704867"/>
            <a:ext cx="9008533" cy="892552"/>
          </a:xfrm>
          <a:prstGeom prst="rect">
            <a:avLst/>
          </a:prstGeom>
          <a:noFill/>
        </p:spPr>
        <p:txBody>
          <a:bodyPr wrap="square" rtlCol="0">
            <a:spAutoFit/>
          </a:bodyPr>
          <a:lstStyle/>
          <a:p>
            <a:r>
              <a:rPr lang="en-US" sz="2800" b="1" dirty="0" smtClean="0"/>
              <a:t>Simple examples</a:t>
            </a:r>
          </a:p>
          <a:p>
            <a:endParaRPr lang="en-US" sz="2400" dirty="0"/>
          </a:p>
        </p:txBody>
      </p:sp>
      <p:sp>
        <p:nvSpPr>
          <p:cNvPr id="4" name="Rectangle 3"/>
          <p:cNvSpPr/>
          <p:nvPr/>
        </p:nvSpPr>
        <p:spPr>
          <a:xfrm>
            <a:off x="16936" y="1331879"/>
            <a:ext cx="9127066" cy="3970318"/>
          </a:xfrm>
          <a:prstGeom prst="rect">
            <a:avLst/>
          </a:prstGeom>
        </p:spPr>
        <p:txBody>
          <a:bodyPr wrap="square">
            <a:spAutoFit/>
          </a:bodyPr>
          <a:lstStyle/>
          <a:p>
            <a:pPr algn="just"/>
            <a:r>
              <a:rPr lang="en-US" dirty="0"/>
              <a:t>To understand in general terms, the use of a conditions database, consider a digital camera as a simple detector. Each pixel of the camera sensor can be described by its sensitivity to the light and amount of noise the pixel produces.</a:t>
            </a:r>
          </a:p>
          <a:p>
            <a:pPr algn="just"/>
            <a:endParaRPr lang="en-US" dirty="0"/>
          </a:p>
          <a:p>
            <a:pPr algn="just"/>
            <a:r>
              <a:rPr lang="en-US" dirty="0"/>
              <a:t>The user wants to record the pedestal and gain for each image taken. Pedestal adjusts the black level (darkness) of an image by adding a fixed offset to the video image's pixel values. Gain adjusts the white level (brightness) of an image by multiplication so that lighter pixels are affected more than darker pixels. Both pedestal and gain are used to increase an image's overall brightness.</a:t>
            </a:r>
          </a:p>
          <a:p>
            <a:pPr algn="just"/>
            <a:endParaRPr lang="en-US" dirty="0"/>
          </a:p>
          <a:p>
            <a:pPr algn="just"/>
            <a:r>
              <a:rPr lang="en-US" dirty="0"/>
              <a:t>The user measures these conditions periodically to better process raw images captured by the camera. A 20 MP camera could be represented by 20 million channels in the database.</a:t>
            </a:r>
          </a:p>
          <a:p>
            <a:pPr algn="just"/>
            <a:endParaRPr lang="en-US" dirty="0"/>
          </a:p>
          <a:p>
            <a:pPr algn="just"/>
            <a:r>
              <a:rPr lang="en-US" dirty="0"/>
              <a:t>Typical representation:</a:t>
            </a:r>
          </a:p>
        </p:txBody>
      </p:sp>
      <p:sp>
        <p:nvSpPr>
          <p:cNvPr id="6" name="Rectangle 5"/>
          <p:cNvSpPr/>
          <p:nvPr/>
        </p:nvSpPr>
        <p:spPr>
          <a:xfrm>
            <a:off x="2286000" y="4905564"/>
            <a:ext cx="4572000" cy="1200329"/>
          </a:xfrm>
          <a:prstGeom prst="rect">
            <a:avLst/>
          </a:prstGeom>
        </p:spPr>
        <p:txBody>
          <a:bodyPr>
            <a:spAutoFit/>
          </a:bodyPr>
          <a:lstStyle/>
          <a:p>
            <a:r>
              <a:rPr lang="mr-IN" dirty="0"/>
              <a:t>S = p + (g x L </a:t>
            </a:r>
            <a:r>
              <a:rPr lang="mr-IN" dirty="0" smtClean="0"/>
              <a:t>)</a:t>
            </a:r>
            <a:r>
              <a:rPr lang="en-US" dirty="0" smtClean="0"/>
              <a:t> where</a:t>
            </a:r>
            <a:r>
              <a:rPr lang="mr-IN" dirty="0" smtClean="0"/>
              <a:t>  </a:t>
            </a:r>
            <a:r>
              <a:rPr lang="mr-IN" dirty="0"/>
              <a:t>S </a:t>
            </a:r>
            <a:r>
              <a:rPr lang="en-US" dirty="0" smtClean="0"/>
              <a:t>=</a:t>
            </a:r>
            <a:r>
              <a:rPr lang="mr-IN" dirty="0" smtClean="0"/>
              <a:t> Signal</a:t>
            </a:r>
            <a:r>
              <a:rPr lang="en-US" dirty="0" smtClean="0"/>
              <a:t>, </a:t>
            </a:r>
            <a:endParaRPr lang="mr-IN" dirty="0"/>
          </a:p>
          <a:p>
            <a:r>
              <a:rPr lang="mr-IN" dirty="0"/>
              <a:t>     p - pedestal</a:t>
            </a:r>
          </a:p>
          <a:p>
            <a:r>
              <a:rPr lang="mr-IN" dirty="0"/>
              <a:t>     g - gain</a:t>
            </a:r>
          </a:p>
          <a:p>
            <a:r>
              <a:rPr lang="mr-IN" dirty="0"/>
              <a:t>     L - light</a:t>
            </a:r>
            <a:endParaRPr lang="en-US" dirty="0"/>
          </a:p>
        </p:txBody>
      </p:sp>
      <p:sp>
        <p:nvSpPr>
          <p:cNvPr id="7" name="Rectangle 6"/>
          <p:cNvSpPr/>
          <p:nvPr/>
        </p:nvSpPr>
        <p:spPr>
          <a:xfrm>
            <a:off x="152400" y="6014702"/>
            <a:ext cx="7670800" cy="646331"/>
          </a:xfrm>
          <a:prstGeom prst="rect">
            <a:avLst/>
          </a:prstGeom>
        </p:spPr>
        <p:txBody>
          <a:bodyPr wrap="square">
            <a:spAutoFit/>
          </a:bodyPr>
          <a:lstStyle/>
          <a:p>
            <a:r>
              <a:rPr lang="en-US" dirty="0"/>
              <a:t>The user can construct the actual light (L = S-p/g) with the variables, p and g, recorded as conditions information in a database to allow for reconstruction.</a:t>
            </a:r>
          </a:p>
        </p:txBody>
      </p:sp>
    </p:spTree>
    <p:extLst>
      <p:ext uri="{BB962C8B-B14F-4D97-AF65-F5344CB8AC3E}">
        <p14:creationId xmlns:p14="http://schemas.microsoft.com/office/powerpoint/2010/main" val="19878895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972"/>
            <a:ext cx="7772400" cy="1470025"/>
          </a:xfrm>
        </p:spPr>
        <p:txBody>
          <a:bodyPr/>
          <a:lstStyle/>
          <a:p>
            <a:r>
              <a:rPr lang="en-US" dirty="0" smtClean="0"/>
              <a:t>Uses and Future Steps</a:t>
            </a:r>
            <a:endParaRPr lang="en-US" dirty="0"/>
          </a:p>
        </p:txBody>
      </p:sp>
      <p:sp>
        <p:nvSpPr>
          <p:cNvPr id="5" name="TextBox 4"/>
          <p:cNvSpPr txBox="1"/>
          <p:nvPr/>
        </p:nvSpPr>
        <p:spPr>
          <a:xfrm>
            <a:off x="1042036" y="1645389"/>
            <a:ext cx="7063371" cy="3539430"/>
          </a:xfrm>
          <a:prstGeom prst="rect">
            <a:avLst/>
          </a:prstGeom>
          <a:noFill/>
        </p:spPr>
        <p:txBody>
          <a:bodyPr wrap="square" rtlCol="0">
            <a:spAutoFit/>
          </a:bodyPr>
          <a:lstStyle/>
          <a:p>
            <a:pPr marL="285750" indent="-285750">
              <a:buFont typeface="Arial"/>
              <a:buChar char="•"/>
            </a:pPr>
            <a:r>
              <a:rPr lang="en-US" sz="3200" dirty="0" smtClean="0"/>
              <a:t>Helpful for debugging purposes, checking stabilities, comparing with averages etc.</a:t>
            </a:r>
          </a:p>
          <a:p>
            <a:pPr marL="285750" indent="-285750">
              <a:buFont typeface="Arial"/>
              <a:buChar char="•"/>
            </a:pPr>
            <a:r>
              <a:rPr lang="en-US" sz="3200" dirty="0" smtClean="0"/>
              <a:t>Ongoing work in progress </a:t>
            </a:r>
            <a:endParaRPr lang="en-US" sz="3200" dirty="0"/>
          </a:p>
          <a:p>
            <a:pPr marL="285750" indent="-285750">
              <a:buFont typeface="Arial"/>
              <a:buChar char="•"/>
            </a:pPr>
            <a:r>
              <a:rPr lang="en-US" sz="3200" dirty="0"/>
              <a:t>N</a:t>
            </a:r>
            <a:r>
              <a:rPr lang="en-US" sz="3200" dirty="0" smtClean="0"/>
              <a:t>eed to add other summary histograms for debugging purposes</a:t>
            </a:r>
          </a:p>
          <a:p>
            <a:pPr marL="285750" indent="-285750">
              <a:buFont typeface="Arial"/>
              <a:buChar char="•"/>
            </a:pPr>
            <a:r>
              <a:rPr lang="en-US" sz="3200" dirty="0" smtClean="0"/>
              <a:t>Thanks to Antonio for the help!!</a:t>
            </a:r>
            <a:endParaRPr lang="en-US" sz="3200" dirty="0"/>
          </a:p>
        </p:txBody>
      </p:sp>
    </p:spTree>
    <p:extLst>
      <p:ext uri="{BB962C8B-B14F-4D97-AF65-F5344CB8AC3E}">
        <p14:creationId xmlns:p14="http://schemas.microsoft.com/office/powerpoint/2010/main" val="4771453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1171575"/>
          </a:xfrm>
        </p:spPr>
        <p:txBody>
          <a:bodyPr/>
          <a:lstStyle/>
          <a:p>
            <a:r>
              <a:rPr lang="en-US" dirty="0" smtClean="0"/>
              <a:t>Brief Architecture - Basics</a:t>
            </a:r>
            <a:endParaRPr lang="en-US" dirty="0"/>
          </a:p>
        </p:txBody>
      </p:sp>
      <p:sp>
        <p:nvSpPr>
          <p:cNvPr id="5" name="TextBox 4"/>
          <p:cNvSpPr txBox="1"/>
          <p:nvPr/>
        </p:nvSpPr>
        <p:spPr>
          <a:xfrm>
            <a:off x="795866" y="1168455"/>
            <a:ext cx="3476107" cy="1384995"/>
          </a:xfrm>
          <a:prstGeom prst="rect">
            <a:avLst/>
          </a:prstGeom>
          <a:solidFill>
            <a:srgbClr val="3366FF">
              <a:alpha val="40000"/>
            </a:srgbClr>
          </a:solidFill>
          <a:ln w="28575" cmpd="sng">
            <a:solidFill>
              <a:srgbClr val="0000FF"/>
            </a:solidFill>
          </a:ln>
        </p:spPr>
        <p:txBody>
          <a:bodyPr wrap="none" rtlCol="0">
            <a:spAutoFit/>
          </a:bodyPr>
          <a:lstStyle/>
          <a:p>
            <a:endParaRPr lang="en-US" sz="2800" dirty="0" smtClean="0"/>
          </a:p>
          <a:p>
            <a:r>
              <a:rPr lang="en-US" sz="2800" dirty="0" smtClean="0"/>
              <a:t>Backend  + Server Side</a:t>
            </a:r>
          </a:p>
          <a:p>
            <a:endParaRPr lang="en-US" sz="2800" dirty="0"/>
          </a:p>
        </p:txBody>
      </p:sp>
      <p:sp>
        <p:nvSpPr>
          <p:cNvPr id="7" name="TextBox 6"/>
          <p:cNvSpPr txBox="1"/>
          <p:nvPr/>
        </p:nvSpPr>
        <p:spPr>
          <a:xfrm>
            <a:off x="5875866" y="1338589"/>
            <a:ext cx="1724400" cy="523220"/>
          </a:xfrm>
          <a:prstGeom prst="rect">
            <a:avLst/>
          </a:prstGeom>
          <a:solidFill>
            <a:srgbClr val="FF6600">
              <a:alpha val="24000"/>
            </a:srgbClr>
          </a:solidFill>
          <a:ln w="28575" cmpd="sng">
            <a:solidFill>
              <a:srgbClr val="FF0000"/>
            </a:solidFill>
          </a:ln>
        </p:spPr>
        <p:txBody>
          <a:bodyPr wrap="none" rtlCol="0">
            <a:spAutoFit/>
          </a:bodyPr>
          <a:lstStyle/>
          <a:p>
            <a:r>
              <a:rPr lang="en-US" sz="2800" dirty="0" smtClean="0"/>
              <a:t>Client Side</a:t>
            </a:r>
            <a:endParaRPr lang="en-US" sz="2800" dirty="0"/>
          </a:p>
        </p:txBody>
      </p:sp>
      <p:sp>
        <p:nvSpPr>
          <p:cNvPr id="10" name="Down Arrow 9"/>
          <p:cNvSpPr/>
          <p:nvPr/>
        </p:nvSpPr>
        <p:spPr>
          <a:xfrm rot="16200000">
            <a:off x="4927601" y="1098953"/>
            <a:ext cx="355600" cy="11684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507066" y="2616200"/>
            <a:ext cx="0" cy="1303867"/>
          </a:xfrm>
          <a:prstGeom prst="straightConnector1">
            <a:avLst/>
          </a:prstGeom>
          <a:ln w="76200" cmpd="sng">
            <a:tailEnd type="stealth"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640665" y="2633133"/>
            <a:ext cx="0" cy="956734"/>
          </a:xfrm>
          <a:prstGeom prst="straightConnector1">
            <a:avLst/>
          </a:prstGeom>
          <a:ln w="76200" cmpd="sng">
            <a:tailEnd type="stealth" w="lg" len="lg"/>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26532" y="4066920"/>
            <a:ext cx="1727201" cy="1384995"/>
          </a:xfrm>
          <a:prstGeom prst="rect">
            <a:avLst/>
          </a:prstGeom>
          <a:solidFill>
            <a:srgbClr val="3366FF">
              <a:alpha val="40000"/>
            </a:srgbClr>
          </a:solidFill>
          <a:ln w="28575" cmpd="sng">
            <a:solidFill>
              <a:srgbClr val="0000FF"/>
            </a:solidFill>
          </a:ln>
        </p:spPr>
        <p:txBody>
          <a:bodyPr wrap="square" rtlCol="0" anchor="ctr" anchorCtr="0">
            <a:spAutoFit/>
          </a:bodyPr>
          <a:lstStyle/>
          <a:p>
            <a:pPr algn="ctr"/>
            <a:endParaRPr lang="en-US" sz="2800" dirty="0" smtClean="0"/>
          </a:p>
          <a:p>
            <a:pPr algn="ctr"/>
            <a:r>
              <a:rPr lang="en-US" sz="2800" dirty="0" smtClean="0"/>
              <a:t>Art Side</a:t>
            </a:r>
          </a:p>
          <a:p>
            <a:pPr algn="ctr"/>
            <a:endParaRPr lang="en-US" sz="2800" dirty="0"/>
          </a:p>
        </p:txBody>
      </p:sp>
      <p:sp>
        <p:nvSpPr>
          <p:cNvPr id="15" name="TextBox 14"/>
          <p:cNvSpPr txBox="1"/>
          <p:nvPr/>
        </p:nvSpPr>
        <p:spPr>
          <a:xfrm>
            <a:off x="2861734" y="3626662"/>
            <a:ext cx="1727201" cy="1384995"/>
          </a:xfrm>
          <a:prstGeom prst="rect">
            <a:avLst/>
          </a:prstGeom>
          <a:solidFill>
            <a:srgbClr val="3366FF">
              <a:alpha val="40000"/>
            </a:srgbClr>
          </a:solidFill>
          <a:ln w="28575" cmpd="sng">
            <a:solidFill>
              <a:srgbClr val="0000FF"/>
            </a:solidFill>
          </a:ln>
        </p:spPr>
        <p:txBody>
          <a:bodyPr wrap="square" rtlCol="0" anchor="ctr" anchorCtr="0">
            <a:spAutoFit/>
          </a:bodyPr>
          <a:lstStyle/>
          <a:p>
            <a:pPr algn="ctr"/>
            <a:endParaRPr lang="en-US" sz="2800" dirty="0" smtClean="0"/>
          </a:p>
          <a:p>
            <a:pPr algn="ctr"/>
            <a:r>
              <a:rPr lang="en-US" sz="2800" dirty="0" err="1" smtClean="0"/>
              <a:t>Node.js</a:t>
            </a:r>
            <a:endParaRPr lang="en-US" sz="2800" dirty="0" smtClean="0"/>
          </a:p>
          <a:p>
            <a:pPr algn="ctr"/>
            <a:endParaRPr lang="en-US" sz="2800" dirty="0"/>
          </a:p>
        </p:txBody>
      </p:sp>
      <p:sp>
        <p:nvSpPr>
          <p:cNvPr id="17" name="TextBox 16"/>
          <p:cNvSpPr txBox="1"/>
          <p:nvPr/>
        </p:nvSpPr>
        <p:spPr>
          <a:xfrm>
            <a:off x="2510905" y="5121406"/>
            <a:ext cx="4956695" cy="1200329"/>
          </a:xfrm>
          <a:prstGeom prst="rect">
            <a:avLst/>
          </a:prstGeom>
          <a:noFill/>
        </p:spPr>
        <p:txBody>
          <a:bodyPr wrap="square" rtlCol="0">
            <a:spAutoFit/>
          </a:bodyPr>
          <a:lstStyle/>
          <a:p>
            <a:pPr marL="285750" indent="-285750">
              <a:buFont typeface="Arial"/>
              <a:buChar char="•"/>
            </a:pPr>
            <a:r>
              <a:rPr lang="en-US" b="1" dirty="0" smtClean="0">
                <a:solidFill>
                  <a:srgbClr val="0000FF"/>
                </a:solidFill>
              </a:rPr>
              <a:t>Stores the average history of required histograms using Plot types from art modules</a:t>
            </a:r>
          </a:p>
          <a:p>
            <a:pPr marL="285750" indent="-285750">
              <a:buFont typeface="Arial"/>
              <a:buChar char="•"/>
            </a:pPr>
            <a:r>
              <a:rPr lang="en-US" b="1" dirty="0" smtClean="0">
                <a:solidFill>
                  <a:srgbClr val="0000FF"/>
                </a:solidFill>
              </a:rPr>
              <a:t>Registers data structures</a:t>
            </a:r>
          </a:p>
          <a:p>
            <a:r>
              <a:rPr lang="en-US" b="1" dirty="0" smtClean="0">
                <a:solidFill>
                  <a:srgbClr val="0000FF"/>
                </a:solidFill>
              </a:rPr>
              <a:t> </a:t>
            </a:r>
            <a:endParaRPr lang="en-US" b="1" dirty="0">
              <a:solidFill>
                <a:srgbClr val="0000FF"/>
              </a:solidFill>
            </a:endParaRPr>
          </a:p>
        </p:txBody>
      </p:sp>
      <p:cxnSp>
        <p:nvCxnSpPr>
          <p:cNvPr id="18" name="Straight Arrow Connector 17"/>
          <p:cNvCxnSpPr/>
          <p:nvPr/>
        </p:nvCxnSpPr>
        <p:spPr>
          <a:xfrm>
            <a:off x="6824132" y="1918450"/>
            <a:ext cx="0" cy="956734"/>
          </a:xfrm>
          <a:prstGeom prst="straightConnector1">
            <a:avLst/>
          </a:prstGeom>
          <a:ln w="76200" cmpd="sng">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83984" y="2972136"/>
            <a:ext cx="3502815" cy="1477328"/>
          </a:xfrm>
          <a:prstGeom prst="rect">
            <a:avLst/>
          </a:prstGeom>
          <a:noFill/>
        </p:spPr>
        <p:txBody>
          <a:bodyPr wrap="square" rtlCol="0">
            <a:spAutoFit/>
          </a:bodyPr>
          <a:lstStyle/>
          <a:p>
            <a:pPr marL="285750" indent="-285750">
              <a:buFont typeface="Arial"/>
              <a:buChar char="•"/>
            </a:pPr>
            <a:r>
              <a:rPr lang="en-US" b="1" dirty="0" smtClean="0">
                <a:solidFill>
                  <a:srgbClr val="FF0000"/>
                </a:solidFill>
              </a:rPr>
              <a:t>Uses HTML/client side </a:t>
            </a:r>
            <a:r>
              <a:rPr lang="en-US" b="1" dirty="0" err="1" smtClean="0">
                <a:solidFill>
                  <a:srgbClr val="FF0000"/>
                </a:solidFill>
              </a:rPr>
              <a:t>javascripts</a:t>
            </a:r>
            <a:endParaRPr lang="en-US" b="1" dirty="0" smtClean="0">
              <a:solidFill>
                <a:srgbClr val="FF0000"/>
              </a:solidFill>
            </a:endParaRPr>
          </a:p>
          <a:p>
            <a:pPr marL="285750" indent="-285750">
              <a:buFont typeface="Arial"/>
              <a:buChar char="•"/>
            </a:pPr>
            <a:r>
              <a:rPr lang="en-US" b="1" dirty="0" err="1" smtClean="0">
                <a:solidFill>
                  <a:srgbClr val="FF0000"/>
                </a:solidFill>
              </a:rPr>
              <a:t>Retrives</a:t>
            </a:r>
            <a:r>
              <a:rPr lang="en-US" b="1" dirty="0" smtClean="0">
                <a:solidFill>
                  <a:srgbClr val="FF0000"/>
                </a:solidFill>
              </a:rPr>
              <a:t> data structures</a:t>
            </a:r>
          </a:p>
          <a:p>
            <a:pPr marL="285750" indent="-285750">
              <a:buFont typeface="Arial"/>
              <a:buChar char="•"/>
            </a:pPr>
            <a:r>
              <a:rPr lang="en-US" b="1" dirty="0" smtClean="0">
                <a:solidFill>
                  <a:srgbClr val="FF0000"/>
                </a:solidFill>
              </a:rPr>
              <a:t>Opens sockets to communicate with the server</a:t>
            </a:r>
          </a:p>
        </p:txBody>
      </p:sp>
    </p:spTree>
    <p:extLst>
      <p:ext uri="{BB962C8B-B14F-4D97-AF65-F5344CB8AC3E}">
        <p14:creationId xmlns:p14="http://schemas.microsoft.com/office/powerpoint/2010/main" val="40529119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70928"/>
            <a:ext cx="7772400" cy="1171575"/>
          </a:xfrm>
        </p:spPr>
        <p:txBody>
          <a:bodyPr>
            <a:normAutofit fontScale="90000"/>
          </a:bodyPr>
          <a:lstStyle/>
          <a:p>
            <a:r>
              <a:rPr lang="en-US" dirty="0" smtClean="0"/>
              <a:t>New Plots </a:t>
            </a:r>
            <a:r>
              <a:rPr lang="mr-IN" dirty="0" smtClean="0"/>
              <a:t>–</a:t>
            </a:r>
            <a:r>
              <a:rPr lang="en-US" dirty="0" smtClean="0"/>
              <a:t> Source Monitors PiD1</a:t>
            </a:r>
            <a:endParaRPr lang="en-US" dirty="0"/>
          </a:p>
        </p:txBody>
      </p:sp>
      <p:pic>
        <p:nvPicPr>
          <p:cNvPr id="3" name="Picture 2" descr="Screen Shot 2018-11-07 at 5.23.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74"/>
            <a:ext cx="9144000" cy="3526960"/>
          </a:xfrm>
          <a:prstGeom prst="rect">
            <a:avLst/>
          </a:prstGeom>
        </p:spPr>
      </p:pic>
      <p:pic>
        <p:nvPicPr>
          <p:cNvPr id="6" name="Picture 5" descr="Screen Shot 2018-11-07 at 6.57.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7" y="4165600"/>
            <a:ext cx="8940800" cy="2743199"/>
          </a:xfrm>
          <a:prstGeom prst="rect">
            <a:avLst/>
          </a:prstGeom>
        </p:spPr>
      </p:pic>
    </p:spTree>
    <p:extLst>
      <p:ext uri="{BB962C8B-B14F-4D97-AF65-F5344CB8AC3E}">
        <p14:creationId xmlns:p14="http://schemas.microsoft.com/office/powerpoint/2010/main" val="3650577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794"/>
            <a:ext cx="9652000" cy="1171575"/>
          </a:xfrm>
        </p:spPr>
        <p:txBody>
          <a:bodyPr>
            <a:normAutofit/>
          </a:bodyPr>
          <a:lstStyle/>
          <a:p>
            <a:r>
              <a:rPr lang="en-US" sz="3600" dirty="0" smtClean="0"/>
              <a:t>Comparing/Verifying plots </a:t>
            </a:r>
            <a:r>
              <a:rPr lang="mr-IN" sz="3600" dirty="0" smtClean="0"/>
              <a:t>–</a:t>
            </a:r>
            <a:r>
              <a:rPr lang="en-US" sz="3600" dirty="0" smtClean="0"/>
              <a:t> SM PiD1</a:t>
            </a:r>
            <a:endParaRPr lang="en-US" sz="3600" dirty="0"/>
          </a:p>
        </p:txBody>
      </p:sp>
      <p:pic>
        <p:nvPicPr>
          <p:cNvPr id="3" name="Picture 2" descr="Screen Shot 2018-11-07 at 5.23.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74"/>
            <a:ext cx="9144000" cy="3374559"/>
          </a:xfrm>
          <a:prstGeom prst="rect">
            <a:avLst/>
          </a:prstGeom>
        </p:spPr>
      </p:pic>
      <p:pic>
        <p:nvPicPr>
          <p:cNvPr id="4" name="Picture 3" descr="las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97866"/>
            <a:ext cx="3352800" cy="2506133"/>
          </a:xfrm>
          <a:prstGeom prst="rect">
            <a:avLst/>
          </a:prstGeom>
        </p:spPr>
      </p:pic>
      <p:pic>
        <p:nvPicPr>
          <p:cNvPr id="5" name="Picture 4" descr="las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0565" y="4209469"/>
            <a:ext cx="3390901" cy="2529999"/>
          </a:xfrm>
          <a:prstGeom prst="rect">
            <a:avLst/>
          </a:prstGeom>
        </p:spPr>
      </p:pic>
      <p:pic>
        <p:nvPicPr>
          <p:cNvPr id="7" name="Picture 6" descr="laser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1135" y="4282628"/>
            <a:ext cx="3378200" cy="2490707"/>
          </a:xfrm>
          <a:prstGeom prst="rect">
            <a:avLst/>
          </a:prstGeom>
        </p:spPr>
      </p:pic>
      <p:sp>
        <p:nvSpPr>
          <p:cNvPr id="8" name="TextBox 7"/>
          <p:cNvSpPr txBox="1"/>
          <p:nvPr/>
        </p:nvSpPr>
        <p:spPr>
          <a:xfrm>
            <a:off x="762000" y="4539736"/>
            <a:ext cx="944903" cy="369332"/>
          </a:xfrm>
          <a:prstGeom prst="rect">
            <a:avLst/>
          </a:prstGeom>
          <a:noFill/>
        </p:spPr>
        <p:txBody>
          <a:bodyPr wrap="none" rtlCol="0">
            <a:spAutoFit/>
          </a:bodyPr>
          <a:lstStyle/>
          <a:p>
            <a:r>
              <a:rPr lang="en-US" b="1" dirty="0" smtClean="0">
                <a:solidFill>
                  <a:srgbClr val="0000FF"/>
                </a:solidFill>
              </a:rPr>
              <a:t>1649.76</a:t>
            </a:r>
            <a:endParaRPr lang="en-US" b="1" dirty="0">
              <a:solidFill>
                <a:srgbClr val="0000FF"/>
              </a:solidFill>
            </a:endParaRPr>
          </a:p>
        </p:txBody>
      </p:sp>
      <p:sp>
        <p:nvSpPr>
          <p:cNvPr id="9" name="TextBox 8"/>
          <p:cNvSpPr txBox="1"/>
          <p:nvPr/>
        </p:nvSpPr>
        <p:spPr>
          <a:xfrm>
            <a:off x="3437469" y="4976803"/>
            <a:ext cx="948284" cy="369332"/>
          </a:xfrm>
          <a:prstGeom prst="rect">
            <a:avLst/>
          </a:prstGeom>
          <a:noFill/>
        </p:spPr>
        <p:txBody>
          <a:bodyPr wrap="none" rtlCol="0">
            <a:spAutoFit/>
          </a:bodyPr>
          <a:lstStyle/>
          <a:p>
            <a:r>
              <a:rPr lang="en-US" b="1" dirty="0" smtClean="0">
                <a:solidFill>
                  <a:srgbClr val="0000FF"/>
                </a:solidFill>
              </a:rPr>
              <a:t>1681.92</a:t>
            </a:r>
            <a:endParaRPr lang="en-US" b="1" dirty="0">
              <a:solidFill>
                <a:srgbClr val="0000FF"/>
              </a:solidFill>
            </a:endParaRPr>
          </a:p>
        </p:txBody>
      </p:sp>
      <p:sp>
        <p:nvSpPr>
          <p:cNvPr id="10" name="TextBox 9"/>
          <p:cNvSpPr txBox="1"/>
          <p:nvPr/>
        </p:nvSpPr>
        <p:spPr>
          <a:xfrm>
            <a:off x="6282271" y="5246137"/>
            <a:ext cx="948284" cy="369332"/>
          </a:xfrm>
          <a:prstGeom prst="rect">
            <a:avLst/>
          </a:prstGeom>
          <a:noFill/>
        </p:spPr>
        <p:txBody>
          <a:bodyPr wrap="none" rtlCol="0">
            <a:spAutoFit/>
          </a:bodyPr>
          <a:lstStyle/>
          <a:p>
            <a:r>
              <a:rPr lang="en-US" b="1" dirty="0" smtClean="0">
                <a:solidFill>
                  <a:srgbClr val="0000FF"/>
                </a:solidFill>
              </a:rPr>
              <a:t>1168.78</a:t>
            </a:r>
            <a:endParaRPr lang="en-US" b="1" dirty="0">
              <a:solidFill>
                <a:srgbClr val="0000FF"/>
              </a:solidFill>
            </a:endParaRPr>
          </a:p>
        </p:txBody>
      </p:sp>
    </p:spTree>
    <p:extLst>
      <p:ext uri="{BB962C8B-B14F-4D97-AF65-F5344CB8AC3E}">
        <p14:creationId xmlns:p14="http://schemas.microsoft.com/office/powerpoint/2010/main" val="11156836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531" y="-304794"/>
            <a:ext cx="9652000" cy="1171575"/>
          </a:xfrm>
        </p:spPr>
        <p:txBody>
          <a:bodyPr>
            <a:normAutofit/>
          </a:bodyPr>
          <a:lstStyle/>
          <a:p>
            <a:r>
              <a:rPr lang="en-US" sz="3600" dirty="0" smtClean="0"/>
              <a:t>Unstable </a:t>
            </a:r>
            <a:r>
              <a:rPr lang="mr-IN" sz="3600" dirty="0" smtClean="0"/>
              <a:t>–</a:t>
            </a:r>
            <a:r>
              <a:rPr lang="en-US" sz="3600" dirty="0" smtClean="0"/>
              <a:t> SM PiD1 for laser 1, Run 18151??</a:t>
            </a:r>
            <a:endParaRPr lang="en-US" sz="3600" dirty="0"/>
          </a:p>
        </p:txBody>
      </p:sp>
      <p:pic>
        <p:nvPicPr>
          <p:cNvPr id="11" name="Picture 10" descr="run181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866781"/>
            <a:ext cx="9144000" cy="4149179"/>
          </a:xfrm>
          <a:prstGeom prst="rect">
            <a:avLst/>
          </a:prstGeom>
        </p:spPr>
      </p:pic>
      <p:pic>
        <p:nvPicPr>
          <p:cNvPr id="16" name="Picture 15" descr="laser3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085" y="5015960"/>
            <a:ext cx="1536239" cy="1842039"/>
          </a:xfrm>
          <a:prstGeom prst="rect">
            <a:avLst/>
          </a:prstGeom>
        </p:spPr>
      </p:pic>
      <p:pic>
        <p:nvPicPr>
          <p:cNvPr id="17" name="Picture 16" descr="laser2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9149" y="5015960"/>
            <a:ext cx="1320800" cy="1842039"/>
          </a:xfrm>
          <a:prstGeom prst="rect">
            <a:avLst/>
          </a:prstGeom>
        </p:spPr>
      </p:pic>
      <p:pic>
        <p:nvPicPr>
          <p:cNvPr id="18" name="Picture 17" descr="laser1_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374" y="4434417"/>
            <a:ext cx="1095489" cy="2423582"/>
          </a:xfrm>
          <a:prstGeom prst="rect">
            <a:avLst/>
          </a:prstGeom>
        </p:spPr>
      </p:pic>
      <p:cxnSp>
        <p:nvCxnSpPr>
          <p:cNvPr id="20" name="Straight Connector 19"/>
          <p:cNvCxnSpPr/>
          <p:nvPr/>
        </p:nvCxnSpPr>
        <p:spPr>
          <a:xfrm>
            <a:off x="3118808" y="1168400"/>
            <a:ext cx="0" cy="556894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311906" y="1170521"/>
            <a:ext cx="0" cy="55689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100666" y="3598336"/>
            <a:ext cx="0" cy="956734"/>
          </a:xfrm>
          <a:prstGeom prst="straightConnector1">
            <a:avLst/>
          </a:prstGeom>
          <a:ln w="28575" cmpd="sng">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148666" y="3598336"/>
            <a:ext cx="0" cy="1212309"/>
          </a:xfrm>
          <a:prstGeom prst="straightConnector1">
            <a:avLst/>
          </a:prstGeom>
          <a:ln w="28575" cmpd="sng">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247466" y="3803651"/>
            <a:ext cx="0" cy="1212309"/>
          </a:xfrm>
          <a:prstGeom prst="straightConnector1">
            <a:avLst/>
          </a:prstGeom>
          <a:ln w="28575" cmpd="sng">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pic>
        <p:nvPicPr>
          <p:cNvPr id="4" name="Picture 3" descr="laser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1367" y="4750694"/>
            <a:ext cx="1257300" cy="2107306"/>
          </a:xfrm>
          <a:prstGeom prst="rect">
            <a:avLst/>
          </a:prstGeom>
        </p:spPr>
      </p:pic>
      <p:cxnSp>
        <p:nvCxnSpPr>
          <p:cNvPr id="26" name="Straight Arrow Connector 25"/>
          <p:cNvCxnSpPr/>
          <p:nvPr/>
        </p:nvCxnSpPr>
        <p:spPr>
          <a:xfrm>
            <a:off x="2235199" y="4008427"/>
            <a:ext cx="0" cy="956734"/>
          </a:xfrm>
          <a:prstGeom prst="straightConnector1">
            <a:avLst/>
          </a:prstGeom>
          <a:ln w="28575" cmpd="sng">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pic>
        <p:nvPicPr>
          <p:cNvPr id="5" name="Picture 4" descr="laser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4618" y="4788447"/>
            <a:ext cx="1331383" cy="2120351"/>
          </a:xfrm>
          <a:prstGeom prst="rect">
            <a:avLst/>
          </a:prstGeom>
        </p:spPr>
      </p:pic>
      <p:cxnSp>
        <p:nvCxnSpPr>
          <p:cNvPr id="27" name="Straight Arrow Connector 26"/>
          <p:cNvCxnSpPr/>
          <p:nvPr/>
        </p:nvCxnSpPr>
        <p:spPr>
          <a:xfrm>
            <a:off x="5418666" y="3898116"/>
            <a:ext cx="0" cy="1016246"/>
          </a:xfrm>
          <a:prstGeom prst="straightConnector1">
            <a:avLst/>
          </a:prstGeom>
          <a:ln w="28575" cmpd="sng">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pic>
        <p:nvPicPr>
          <p:cNvPr id="7" name="Picture 6" descr="laser3.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0324" y="4728866"/>
            <a:ext cx="1109592" cy="2129134"/>
          </a:xfrm>
          <a:prstGeom prst="rect">
            <a:avLst/>
          </a:prstGeom>
        </p:spPr>
      </p:pic>
      <p:cxnSp>
        <p:nvCxnSpPr>
          <p:cNvPr id="28" name="Straight Arrow Connector 27"/>
          <p:cNvCxnSpPr/>
          <p:nvPr/>
        </p:nvCxnSpPr>
        <p:spPr>
          <a:xfrm>
            <a:off x="8449733" y="4126958"/>
            <a:ext cx="0" cy="973667"/>
          </a:xfrm>
          <a:prstGeom prst="straightConnector1">
            <a:avLst/>
          </a:prstGeom>
          <a:ln w="28575" cmpd="sng">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8273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531" y="-169330"/>
            <a:ext cx="9652000" cy="1171575"/>
          </a:xfrm>
        </p:spPr>
        <p:txBody>
          <a:bodyPr>
            <a:normAutofit/>
          </a:bodyPr>
          <a:lstStyle/>
          <a:p>
            <a:r>
              <a:rPr lang="en-US" sz="3600" dirty="0" smtClean="0"/>
              <a:t>Overlaid SM signals </a:t>
            </a:r>
            <a:r>
              <a:rPr lang="mr-IN" sz="3600" dirty="0" smtClean="0"/>
              <a:t>–</a:t>
            </a:r>
            <a:r>
              <a:rPr lang="en-US" sz="3600" dirty="0" smtClean="0"/>
              <a:t> PiD1, PiD2, PMT</a:t>
            </a:r>
            <a:endParaRPr lang="en-US" sz="3600" dirty="0"/>
          </a:p>
        </p:txBody>
      </p:sp>
      <p:grpSp>
        <p:nvGrpSpPr>
          <p:cNvPr id="8" name="Group 7"/>
          <p:cNvGrpSpPr/>
          <p:nvPr/>
        </p:nvGrpSpPr>
        <p:grpSpPr>
          <a:xfrm>
            <a:off x="264584" y="793750"/>
            <a:ext cx="4889500" cy="5422900"/>
            <a:chOff x="264584" y="793750"/>
            <a:chExt cx="4889500" cy="5422900"/>
          </a:xfrm>
        </p:grpSpPr>
        <p:pic>
          <p:nvPicPr>
            <p:cNvPr id="3" name="Picture 2" descr="Screen Shot 2018-11-15 at 7.45.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84" y="793750"/>
              <a:ext cx="4889500" cy="5422900"/>
            </a:xfrm>
            <a:prstGeom prst="rect">
              <a:avLst/>
            </a:prstGeom>
          </p:spPr>
        </p:pic>
        <p:sp>
          <p:nvSpPr>
            <p:cNvPr id="6" name="Rectangle 5"/>
            <p:cNvSpPr/>
            <p:nvPr/>
          </p:nvSpPr>
          <p:spPr>
            <a:xfrm>
              <a:off x="3911600" y="2523068"/>
              <a:ext cx="948267" cy="2641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descr="Screen Shot 2018-11-15 at 7.57.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283" y="1598084"/>
            <a:ext cx="2171700" cy="4051300"/>
          </a:xfrm>
          <a:prstGeom prst="rect">
            <a:avLst/>
          </a:prstGeom>
        </p:spPr>
      </p:pic>
    </p:spTree>
    <p:extLst>
      <p:ext uri="{BB962C8B-B14F-4D97-AF65-F5344CB8AC3E}">
        <p14:creationId xmlns:p14="http://schemas.microsoft.com/office/powerpoint/2010/main" val="19940275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263" y="-270928"/>
            <a:ext cx="9652000" cy="1171575"/>
          </a:xfrm>
        </p:spPr>
        <p:txBody>
          <a:bodyPr>
            <a:normAutofit/>
          </a:bodyPr>
          <a:lstStyle/>
          <a:p>
            <a:r>
              <a:rPr lang="en-US" sz="2800" dirty="0" smtClean="0"/>
              <a:t>Overlaid SM signals </a:t>
            </a:r>
            <a:r>
              <a:rPr lang="mr-IN" sz="2800" dirty="0" smtClean="0"/>
              <a:t>–</a:t>
            </a:r>
            <a:r>
              <a:rPr lang="en-US" sz="2800" dirty="0" smtClean="0"/>
              <a:t>PiD2:PiD1</a:t>
            </a:r>
            <a:r>
              <a:rPr lang="en-US" sz="2800" dirty="0"/>
              <a:t>, </a:t>
            </a:r>
            <a:r>
              <a:rPr lang="en-US" sz="2800" dirty="0" smtClean="0"/>
              <a:t>Normalized </a:t>
            </a:r>
            <a:r>
              <a:rPr lang="en-US" sz="2800" dirty="0" smtClean="0">
                <a:solidFill>
                  <a:srgbClr val="0000FF"/>
                </a:solidFill>
              </a:rPr>
              <a:t>PiD1</a:t>
            </a:r>
            <a:r>
              <a:rPr lang="en-US" sz="2800" dirty="0" smtClean="0"/>
              <a:t>, </a:t>
            </a:r>
            <a:r>
              <a:rPr lang="en-US" sz="2800" dirty="0" smtClean="0">
                <a:solidFill>
                  <a:srgbClr val="FF0000"/>
                </a:solidFill>
              </a:rPr>
              <a:t>PiD2</a:t>
            </a:r>
            <a:r>
              <a:rPr lang="en-US" sz="2800" dirty="0" smtClean="0"/>
              <a:t>, </a:t>
            </a:r>
            <a:r>
              <a:rPr lang="en-US" sz="2800" dirty="0" smtClean="0">
                <a:solidFill>
                  <a:srgbClr val="008000"/>
                </a:solidFill>
              </a:rPr>
              <a:t>PMT</a:t>
            </a:r>
            <a:endParaRPr lang="en-US" sz="2800" dirty="0">
              <a:solidFill>
                <a:srgbClr val="008000"/>
              </a:solidFill>
            </a:endParaRPr>
          </a:p>
        </p:txBody>
      </p:sp>
      <p:pic>
        <p:nvPicPr>
          <p:cNvPr id="4" name="Picture 3" descr="Screen Shot 2018-12-05 at 4.08.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3" y="647791"/>
            <a:ext cx="9144000" cy="3229943"/>
          </a:xfrm>
          <a:prstGeom prst="rect">
            <a:avLst/>
          </a:prstGeom>
        </p:spPr>
      </p:pic>
      <p:pic>
        <p:nvPicPr>
          <p:cNvPr id="5" name="Picture 4" descr="Screen Shot 2018-12-05 at 4.12.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23733"/>
            <a:ext cx="9144000" cy="3234266"/>
          </a:xfrm>
          <a:prstGeom prst="rect">
            <a:avLst/>
          </a:prstGeom>
        </p:spPr>
      </p:pic>
    </p:spTree>
    <p:extLst>
      <p:ext uri="{BB962C8B-B14F-4D97-AF65-F5344CB8AC3E}">
        <p14:creationId xmlns:p14="http://schemas.microsoft.com/office/powerpoint/2010/main" val="18908943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972"/>
            <a:ext cx="7772400" cy="1470025"/>
          </a:xfrm>
        </p:spPr>
        <p:txBody>
          <a:bodyPr/>
          <a:lstStyle/>
          <a:p>
            <a:r>
              <a:rPr lang="en-US" dirty="0" err="1" smtClean="0"/>
              <a:t>ConDB</a:t>
            </a:r>
            <a:r>
              <a:rPr lang="en-US" dirty="0" smtClean="0"/>
              <a:t> </a:t>
            </a:r>
            <a:r>
              <a:rPr lang="mr-IN" dirty="0" smtClean="0"/>
              <a:t>–</a:t>
            </a:r>
            <a:r>
              <a:rPr lang="en-US" dirty="0" smtClean="0"/>
              <a:t> Conditional </a:t>
            </a:r>
            <a:r>
              <a:rPr lang="en-US" dirty="0" err="1" smtClean="0"/>
              <a:t>DataBase</a:t>
            </a:r>
            <a:r>
              <a:rPr lang="en-US" dirty="0" smtClean="0"/>
              <a:t> </a:t>
            </a:r>
            <a:endParaRPr lang="en-US" dirty="0"/>
          </a:p>
        </p:txBody>
      </p:sp>
      <p:sp>
        <p:nvSpPr>
          <p:cNvPr id="5" name="TextBox 4"/>
          <p:cNvSpPr txBox="1"/>
          <p:nvPr/>
        </p:nvSpPr>
        <p:spPr>
          <a:xfrm>
            <a:off x="135467" y="1416053"/>
            <a:ext cx="9008533" cy="3477875"/>
          </a:xfrm>
          <a:prstGeom prst="rect">
            <a:avLst/>
          </a:prstGeom>
          <a:noFill/>
        </p:spPr>
        <p:txBody>
          <a:bodyPr wrap="square" rtlCol="0">
            <a:spAutoFit/>
          </a:bodyPr>
          <a:lstStyle/>
          <a:p>
            <a:r>
              <a:rPr lang="en-US" sz="2800" b="1" dirty="0" smtClean="0"/>
              <a:t>What is it?</a:t>
            </a:r>
          </a:p>
          <a:p>
            <a:pPr marL="285750" indent="-285750">
              <a:buFont typeface="Arial"/>
              <a:buChar char="•"/>
            </a:pPr>
            <a:r>
              <a:rPr lang="en-US" sz="2400" dirty="0"/>
              <a:t>Conditions data record the state of the system at the time events were collected. Conditions data could apply to a detector, accelerator, cryogenic system, collaboration, etc. Measurements include the alignment of a tracking device, or the temperature measured by a sensor, or many other conditions. For a given data item, each conditions data object has an interval for which it is valid it and may exist in more than one version.</a:t>
            </a:r>
          </a:p>
          <a:p>
            <a:pPr marL="285750" indent="-285750">
              <a:buFont typeface="Arial"/>
              <a:buChar char="•"/>
            </a:pPr>
            <a:endParaRPr lang="en-US" sz="2400" dirty="0"/>
          </a:p>
        </p:txBody>
      </p:sp>
    </p:spTree>
    <p:extLst>
      <p:ext uri="{BB962C8B-B14F-4D97-AF65-F5344CB8AC3E}">
        <p14:creationId xmlns:p14="http://schemas.microsoft.com/office/powerpoint/2010/main" val="1341973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972"/>
            <a:ext cx="7772400" cy="1470025"/>
          </a:xfrm>
        </p:spPr>
        <p:txBody>
          <a:bodyPr/>
          <a:lstStyle/>
          <a:p>
            <a:r>
              <a:rPr lang="en-US" dirty="0" err="1" smtClean="0"/>
              <a:t>ConDB</a:t>
            </a:r>
            <a:r>
              <a:rPr lang="en-US" dirty="0" smtClean="0"/>
              <a:t> </a:t>
            </a:r>
            <a:r>
              <a:rPr lang="mr-IN" dirty="0" smtClean="0"/>
              <a:t>–</a:t>
            </a:r>
            <a:r>
              <a:rPr lang="en-US" dirty="0" smtClean="0"/>
              <a:t> Conditional </a:t>
            </a:r>
            <a:r>
              <a:rPr lang="en-US" dirty="0" err="1" smtClean="0"/>
              <a:t>DataBase</a:t>
            </a:r>
            <a:r>
              <a:rPr lang="en-US" dirty="0" smtClean="0"/>
              <a:t> </a:t>
            </a:r>
            <a:endParaRPr lang="en-US" dirty="0"/>
          </a:p>
        </p:txBody>
      </p:sp>
      <p:pic>
        <p:nvPicPr>
          <p:cNvPr id="4" name="Picture 3" descr="Screen Shot 2018-12-06 at 3.14.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99" y="3308343"/>
            <a:ext cx="5626100" cy="3035300"/>
          </a:xfrm>
          <a:prstGeom prst="rect">
            <a:avLst/>
          </a:prstGeom>
        </p:spPr>
      </p:pic>
      <p:sp>
        <p:nvSpPr>
          <p:cNvPr id="6" name="Rectangle 5"/>
          <p:cNvSpPr/>
          <p:nvPr/>
        </p:nvSpPr>
        <p:spPr>
          <a:xfrm>
            <a:off x="685800" y="1092263"/>
            <a:ext cx="7772400" cy="2246769"/>
          </a:xfrm>
          <a:prstGeom prst="rect">
            <a:avLst/>
          </a:prstGeom>
        </p:spPr>
        <p:txBody>
          <a:bodyPr wrap="square">
            <a:spAutoFit/>
          </a:bodyPr>
          <a:lstStyle/>
          <a:p>
            <a:r>
              <a:rPr lang="en-US" sz="2800" b="1" dirty="0" smtClean="0"/>
              <a:t>Why </a:t>
            </a:r>
            <a:r>
              <a:rPr lang="en-US" sz="2800" b="1" dirty="0"/>
              <a:t>is </a:t>
            </a:r>
            <a:r>
              <a:rPr lang="en-US" sz="2800" b="1" dirty="0" smtClean="0"/>
              <a:t>it used?</a:t>
            </a:r>
            <a:endParaRPr lang="en-US" sz="2800" dirty="0" smtClean="0"/>
          </a:p>
          <a:p>
            <a:pPr marL="285750" indent="-285750">
              <a:buFont typeface="Arial"/>
              <a:buChar char="•"/>
            </a:pPr>
            <a:r>
              <a:rPr lang="en-US" sz="2800" dirty="0" smtClean="0"/>
              <a:t>Conditions </a:t>
            </a:r>
            <a:r>
              <a:rPr lang="en-US" sz="2800" dirty="0"/>
              <a:t>data vary with time. Each value, or set of values, describes the state of the system during a limited interval of time, sometimes referred to as the Interval Of Validity (IOV.)</a:t>
            </a:r>
            <a:endParaRPr lang="en-US" sz="2800" dirty="0"/>
          </a:p>
        </p:txBody>
      </p:sp>
      <p:sp>
        <p:nvSpPr>
          <p:cNvPr id="7" name="Rectangle 6"/>
          <p:cNvSpPr/>
          <p:nvPr/>
        </p:nvSpPr>
        <p:spPr>
          <a:xfrm>
            <a:off x="3499738" y="5855780"/>
            <a:ext cx="4943443" cy="369332"/>
          </a:xfrm>
          <a:prstGeom prst="rect">
            <a:avLst/>
          </a:prstGeom>
        </p:spPr>
        <p:txBody>
          <a:bodyPr wrap="none">
            <a:spAutoFit/>
          </a:bodyPr>
          <a:lstStyle/>
          <a:p>
            <a:r>
              <a:rPr lang="en-US" dirty="0" smtClean="0"/>
              <a:t>Courtesy </a:t>
            </a:r>
            <a:r>
              <a:rPr lang="en-US" dirty="0"/>
              <a:t>Katherine </a:t>
            </a:r>
            <a:r>
              <a:rPr lang="en-US" dirty="0" err="1" smtClean="0"/>
              <a:t>Lato</a:t>
            </a:r>
            <a:r>
              <a:rPr lang="en-US" dirty="0" smtClean="0"/>
              <a:t> (taken from wiki </a:t>
            </a:r>
            <a:r>
              <a:rPr lang="en-US" dirty="0" err="1" smtClean="0"/>
              <a:t>redmine</a:t>
            </a:r>
            <a:r>
              <a:rPr lang="en-US" dirty="0" smtClean="0"/>
              <a:t>)</a:t>
            </a:r>
            <a:endParaRPr lang="en-US" dirty="0"/>
          </a:p>
        </p:txBody>
      </p:sp>
    </p:spTree>
    <p:extLst>
      <p:ext uri="{BB962C8B-B14F-4D97-AF65-F5344CB8AC3E}">
        <p14:creationId xmlns:p14="http://schemas.microsoft.com/office/powerpoint/2010/main" val="24081775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948</TotalTime>
  <Words>684</Words>
  <Application>Microsoft Macintosh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Current Status of the DQM</vt:lpstr>
      <vt:lpstr>Brief Architecture - Basics</vt:lpstr>
      <vt:lpstr>New Plots – Source Monitors PiD1</vt:lpstr>
      <vt:lpstr>Comparing/Verifying plots – SM PiD1</vt:lpstr>
      <vt:lpstr>Unstable – SM PiD1 for laser 1, Run 18151??</vt:lpstr>
      <vt:lpstr>Overlaid SM signals – PiD1, PiD2, PMT</vt:lpstr>
      <vt:lpstr>Overlaid SM signals –PiD2:PiD1, Normalized PiD1, PiD2, PMT</vt:lpstr>
      <vt:lpstr>ConDB – Conditional DataBase </vt:lpstr>
      <vt:lpstr>ConDB – Conditional DataBase </vt:lpstr>
      <vt:lpstr>ConDB – Conditional DataBase </vt:lpstr>
      <vt:lpstr>ConDB – Conditional DataBase </vt:lpstr>
      <vt:lpstr>Uses and Future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Status of the DQM</dc:title>
  <dc:creator>Nandita</dc:creator>
  <cp:lastModifiedBy>Nandita</cp:lastModifiedBy>
  <cp:revision>30</cp:revision>
  <dcterms:created xsi:type="dcterms:W3CDTF">2018-11-07T23:42:43Z</dcterms:created>
  <dcterms:modified xsi:type="dcterms:W3CDTF">2018-12-06T02:23:47Z</dcterms:modified>
</cp:coreProperties>
</file>