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8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53FA-7772-344A-9C40-91D6EEE5A406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8E95-2A51-D149-AC39-54C41C939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51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53FA-7772-344A-9C40-91D6EEE5A406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8E95-2A51-D149-AC39-54C41C939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3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53FA-7772-344A-9C40-91D6EEE5A406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8E95-2A51-D149-AC39-54C41C939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00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53FA-7772-344A-9C40-91D6EEE5A406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8E95-2A51-D149-AC39-54C41C939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04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53FA-7772-344A-9C40-91D6EEE5A406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8E95-2A51-D149-AC39-54C41C939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8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53FA-7772-344A-9C40-91D6EEE5A406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8E95-2A51-D149-AC39-54C41C939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67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53FA-7772-344A-9C40-91D6EEE5A406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8E95-2A51-D149-AC39-54C41C939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90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53FA-7772-344A-9C40-91D6EEE5A406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8E95-2A51-D149-AC39-54C41C939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9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53FA-7772-344A-9C40-91D6EEE5A406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8E95-2A51-D149-AC39-54C41C939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87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53FA-7772-344A-9C40-91D6EEE5A406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8E95-2A51-D149-AC39-54C41C939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63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53FA-7772-344A-9C40-91D6EEE5A406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8E95-2A51-D149-AC39-54C41C939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62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153FA-7772-344A-9C40-91D6EEE5A406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58E95-2A51-D149-AC39-54C41C939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8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95143"/>
            <a:ext cx="7772400" cy="1470025"/>
          </a:xfrm>
        </p:spPr>
        <p:txBody>
          <a:bodyPr/>
          <a:lstStyle/>
          <a:p>
            <a:r>
              <a:rPr lang="en-US" dirty="0" smtClean="0"/>
              <a:t>Current Status of the DQM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92149"/>
            <a:ext cx="6400800" cy="1752600"/>
          </a:xfrm>
        </p:spPr>
        <p:txBody>
          <a:bodyPr/>
          <a:lstStyle/>
          <a:p>
            <a:pPr algn="r"/>
            <a:r>
              <a:rPr lang="en-US" dirty="0" smtClean="0"/>
              <a:t>Nandita </a:t>
            </a:r>
            <a:r>
              <a:rPr lang="en-US" dirty="0" err="1" smtClean="0"/>
              <a:t>Raha</a:t>
            </a:r>
            <a:r>
              <a:rPr lang="en-US" dirty="0" smtClean="0"/>
              <a:t>, Antonio </a:t>
            </a:r>
            <a:r>
              <a:rPr lang="en-US" dirty="0" err="1" smtClean="0"/>
              <a:t>Gioiosa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932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1171575"/>
          </a:xfrm>
        </p:spPr>
        <p:txBody>
          <a:bodyPr/>
          <a:lstStyle/>
          <a:p>
            <a:r>
              <a:rPr lang="en-US" dirty="0" smtClean="0"/>
              <a:t>Brief Architecture - Basics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5866" y="1168455"/>
            <a:ext cx="3476107" cy="1384995"/>
          </a:xfrm>
          <a:prstGeom prst="rect">
            <a:avLst/>
          </a:prstGeom>
          <a:solidFill>
            <a:srgbClr val="3366FF">
              <a:alpha val="40000"/>
            </a:srgbClr>
          </a:solidFill>
          <a:ln w="28575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Backend  + Server Side</a:t>
            </a:r>
          </a:p>
          <a:p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875866" y="1338589"/>
            <a:ext cx="1724400" cy="523220"/>
          </a:xfrm>
          <a:prstGeom prst="rect">
            <a:avLst/>
          </a:prstGeom>
          <a:solidFill>
            <a:srgbClr val="FF6600">
              <a:alpha val="24000"/>
            </a:srgbClr>
          </a:solidFill>
          <a:ln w="28575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Client Side</a:t>
            </a:r>
            <a:endParaRPr lang="en-US" sz="2800" dirty="0"/>
          </a:p>
        </p:txBody>
      </p:sp>
      <p:sp>
        <p:nvSpPr>
          <p:cNvPr id="10" name="Down Arrow 9"/>
          <p:cNvSpPr/>
          <p:nvPr/>
        </p:nvSpPr>
        <p:spPr>
          <a:xfrm rot="16200000">
            <a:off x="4927601" y="1098953"/>
            <a:ext cx="355600" cy="11684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507066" y="2616200"/>
            <a:ext cx="0" cy="1303867"/>
          </a:xfrm>
          <a:prstGeom prst="straightConnector1">
            <a:avLst/>
          </a:prstGeom>
          <a:ln w="76200" cmpd="sng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640665" y="2633133"/>
            <a:ext cx="0" cy="956734"/>
          </a:xfrm>
          <a:prstGeom prst="straightConnector1">
            <a:avLst/>
          </a:prstGeom>
          <a:ln w="76200" cmpd="sng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6532" y="4066920"/>
            <a:ext cx="1727201" cy="1384995"/>
          </a:xfrm>
          <a:prstGeom prst="rect">
            <a:avLst/>
          </a:prstGeom>
          <a:solidFill>
            <a:srgbClr val="3366FF">
              <a:alpha val="40000"/>
            </a:srgbClr>
          </a:solidFill>
          <a:ln w="28575" cmpd="sng">
            <a:solidFill>
              <a:srgbClr val="0000FF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Art Side</a:t>
            </a:r>
          </a:p>
          <a:p>
            <a:pPr algn="ctr"/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2861734" y="3626662"/>
            <a:ext cx="1727201" cy="1384995"/>
          </a:xfrm>
          <a:prstGeom prst="rect">
            <a:avLst/>
          </a:prstGeom>
          <a:solidFill>
            <a:srgbClr val="3366FF">
              <a:alpha val="40000"/>
            </a:srgbClr>
          </a:solidFill>
          <a:ln w="28575" cmpd="sng">
            <a:solidFill>
              <a:srgbClr val="0000FF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endParaRPr lang="en-US" sz="2800" dirty="0" smtClean="0"/>
          </a:p>
          <a:p>
            <a:pPr algn="ctr"/>
            <a:r>
              <a:rPr lang="en-US" sz="2800" dirty="0" err="1" smtClean="0"/>
              <a:t>Node.js</a:t>
            </a:r>
            <a:endParaRPr lang="en-US" sz="2800" dirty="0" smtClean="0"/>
          </a:p>
          <a:p>
            <a:pPr algn="ctr"/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2510905" y="5121406"/>
            <a:ext cx="49566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 smtClean="0">
                <a:solidFill>
                  <a:srgbClr val="0000FF"/>
                </a:solidFill>
              </a:rPr>
              <a:t>Stores the average history of required histograms using Plot types from art modules</a:t>
            </a:r>
          </a:p>
          <a:p>
            <a:pPr marL="285750" indent="-285750">
              <a:buFont typeface="Arial"/>
              <a:buChar char="•"/>
            </a:pPr>
            <a:r>
              <a:rPr lang="en-US" b="1" dirty="0" smtClean="0">
                <a:solidFill>
                  <a:srgbClr val="0000FF"/>
                </a:solidFill>
              </a:rPr>
              <a:t>Registers data structures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824132" y="1918450"/>
            <a:ext cx="0" cy="956734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83984" y="2972136"/>
            <a:ext cx="35028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Uses HTML/client side </a:t>
            </a:r>
            <a:r>
              <a:rPr lang="en-US" b="1" dirty="0" err="1" smtClean="0">
                <a:solidFill>
                  <a:srgbClr val="FF0000"/>
                </a:solidFill>
              </a:rPr>
              <a:t>javascripts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 err="1" smtClean="0">
                <a:solidFill>
                  <a:srgbClr val="FF0000"/>
                </a:solidFill>
              </a:rPr>
              <a:t>Retrives</a:t>
            </a:r>
            <a:r>
              <a:rPr lang="en-US" b="1" dirty="0" smtClean="0">
                <a:solidFill>
                  <a:srgbClr val="FF0000"/>
                </a:solidFill>
              </a:rPr>
              <a:t> data structures</a:t>
            </a:r>
          </a:p>
          <a:p>
            <a:pPr marL="285750" indent="-285750">
              <a:buFont typeface="Arial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Opens sockets to communicate with the server</a:t>
            </a:r>
          </a:p>
        </p:txBody>
      </p:sp>
    </p:spTree>
    <p:extLst>
      <p:ext uri="{BB962C8B-B14F-4D97-AF65-F5344CB8AC3E}">
        <p14:creationId xmlns:p14="http://schemas.microsoft.com/office/powerpoint/2010/main" val="4052911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-270928"/>
            <a:ext cx="7772400" cy="11715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New Plots </a:t>
            </a:r>
            <a:r>
              <a:rPr lang="mr-IN" dirty="0" smtClean="0"/>
              <a:t>–</a:t>
            </a:r>
            <a:r>
              <a:rPr lang="en-US" dirty="0" smtClean="0"/>
              <a:t> Source Monitors PiD1</a:t>
            </a:r>
            <a:endParaRPr lang="en-US" dirty="0"/>
          </a:p>
        </p:txBody>
      </p:sp>
      <p:pic>
        <p:nvPicPr>
          <p:cNvPr id="3" name="Picture 2" descr="Screen Shot 2018-11-07 at 5.23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774"/>
            <a:ext cx="9144000" cy="3526960"/>
          </a:xfrm>
          <a:prstGeom prst="rect">
            <a:avLst/>
          </a:prstGeom>
        </p:spPr>
      </p:pic>
      <p:pic>
        <p:nvPicPr>
          <p:cNvPr id="6" name="Picture 5" descr="Screen Shot 2018-11-07 at 6.57.3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7" y="4165600"/>
            <a:ext cx="8940800" cy="274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577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304794"/>
            <a:ext cx="9652000" cy="117157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Comparing/Verifying plots </a:t>
            </a:r>
            <a:r>
              <a:rPr lang="mr-IN" sz="3600" dirty="0" smtClean="0"/>
              <a:t>–</a:t>
            </a:r>
            <a:r>
              <a:rPr lang="en-US" sz="3600" dirty="0" smtClean="0"/>
              <a:t> SM PiD1</a:t>
            </a:r>
            <a:endParaRPr lang="en-US" sz="3600" dirty="0"/>
          </a:p>
        </p:txBody>
      </p:sp>
      <p:pic>
        <p:nvPicPr>
          <p:cNvPr id="3" name="Picture 2" descr="Screen Shot 2018-11-07 at 5.23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774"/>
            <a:ext cx="9144000" cy="3374559"/>
          </a:xfrm>
          <a:prstGeom prst="rect">
            <a:avLst/>
          </a:prstGeom>
        </p:spPr>
      </p:pic>
      <p:pic>
        <p:nvPicPr>
          <p:cNvPr id="4" name="Picture 3" descr="laser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97866"/>
            <a:ext cx="3352800" cy="2506133"/>
          </a:xfrm>
          <a:prstGeom prst="rect">
            <a:avLst/>
          </a:prstGeom>
        </p:spPr>
      </p:pic>
      <p:pic>
        <p:nvPicPr>
          <p:cNvPr id="5" name="Picture 4" descr="laser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565" y="4209469"/>
            <a:ext cx="3390901" cy="2529999"/>
          </a:xfrm>
          <a:prstGeom prst="rect">
            <a:avLst/>
          </a:prstGeom>
        </p:spPr>
      </p:pic>
      <p:pic>
        <p:nvPicPr>
          <p:cNvPr id="7" name="Picture 6" descr="laser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135" y="4282628"/>
            <a:ext cx="3378200" cy="24907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0" y="4539736"/>
            <a:ext cx="944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1649.76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37469" y="4976803"/>
            <a:ext cx="948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1681.92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82271" y="5246137"/>
            <a:ext cx="948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1168.78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683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18531" y="-304794"/>
            <a:ext cx="9652000" cy="117157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Unstable </a:t>
            </a:r>
            <a:r>
              <a:rPr lang="mr-IN" sz="3600" dirty="0" smtClean="0"/>
              <a:t>–</a:t>
            </a:r>
            <a:r>
              <a:rPr lang="en-US" sz="3600" dirty="0" smtClean="0"/>
              <a:t> SM PiD1 for laser 1, Run 18151??</a:t>
            </a:r>
            <a:endParaRPr lang="en-US" sz="3600" dirty="0"/>
          </a:p>
        </p:txBody>
      </p:sp>
      <p:pic>
        <p:nvPicPr>
          <p:cNvPr id="11" name="Picture 10" descr="run181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866781"/>
            <a:ext cx="9144000" cy="4149179"/>
          </a:xfrm>
          <a:prstGeom prst="rect">
            <a:avLst/>
          </a:prstGeom>
        </p:spPr>
      </p:pic>
      <p:pic>
        <p:nvPicPr>
          <p:cNvPr id="16" name="Picture 15" descr="laser3_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085" y="5015960"/>
            <a:ext cx="1536239" cy="1842039"/>
          </a:xfrm>
          <a:prstGeom prst="rect">
            <a:avLst/>
          </a:prstGeom>
        </p:spPr>
      </p:pic>
      <p:pic>
        <p:nvPicPr>
          <p:cNvPr id="17" name="Picture 16" descr="laser2_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149" y="5015960"/>
            <a:ext cx="1320800" cy="1842039"/>
          </a:xfrm>
          <a:prstGeom prst="rect">
            <a:avLst/>
          </a:prstGeom>
        </p:spPr>
      </p:pic>
      <p:pic>
        <p:nvPicPr>
          <p:cNvPr id="18" name="Picture 17" descr="laser1_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74" y="4434417"/>
            <a:ext cx="1095489" cy="2423582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3118808" y="1168400"/>
            <a:ext cx="0" cy="55689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311906" y="1170521"/>
            <a:ext cx="0" cy="55689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100666" y="3598336"/>
            <a:ext cx="0" cy="956734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148666" y="3598336"/>
            <a:ext cx="0" cy="1212309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247466" y="3803651"/>
            <a:ext cx="0" cy="1212309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laser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367" y="4750694"/>
            <a:ext cx="1257300" cy="2107306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>
            <a:off x="2235199" y="4008427"/>
            <a:ext cx="0" cy="956734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laser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618" y="4788447"/>
            <a:ext cx="1331383" cy="2120351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5418666" y="3898116"/>
            <a:ext cx="0" cy="1016246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laser3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324" y="4728866"/>
            <a:ext cx="1109592" cy="2129134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>
            <a:off x="8449733" y="4126958"/>
            <a:ext cx="0" cy="973667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827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53972"/>
            <a:ext cx="7772400" cy="1470025"/>
          </a:xfrm>
        </p:spPr>
        <p:txBody>
          <a:bodyPr/>
          <a:lstStyle/>
          <a:p>
            <a:r>
              <a:rPr lang="en-US" dirty="0" smtClean="0"/>
              <a:t>Uses and Future Steps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2036" y="1645389"/>
            <a:ext cx="70633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 smtClean="0"/>
              <a:t>Helpful for debugging purposes, checking stabilities, comparing with averages etc.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Ongoing work in progress </a:t>
            </a:r>
            <a:endParaRPr lang="en-US" sz="3200" dirty="0"/>
          </a:p>
          <a:p>
            <a:pPr marL="285750" indent="-285750">
              <a:buFont typeface="Arial"/>
              <a:buChar char="•"/>
            </a:pPr>
            <a:r>
              <a:rPr lang="en-US" sz="3200" dirty="0"/>
              <a:t>N</a:t>
            </a:r>
            <a:r>
              <a:rPr lang="en-US" sz="3200" dirty="0" smtClean="0"/>
              <a:t>eed to add other summary histograms for debugging purposes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Thanks to Antonio for the help!!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71480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18531" y="-169330"/>
            <a:ext cx="9652000" cy="117157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Overlaid SM signals </a:t>
            </a:r>
            <a:r>
              <a:rPr lang="mr-IN" sz="3600" dirty="0" smtClean="0"/>
              <a:t>–</a:t>
            </a:r>
            <a:r>
              <a:rPr lang="en-US" sz="3600" dirty="0" smtClean="0"/>
              <a:t> PiD1, PiD2, PMT</a:t>
            </a:r>
            <a:endParaRPr lang="en-US" sz="3600" dirty="0"/>
          </a:p>
        </p:txBody>
      </p:sp>
      <p:grpSp>
        <p:nvGrpSpPr>
          <p:cNvPr id="8" name="Group 7"/>
          <p:cNvGrpSpPr/>
          <p:nvPr/>
        </p:nvGrpSpPr>
        <p:grpSpPr>
          <a:xfrm>
            <a:off x="264584" y="793750"/>
            <a:ext cx="4889500" cy="5422900"/>
            <a:chOff x="264584" y="793750"/>
            <a:chExt cx="4889500" cy="5422900"/>
          </a:xfrm>
        </p:grpSpPr>
        <p:pic>
          <p:nvPicPr>
            <p:cNvPr id="3" name="Picture 2" descr="Screen Shot 2018-11-15 at 7.45.44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584" y="793750"/>
              <a:ext cx="4889500" cy="54229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911600" y="2523068"/>
              <a:ext cx="948267" cy="2641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 descr="Screen Shot 2018-11-15 at 7.57.0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283" y="1598084"/>
            <a:ext cx="21717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027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131</Words>
  <Application>Microsoft Macintosh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Current Status of the DQM</vt:lpstr>
      <vt:lpstr>Brief Architecture - Basics</vt:lpstr>
      <vt:lpstr>New Plots – Source Monitors PiD1</vt:lpstr>
      <vt:lpstr>Comparing/Verifying plots – SM PiD1</vt:lpstr>
      <vt:lpstr>Unstable – SM PiD1 for laser 1, Run 18151??</vt:lpstr>
      <vt:lpstr>Uses and Future Steps</vt:lpstr>
      <vt:lpstr>Overlaid SM signals – PiD1, PiD2, PMT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Current Status of the DQM</dc:title>
  <dc:creator>Nandita</dc:creator>
  <cp:lastModifiedBy>Nandita</cp:lastModifiedBy>
  <cp:revision>25</cp:revision>
  <dcterms:created xsi:type="dcterms:W3CDTF">2018-11-07T23:42:43Z</dcterms:created>
  <dcterms:modified xsi:type="dcterms:W3CDTF">2018-11-15T14:09:07Z</dcterms:modified>
</cp:coreProperties>
</file>