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258" r:id="rId5"/>
    <p:sldId id="262" r:id="rId6"/>
    <p:sldId id="264" r:id="rId7"/>
    <p:sldId id="266" r:id="rId8"/>
    <p:sldId id="278" r:id="rId9"/>
    <p:sldId id="279" r:id="rId10"/>
    <p:sldId id="263" r:id="rId11"/>
    <p:sldId id="267" r:id="rId12"/>
    <p:sldId id="268" r:id="rId13"/>
    <p:sldId id="259" r:id="rId14"/>
    <p:sldId id="260" r:id="rId15"/>
    <p:sldId id="261" r:id="rId16"/>
    <p:sldId id="270" r:id="rId17"/>
    <p:sldId id="271" r:id="rId18"/>
    <p:sldId id="274" r:id="rId19"/>
    <p:sldId id="275" r:id="rId20"/>
    <p:sldId id="272" r:id="rId21"/>
    <p:sldId id="273" r:id="rId22"/>
    <p:sldId id="276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8CF6-4E25-994A-89C9-C80F6675AA99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DE767-5B79-FD41-9131-83C53B1A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2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F788-2CD1-5D48-A004-67343A833D0A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FA8A-4845-B843-B3CB-EC5325EA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1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4624-B8B9-5D44-91A9-46803BC15AC4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4EA-ECA3-6A47-95A6-08723D4E2313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7D21-2502-934F-B3BF-6F7C17ABF202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5DC3-0B1C-714C-80FF-0288DF78688B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309E-50EA-874A-AC36-B143BCF5B344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6E1E-AF24-2545-96E2-93E308F2FD1C}" type="datetime1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BB59-501F-B344-9E84-B2BB89C70F31}" type="datetime1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D47A-3107-F441-ABF0-7CA20AD169A0}" type="datetime1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3E75-D63F-1647-8449-DA7D6F51C79E}" type="datetime1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A06-7260-0D4D-AFF0-0035593574AF}" type="datetime1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6C0F-7C71-614A-A1BB-149C13C548BC}" type="datetime1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2A8E-1DC9-E144-9D39-C70698FC7983}" type="datetime1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7E54-55A9-A645-85F8-68D0AF7A2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Gain Simulations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smtClean="0"/>
              <a:t>Stable wiggle plot</a:t>
            </a:r>
            <a:endParaRPr lang="en-US" dirty="0"/>
          </a:p>
        </p:txBody>
      </p:sp>
      <p:pic>
        <p:nvPicPr>
          <p:cNvPr id="3" name="Picture 2" descr="s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5200" y="0"/>
            <a:ext cx="4656667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4728" y="5606192"/>
            <a:ext cx="7922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Stable wiggle plot showed no difference (obviously should not). Just a sanity check.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64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ble_sc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21732"/>
            <a:ext cx="6715865" cy="6536267"/>
          </a:xfrm>
          <a:prstGeom prst="rect">
            <a:avLst/>
          </a:prstGeom>
        </p:spPr>
      </p:pic>
      <p:pic>
        <p:nvPicPr>
          <p:cNvPr id="2" name="Picture 1" descr="stable_sca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67" y="321732"/>
            <a:ext cx="6669787" cy="6536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957" y="166445"/>
            <a:ext cx="53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stable 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67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ble_scan_ch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933"/>
            <a:ext cx="6762584" cy="6858000"/>
          </a:xfrm>
          <a:prstGeom prst="rect">
            <a:avLst/>
          </a:prstGeom>
        </p:spPr>
      </p:pic>
      <p:pic>
        <p:nvPicPr>
          <p:cNvPr id="3" name="Picture 2" descr="stable_scan_chi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63" y="186263"/>
            <a:ext cx="666978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0354" y="166445"/>
            <a:ext cx="53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stable case – R and chi2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57379" y="4767377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/NDF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30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_wiggle_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48511" y="1006687"/>
            <a:ext cx="3877277" cy="4699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– </a:t>
            </a:r>
            <a:r>
              <a:rPr lang="en-US" dirty="0" err="1" smtClean="0"/>
              <a:t>Exp</a:t>
            </a:r>
            <a:r>
              <a:rPr lang="en-US" dirty="0" smtClean="0"/>
              <a:t> Gain – one cycle</a:t>
            </a:r>
            <a:endParaRPr lang="en-US" dirty="0"/>
          </a:p>
        </p:txBody>
      </p:sp>
      <p:pic>
        <p:nvPicPr>
          <p:cNvPr id="3" name="Picture 2" descr="mod_wiggle_0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31" y="1060518"/>
            <a:ext cx="3877278" cy="45915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4189" y="5129138"/>
            <a:ext cx="7922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Wiggle plots using normalized modified gain for two values of </a:t>
            </a:r>
            <a:r>
              <a:rPr lang="en-US" sz="2800" dirty="0" smtClean="0">
                <a:latin typeface="Symbol" charset="2"/>
                <a:cs typeface="Symbol" charset="2"/>
              </a:rPr>
              <a:t>e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04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_exp_as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96171"/>
            <a:ext cx="6669787" cy="6485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0820" y="26839"/>
            <a:ext cx="64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</a:t>
            </a:r>
            <a:r>
              <a:rPr lang="en-US" b="1" dirty="0" err="1" smtClean="0"/>
              <a:t>exp</a:t>
            </a:r>
            <a:r>
              <a:rPr lang="en-US" b="1" dirty="0" smtClean="0"/>
              <a:t>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_exp_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6669787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0820" y="26839"/>
            <a:ext cx="64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</a:t>
            </a:r>
            <a:r>
              <a:rPr lang="en-US" b="1" dirty="0" err="1" smtClean="0"/>
              <a:t>exp</a:t>
            </a:r>
            <a:r>
              <a:rPr lang="en-US" b="1" dirty="0" smtClean="0"/>
              <a:t>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Linear Gain – epsilon = 0.001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mod_gain_line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7546" y="217655"/>
            <a:ext cx="509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– Linear Gain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mod_wiggle_line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90015" y="-211372"/>
            <a:ext cx="5109370" cy="75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4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0820" y="26839"/>
            <a:ext cx="64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Linear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  <p:pic>
        <p:nvPicPr>
          <p:cNvPr id="2" name="Picture 1" descr="mod_linear_as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96171"/>
            <a:ext cx="6669787" cy="64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0820" y="252974"/>
            <a:ext cx="64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linear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  <p:pic>
        <p:nvPicPr>
          <p:cNvPr id="6" name="Picture 5" descr="mod_linear_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3800" y="0"/>
            <a:ext cx="4209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smtClean="0"/>
              <a:t>Recap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concluded from previous work and calculations – need 2000 injector cycles with 16 fills for a laser of 12.5 kHz to obtain the 140 points separated by 5 </a:t>
            </a:r>
            <a:r>
              <a:rPr lang="en-US" sz="2400" dirty="0" err="1" smtClean="0">
                <a:latin typeface="Symbol" charset="2"/>
                <a:cs typeface="Symbol" charset="2"/>
              </a:rPr>
              <a:t>m</a:t>
            </a:r>
            <a:r>
              <a:rPr lang="en-US" sz="2400" dirty="0" err="1" smtClean="0"/>
              <a:t>s</a:t>
            </a:r>
            <a:r>
              <a:rPr lang="en-US" sz="2400" dirty="0" smtClean="0"/>
              <a:t> – our goal.</a:t>
            </a:r>
          </a:p>
          <a:p>
            <a:r>
              <a:rPr lang="en-US" sz="2400" dirty="0" smtClean="0"/>
              <a:t>In this work we consider the effect of the long term gain for these 2000 cycles considering both, the gains of the PMT’s of the laser monitoring system and the </a:t>
            </a:r>
            <a:r>
              <a:rPr lang="en-US" sz="2400" dirty="0" err="1" smtClean="0"/>
              <a:t>SiPM’s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begin with we consider the </a:t>
            </a:r>
            <a:r>
              <a:rPr lang="en-US" sz="2400" dirty="0" err="1" smtClean="0"/>
              <a:t>SiPM’s</a:t>
            </a:r>
            <a:r>
              <a:rPr lang="en-US" sz="2400" dirty="0" smtClean="0"/>
              <a:t> to have an exponential gain given by -    G(t) = 1+</a:t>
            </a:r>
            <a:r>
              <a:rPr lang="el-GR" sz="2400" dirty="0" smtClean="0"/>
              <a:t>ε</a:t>
            </a:r>
            <a:r>
              <a:rPr lang="en-US" sz="2400" dirty="0"/>
              <a:t> </a:t>
            </a:r>
            <a:r>
              <a:rPr lang="el-GR" sz="2400" dirty="0" smtClean="0"/>
              <a:t>exp(‐</a:t>
            </a:r>
            <a:r>
              <a:rPr lang="el-GR" sz="2400" dirty="0"/>
              <a:t>t/τ</a:t>
            </a:r>
            <a:r>
              <a:rPr lang="el-GR" sz="2400" dirty="0" smtClean="0"/>
              <a:t>)</a:t>
            </a:r>
            <a:r>
              <a:rPr lang="en-US" sz="2400" dirty="0" smtClean="0"/>
              <a:t>, which is measured by laser pulses fired every 5 </a:t>
            </a:r>
            <a:r>
              <a:rPr lang="en-US" sz="2400" dirty="0" err="1" smtClean="0">
                <a:latin typeface="Symbol" charset="2"/>
                <a:cs typeface="Symbol" charset="2"/>
              </a:rPr>
              <a:t>m</a:t>
            </a:r>
            <a:r>
              <a:rPr lang="en-US" sz="2400" dirty="0" err="1" smtClean="0"/>
              <a:t>s.</a:t>
            </a:r>
            <a:endParaRPr lang="en-US" sz="2400" dirty="0" smtClean="0"/>
          </a:p>
          <a:p>
            <a:r>
              <a:rPr lang="en-US" sz="2400" dirty="0" smtClean="0"/>
              <a:t>We simulate an exponential decay for 2000 events measured at an interval of 5 </a:t>
            </a:r>
            <a:r>
              <a:rPr lang="en-US" sz="2400" dirty="0" err="1" smtClean="0">
                <a:latin typeface="Symbol" charset="2"/>
                <a:cs typeface="Symbol" charset="2"/>
              </a:rPr>
              <a:t>m</a:t>
            </a:r>
            <a:r>
              <a:rPr lang="en-US" sz="2400" dirty="0" err="1" smtClean="0"/>
              <a:t>s</a:t>
            </a:r>
            <a:r>
              <a:rPr lang="en-US" sz="2400" dirty="0"/>
              <a:t> </a:t>
            </a:r>
            <a:r>
              <a:rPr lang="en-US" sz="2400" dirty="0" smtClean="0"/>
              <a:t>by laser pulses (the details explained shortly)</a:t>
            </a:r>
          </a:p>
          <a:p>
            <a:r>
              <a:rPr lang="en-US" sz="2400" dirty="0" smtClean="0"/>
              <a:t>PMT gain is just a linear step function that remains constant for a firing time (of 5 </a:t>
            </a:r>
            <a:r>
              <a:rPr lang="en-US" sz="2400" dirty="0" err="1" smtClean="0">
                <a:latin typeface="Symbol" charset="2"/>
                <a:cs typeface="Symbol" charset="2"/>
              </a:rPr>
              <a:t>m</a:t>
            </a:r>
            <a:r>
              <a:rPr lang="en-US" sz="2400" dirty="0" err="1" smtClean="0"/>
              <a:t>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9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Phase Gain – epsilon = 0.001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 descr="mod_gain_co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5691" y="299510"/>
            <a:ext cx="525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– Phase Gain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 descr="mod_wiggle_co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5200" y="0"/>
            <a:ext cx="4656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 descr="mod_cos_as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430960"/>
            <a:ext cx="6669787" cy="6427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820" y="235579"/>
            <a:ext cx="6483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Phase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66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0820" y="183394"/>
            <a:ext cx="648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 time scan for the  Phase case </a:t>
            </a:r>
            <a:r>
              <a:rPr lang="en-US" b="1" dirty="0" smtClean="0">
                <a:latin typeface="Symbol" charset="2"/>
                <a:cs typeface="Symbol" charset="2"/>
              </a:rPr>
              <a:t>e</a:t>
            </a:r>
            <a:r>
              <a:rPr lang="en-US" b="1" dirty="0" smtClean="0"/>
              <a:t>=0.001</a:t>
            </a:r>
            <a:endParaRPr lang="en-US" b="1" dirty="0"/>
          </a:p>
        </p:txBody>
      </p:sp>
      <p:pic>
        <p:nvPicPr>
          <p:cNvPr id="3" name="Picture 2" descr="mod_cos_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86000" y="0"/>
            <a:ext cx="454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82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82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fill means data taking along with the beam. Out of fill is when we do not have beam or run b/w fills. As I understand this would be ok for calibrating but w/o the beam how can we study the effect of gain on our </a:t>
            </a:r>
            <a:r>
              <a:rPr lang="en-US" dirty="0" err="1" smtClean="0"/>
              <a:t>delta_w</a:t>
            </a:r>
            <a:r>
              <a:rPr lang="en-US" dirty="0" smtClean="0"/>
              <a:t> – not relevant – Answered…</a:t>
            </a:r>
          </a:p>
          <a:p>
            <a:r>
              <a:rPr lang="en-US" dirty="0" smtClean="0"/>
              <a:t>Effect of the stability /instability of </a:t>
            </a:r>
            <a:r>
              <a:rPr lang="en-US" dirty="0" err="1" smtClean="0"/>
              <a:t>AmNaI</a:t>
            </a:r>
            <a:r>
              <a:rPr lang="en-US" dirty="0" smtClean="0"/>
              <a:t> source on laser PMT’s?</a:t>
            </a:r>
          </a:p>
          <a:p>
            <a:r>
              <a:rPr lang="en-US" dirty="0" smtClean="0"/>
              <a:t>Should we / can we do an offline study of the PMT and Am source with their effects??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smtClean="0"/>
              <a:t>PMT -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1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</a:t>
            </a:r>
            <a:r>
              <a:rPr lang="en-US" sz="2400" dirty="0"/>
              <a:t>2</a:t>
            </a:r>
            <a:r>
              <a:rPr lang="en-US" sz="2400" dirty="0" smtClean="0"/>
              <a:t>% gain change in PMT’s for our measurement period of about 1 </a:t>
            </a:r>
            <a:r>
              <a:rPr lang="en-US" sz="2400" dirty="0" err="1" smtClean="0"/>
              <a:t>hr</a:t>
            </a:r>
            <a:r>
              <a:rPr lang="en-US" sz="2400" dirty="0" smtClean="0"/>
              <a:t> (2000 </a:t>
            </a:r>
            <a:r>
              <a:rPr lang="en-US" sz="2400" dirty="0" err="1" smtClean="0"/>
              <a:t>cyles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We need 2000 cycles – in essence this is just a step function following : Pi = 1+0.00001 x </a:t>
            </a:r>
            <a:r>
              <a:rPr lang="en-US" sz="2400" dirty="0" err="1" smtClean="0"/>
              <a:t>i</a:t>
            </a:r>
            <a:r>
              <a:rPr lang="en-US" sz="2400" dirty="0" smtClean="0"/>
              <a:t>, here </a:t>
            </a:r>
            <a:r>
              <a:rPr lang="en-US" sz="2400" dirty="0" err="1" smtClean="0"/>
              <a:t>i</a:t>
            </a:r>
            <a:r>
              <a:rPr lang="en-US" sz="2400" dirty="0" smtClean="0"/>
              <a:t> the cycle number </a:t>
            </a:r>
            <a:endParaRPr lang="en-US" sz="2400" dirty="0"/>
          </a:p>
        </p:txBody>
      </p:sp>
      <p:pic>
        <p:nvPicPr>
          <p:cNvPr id="4" name="Picture 3" descr="pmt_g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15578" y="1432119"/>
            <a:ext cx="3477843" cy="622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– Gain measured with a Laser</a:t>
            </a:r>
            <a:endParaRPr lang="en-US" dirty="0"/>
          </a:p>
        </p:txBody>
      </p:sp>
      <p:pic>
        <p:nvPicPr>
          <p:cNvPr id="4" name="Picture 3" descr="laser14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6777" y="2668717"/>
            <a:ext cx="3464785" cy="4160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769641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Fixing the time (every 5 </a:t>
            </a:r>
            <a:r>
              <a:rPr lang="en-US" sz="2800" dirty="0" err="1" smtClean="0">
                <a:latin typeface="Symbol" charset="2"/>
                <a:cs typeface="Symbol" charset="2"/>
              </a:rPr>
              <a:t>m</a:t>
            </a:r>
            <a:r>
              <a:rPr lang="en-US" sz="2800" dirty="0" err="1" smtClean="0"/>
              <a:t>s</a:t>
            </a:r>
            <a:r>
              <a:rPr lang="en-US" sz="2800" dirty="0" smtClean="0"/>
              <a:t>) a Gaussian distribution is simulated for 2000 events with mean as the value of G(t) and a sigma of 2% of the mean. The example of G(140) – last bin is shown here. A histogram of all these points is our simulated normal  gain (top panel of slide # 5).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61730"/>
            <a:ext cx="523965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 we measure this gain for each cycle which is effected by </a:t>
            </a:r>
            <a:r>
              <a:rPr lang="en-US" sz="2800" dirty="0" smtClean="0"/>
              <a:t>P(t). </a:t>
            </a:r>
            <a:r>
              <a:rPr lang="en-US" sz="2800" dirty="0" smtClean="0"/>
              <a:t>A histogram of G(t) / </a:t>
            </a:r>
            <a:r>
              <a:rPr lang="en-US" sz="2800" dirty="0" smtClean="0"/>
              <a:t>P(t) </a:t>
            </a:r>
            <a:r>
              <a:rPr lang="en-US" sz="2800" dirty="0" smtClean="0"/>
              <a:t>modified gain (middle panel of slide # 5). Finally modified gain in units of normal gain is plotted and used (bottom </a:t>
            </a:r>
            <a:r>
              <a:rPr lang="en-US" sz="2800" dirty="0"/>
              <a:t>panel of </a:t>
            </a:r>
            <a:r>
              <a:rPr lang="en-US" sz="2800" dirty="0" smtClean="0"/>
              <a:t>slide # 5)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d_g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3206" y="-823881"/>
            <a:ext cx="5587845" cy="8061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-307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SiPM Exp Gain – epsilon = 0.001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82828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started with an exponential function, but will study other perturbations (linear, </a:t>
            </a:r>
            <a:r>
              <a:rPr lang="en-US" sz="2400" dirty="0" err="1" smtClean="0"/>
              <a:t>cos</a:t>
            </a:r>
            <a:r>
              <a:rPr lang="en-US" sz="2400" dirty="0" smtClean="0"/>
              <a:t>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35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d_gain_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4524" y="-53231"/>
            <a:ext cx="5833163" cy="74157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Gain – epsilon = 0.005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8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6606"/>
            <a:ext cx="8229600" cy="1143000"/>
          </a:xfrm>
        </p:spPr>
        <p:txBody>
          <a:bodyPr/>
          <a:lstStyle/>
          <a:p>
            <a:r>
              <a:rPr lang="en-US" dirty="0" smtClean="0"/>
              <a:t>Compare different gains</a:t>
            </a:r>
            <a:endParaRPr lang="en-US" dirty="0"/>
          </a:p>
        </p:txBody>
      </p:sp>
      <p:pic>
        <p:nvPicPr>
          <p:cNvPr id="4" name="Picture 3" descr="mod_compare_g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5200" y="1059974"/>
            <a:ext cx="4656667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76666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Just a check I used two values of </a:t>
            </a:r>
            <a:r>
              <a:rPr lang="en-US" sz="2800" dirty="0" smtClean="0">
                <a:latin typeface="Symbol" charset="2"/>
                <a:cs typeface="Symbol" charset="2"/>
              </a:rPr>
              <a:t>e</a:t>
            </a:r>
            <a:r>
              <a:rPr lang="en-US" sz="2800" dirty="0" smtClean="0"/>
              <a:t> in G(t). Final gains as shown below (previous 2 slide have the other histograms). Shape is almost the same. Used cubic spline (TSpline3) to interpolate the normalized modified gain.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16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161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SiPM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Gain for 2000 and 5000 </a:t>
            </a:r>
            <a:r>
              <a:rPr lang="en-US" dirty="0" err="1" smtClean="0"/>
              <a:t>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mod_exp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5200" y="0"/>
            <a:ext cx="4656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0082"/>
            <a:ext cx="8229600" cy="1143000"/>
          </a:xfrm>
        </p:spPr>
        <p:txBody>
          <a:bodyPr/>
          <a:lstStyle/>
          <a:p>
            <a:r>
              <a:rPr lang="en-US" dirty="0" err="1" smtClean="0"/>
              <a:t>SiPM</a:t>
            </a:r>
            <a:r>
              <a:rPr lang="en-US" dirty="0" smtClean="0"/>
              <a:t> – Gain different epsilons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7E54-55A9-A645-85F8-68D0AF7A2A9E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2813" y="753641"/>
            <a:ext cx="8824479" cy="1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We compare the nature of the modified gain functions finally used R(t) for gain fluctuations effecting the frequency – overlaid all below</a:t>
            </a:r>
            <a:endParaRPr lang="pt-BR" sz="2400" dirty="0" smtClean="0">
              <a:solidFill>
                <a:srgbClr val="000000"/>
              </a:solidFill>
            </a:endParaRPr>
          </a:p>
          <a:p>
            <a:pPr marL="914400" lvl="2" indent="0">
              <a:buFont typeface="Arial"/>
              <a:buNone/>
            </a:pPr>
            <a:endParaRPr lang="it-IT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  <p:pic>
        <p:nvPicPr>
          <p:cNvPr id="4" name="Picture 3" descr="mod_exp_2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0" y="1680308"/>
            <a:ext cx="3957508" cy="509953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15121"/>
              </p:ext>
            </p:extLst>
          </p:nvPr>
        </p:nvGraphicFramePr>
        <p:xfrm>
          <a:off x="400813" y="3918987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787400" imgH="431800" progId="Equation.3">
                  <p:embed/>
                </p:oleObj>
              </mc:Choice>
              <mc:Fallback>
                <p:oleObj name="Equation" r:id="rId4" imgW="787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813" y="3918987"/>
                        <a:ext cx="78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mod_exp_5000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26" y="1660770"/>
            <a:ext cx="4279521" cy="51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14792</TotalTime>
  <Words>728</Words>
  <Application>Microsoft Macintosh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Gain Simulations</vt:lpstr>
      <vt:lpstr>Recap and Goal</vt:lpstr>
      <vt:lpstr>PMT - Gain</vt:lpstr>
      <vt:lpstr>SiPM – Gain measured with a Laser</vt:lpstr>
      <vt:lpstr>PowerPoint Presentation</vt:lpstr>
      <vt:lpstr>SiPM Exp Gain – epsilon = 0.005 </vt:lpstr>
      <vt:lpstr>Compare different gains</vt:lpstr>
      <vt:lpstr>SiPM Exp Gain for 2000 and 5000 pts </vt:lpstr>
      <vt:lpstr>SiPM – Gain different epsilons</vt:lpstr>
      <vt:lpstr>Stable wiggle plot</vt:lpstr>
      <vt:lpstr>PowerPoint Presentation</vt:lpstr>
      <vt:lpstr>PowerPoint Presentation</vt:lpstr>
      <vt:lpstr>SiPM – Exp Gain – one cycle</vt:lpstr>
      <vt:lpstr>PowerPoint Presentation</vt:lpstr>
      <vt:lpstr>PowerPoint Presentation</vt:lpstr>
      <vt:lpstr>SiPM Linear Gain – epsilon = 0.001 </vt:lpstr>
      <vt:lpstr>SiPM – Linear Gain</vt:lpstr>
      <vt:lpstr>PowerPoint Presentation</vt:lpstr>
      <vt:lpstr>PowerPoint Presentation</vt:lpstr>
      <vt:lpstr>SiPM Phase Gain – epsilon = 0.001 </vt:lpstr>
      <vt:lpstr>SiPM – Phase Gain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Simulations</dc:title>
  <dc:creator>Nandita</dc:creator>
  <cp:lastModifiedBy>Nandita</cp:lastModifiedBy>
  <cp:revision>52</cp:revision>
  <dcterms:created xsi:type="dcterms:W3CDTF">2015-12-01T16:20:12Z</dcterms:created>
  <dcterms:modified xsi:type="dcterms:W3CDTF">2016-06-15T14:18:32Z</dcterms:modified>
</cp:coreProperties>
</file>