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13" r:id="rId4"/>
    <p:sldId id="308" r:id="rId5"/>
    <p:sldId id="258" r:id="rId6"/>
    <p:sldId id="314" r:id="rId7"/>
    <p:sldId id="264" r:id="rId8"/>
    <p:sldId id="268" r:id="rId9"/>
    <p:sldId id="294" r:id="rId10"/>
    <p:sldId id="295" r:id="rId11"/>
    <p:sldId id="311" r:id="rId12"/>
    <p:sldId id="312" r:id="rId13"/>
    <p:sldId id="300" r:id="rId14"/>
    <p:sldId id="307" r:id="rId15"/>
    <p:sldId id="316" r:id="rId16"/>
    <p:sldId id="317" r:id="rId17"/>
    <p:sldId id="318" r:id="rId18"/>
    <p:sldId id="320" r:id="rId19"/>
    <p:sldId id="319" r:id="rId20"/>
    <p:sldId id="315" r:id="rId21"/>
    <p:sldId id="321" r:id="rId22"/>
    <p:sldId id="32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1080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47F-95E6-194E-A4EA-7BB5793A31EA}" type="datetimeFigureOut">
              <a:rPr lang="en-US" smtClean="0"/>
              <a:t>06/09/19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BE7D-57E2-094D-97B7-14C83F4C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2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47F-95E6-194E-A4EA-7BB5793A31EA}" type="datetimeFigureOut">
              <a:rPr lang="en-US" smtClean="0"/>
              <a:t>06/09/19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BE7D-57E2-094D-97B7-14C83F4C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3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47F-95E6-194E-A4EA-7BB5793A31EA}" type="datetimeFigureOut">
              <a:rPr lang="en-US" smtClean="0"/>
              <a:t>06/09/19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BE7D-57E2-094D-97B7-14C83F4C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47F-95E6-194E-A4EA-7BB5793A31EA}" type="datetimeFigureOut">
              <a:rPr lang="en-US" smtClean="0"/>
              <a:t>06/09/19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BE7D-57E2-094D-97B7-14C83F4C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47F-95E6-194E-A4EA-7BB5793A31EA}" type="datetimeFigureOut">
              <a:rPr lang="en-US" smtClean="0"/>
              <a:t>06/09/19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BE7D-57E2-094D-97B7-14C83F4C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2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47F-95E6-194E-A4EA-7BB5793A31EA}" type="datetimeFigureOut">
              <a:rPr lang="en-US" smtClean="0"/>
              <a:t>06/09/19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BE7D-57E2-094D-97B7-14C83F4C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5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47F-95E6-194E-A4EA-7BB5793A31EA}" type="datetimeFigureOut">
              <a:rPr lang="en-US" smtClean="0"/>
              <a:t>06/09/19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BE7D-57E2-094D-97B7-14C83F4C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47F-95E6-194E-A4EA-7BB5793A31EA}" type="datetimeFigureOut">
              <a:rPr lang="en-US" smtClean="0"/>
              <a:t>06/09/19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BE7D-57E2-094D-97B7-14C83F4C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2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47F-95E6-194E-A4EA-7BB5793A31EA}" type="datetimeFigureOut">
              <a:rPr lang="en-US" smtClean="0"/>
              <a:t>06/09/19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BE7D-57E2-094D-97B7-14C83F4C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47F-95E6-194E-A4EA-7BB5793A31EA}" type="datetimeFigureOut">
              <a:rPr lang="en-US" smtClean="0"/>
              <a:t>06/09/19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BE7D-57E2-094D-97B7-14C83F4C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0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47F-95E6-194E-A4EA-7BB5793A31EA}" type="datetimeFigureOut">
              <a:rPr lang="en-US" smtClean="0"/>
              <a:t>06/09/19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BE7D-57E2-094D-97B7-14C83F4C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B847F-95E6-194E-A4EA-7BB5793A31EA}" type="datetimeFigureOut">
              <a:rPr lang="en-US" smtClean="0"/>
              <a:t>06/09/19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BE7D-57E2-094D-97B7-14C83F4C3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7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6041"/>
            <a:ext cx="7772400" cy="1470025"/>
          </a:xfrm>
        </p:spPr>
        <p:txBody>
          <a:bodyPr/>
          <a:lstStyle/>
          <a:p>
            <a:r>
              <a:rPr lang="en-US" dirty="0" smtClean="0"/>
              <a:t>Energy Equalization using Lost </a:t>
            </a:r>
            <a:r>
              <a:rPr lang="en-US" dirty="0" err="1" smtClean="0"/>
              <a:t>Muons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8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05-16 at 1.43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32" y="4754797"/>
            <a:ext cx="3702589" cy="2103203"/>
          </a:xfrm>
          <a:prstGeom prst="rect">
            <a:avLst/>
          </a:prstGeom>
        </p:spPr>
      </p:pic>
      <p:pic>
        <p:nvPicPr>
          <p:cNvPr id="4" name="Picture 3" descr="Screen Shot 2019-05-16 at 1.36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32" y="2976095"/>
            <a:ext cx="3702590" cy="2002426"/>
          </a:xfrm>
          <a:prstGeom prst="rect">
            <a:avLst/>
          </a:prstGeom>
        </p:spPr>
      </p:pic>
      <p:pic>
        <p:nvPicPr>
          <p:cNvPr id="23" name="Picture 22" descr="Screen Shot 2019-04-11 at 12.25.3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5" y="983336"/>
            <a:ext cx="3649041" cy="2164669"/>
          </a:xfrm>
          <a:prstGeom prst="rect">
            <a:avLst/>
          </a:prstGeom>
        </p:spPr>
      </p:pic>
      <p:pic>
        <p:nvPicPr>
          <p:cNvPr id="14" name="Picture 13" descr="9d_part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537" y="940287"/>
            <a:ext cx="4177234" cy="2052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85" y="0"/>
            <a:ext cx="9143999" cy="791943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Compare 9 days (Part 1) with 60 </a:t>
            </a:r>
            <a:r>
              <a:rPr lang="en-US" sz="3200" dirty="0" err="1" smtClean="0"/>
              <a:t>hrs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79004" y="521671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Bad crystals (detected from 60 </a:t>
            </a:r>
            <a:r>
              <a:rPr lang="en-US" sz="2400" dirty="0" err="1" smtClean="0"/>
              <a:t>hrs</a:t>
            </a:r>
            <a:r>
              <a:rPr lang="en-US" sz="2400" dirty="0" smtClean="0"/>
              <a:t> set) only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395778" y="324843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>
                <a:solidFill>
                  <a:srgbClr val="FF0000"/>
                </a:solidFill>
              </a:rPr>
              <a:t>C:</a:t>
            </a:r>
            <a:r>
              <a:rPr lang="hr-HR" b="1" dirty="0" smtClean="0">
                <a:solidFill>
                  <a:srgbClr val="FF0000"/>
                </a:solidFill>
              </a:rPr>
              <a:t>10 </a:t>
            </a:r>
            <a:r>
              <a:rPr lang="hr-HR" b="1" dirty="0">
                <a:solidFill>
                  <a:srgbClr val="FF0000"/>
                </a:solidFill>
              </a:rPr>
              <a:t>X</a:t>
            </a:r>
            <a:r>
              <a:rPr lang="hr-HR" b="1" dirty="0" smtClean="0">
                <a:solidFill>
                  <a:srgbClr val="FF0000"/>
                </a:solidFill>
              </a:rPr>
              <a:t>:19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03694" y="1953619"/>
            <a:ext cx="964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C:4 X</a:t>
            </a:r>
            <a:r>
              <a:rPr lang="hr-HR" b="1" dirty="0">
                <a:solidFill>
                  <a:srgbClr val="FF0000"/>
                </a:solidFill>
              </a:rPr>
              <a:t>:</a:t>
            </a:r>
            <a:r>
              <a:rPr lang="hr-HR" b="1" dirty="0" smtClean="0">
                <a:solidFill>
                  <a:srgbClr val="FF0000"/>
                </a:solidFill>
              </a:rPr>
              <a:t>25</a:t>
            </a:r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616130" y="1157241"/>
            <a:ext cx="7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60 </a:t>
            </a:r>
            <a:r>
              <a:rPr lang="en-US" b="1" dirty="0" err="1" smtClean="0"/>
              <a:t>hrs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65091" y="92952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1 </a:t>
            </a:r>
            <a:r>
              <a:rPr lang="mr-IN" b="1" dirty="0" smtClean="0"/>
              <a:t>–</a:t>
            </a:r>
            <a:r>
              <a:rPr lang="en-US" b="1" dirty="0" smtClean="0"/>
              <a:t> 9days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7303694" y="50215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>
                <a:solidFill>
                  <a:srgbClr val="FF0000"/>
                </a:solidFill>
              </a:rPr>
              <a:t>C:</a:t>
            </a:r>
            <a:r>
              <a:rPr lang="hr-HR" b="1" dirty="0" smtClean="0">
                <a:solidFill>
                  <a:srgbClr val="FF0000"/>
                </a:solidFill>
              </a:rPr>
              <a:t>16 </a:t>
            </a:r>
            <a:r>
              <a:rPr lang="hr-HR" b="1" dirty="0">
                <a:solidFill>
                  <a:srgbClr val="FF0000"/>
                </a:solidFill>
              </a:rPr>
              <a:t>X:</a:t>
            </a:r>
            <a:r>
              <a:rPr lang="hr-HR" b="1" dirty="0" smtClean="0">
                <a:solidFill>
                  <a:srgbClr val="FF0000"/>
                </a:solidFill>
              </a:rPr>
              <a:t>12</a:t>
            </a:r>
            <a:r>
              <a:rPr lang="hr-HR" b="1" dirty="0">
                <a:solidFill>
                  <a:srgbClr val="FF0000"/>
                </a:solidFill>
              </a:rPr>
              <a:t>	</a:t>
            </a:r>
            <a:endParaRPr lang="en-US" dirty="0"/>
          </a:p>
        </p:txBody>
      </p:sp>
      <p:pic>
        <p:nvPicPr>
          <p:cNvPr id="21" name="Picture 20" descr="Screen Shot 2019-05-16 at 1.32.09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5" y="2993016"/>
            <a:ext cx="3649041" cy="2107096"/>
          </a:xfrm>
          <a:prstGeom prst="rect">
            <a:avLst/>
          </a:prstGeom>
        </p:spPr>
      </p:pic>
      <p:pic>
        <p:nvPicPr>
          <p:cNvPr id="22" name="Picture 21" descr="Screen Shot 2019-05-16 at 1.30.13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6" y="4971986"/>
            <a:ext cx="3697010" cy="18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6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9-05-18 at 8.24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6" y="1511405"/>
            <a:ext cx="4456288" cy="3002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78"/>
            <a:ext cx="9143999" cy="791943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Comparing all </a:t>
            </a:r>
            <a:r>
              <a:rPr lang="en-US" sz="3200" dirty="0" err="1" smtClean="0"/>
              <a:t>Calos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 60 </a:t>
            </a:r>
            <a:r>
              <a:rPr lang="en-US" sz="3200" dirty="0" err="1" smtClean="0"/>
              <a:t>hr</a:t>
            </a:r>
            <a:r>
              <a:rPr lang="en-US" sz="3200" dirty="0" smtClean="0"/>
              <a:t> and full 9 days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68179" y="802021"/>
            <a:ext cx="6849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Compared </a:t>
            </a:r>
            <a:r>
              <a:rPr lang="en-US" sz="2000" b="1" dirty="0" err="1" smtClean="0"/>
              <a:t>Xtal</a:t>
            </a:r>
            <a:r>
              <a:rPr lang="en-US" sz="2000" b="1" dirty="0" smtClean="0"/>
              <a:t> 22 (a central </a:t>
            </a:r>
            <a:r>
              <a:rPr lang="en-US" sz="2000" b="1" dirty="0" err="1" smtClean="0"/>
              <a:t>xtal</a:t>
            </a:r>
            <a:r>
              <a:rPr lang="en-US" sz="2000" b="1" dirty="0" smtClean="0"/>
              <a:t> used for previous calibration) for all </a:t>
            </a:r>
            <a:r>
              <a:rPr lang="en-US" sz="2000" b="1" dirty="0" err="1" smtClean="0"/>
              <a:t>calos</a:t>
            </a:r>
            <a:r>
              <a:rPr lang="en-US" sz="2000" b="1" dirty="0" smtClean="0"/>
              <a:t> 60 h(</a:t>
            </a:r>
            <a:r>
              <a:rPr lang="en-US" sz="2000" b="1" dirty="0" err="1" smtClean="0"/>
              <a:t>rms</a:t>
            </a:r>
            <a:r>
              <a:rPr lang="en-US" sz="2000" b="1" dirty="0" smtClean="0"/>
              <a:t> 2.3) and 9 days(</a:t>
            </a:r>
            <a:r>
              <a:rPr lang="en-US" sz="2000" b="1" dirty="0" err="1" smtClean="0"/>
              <a:t>rms</a:t>
            </a:r>
            <a:r>
              <a:rPr lang="en-US" sz="2000" b="1" dirty="0" smtClean="0"/>
              <a:t> 2.27) dataset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22264" y="2333399"/>
            <a:ext cx="3918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Compared Weighted </a:t>
            </a:r>
            <a:r>
              <a:rPr lang="en-US" sz="2000" b="1" dirty="0" err="1"/>
              <a:t>a</a:t>
            </a:r>
            <a:r>
              <a:rPr lang="en-US" sz="2000" b="1" dirty="0" err="1" smtClean="0"/>
              <a:t>vg</a:t>
            </a:r>
            <a:r>
              <a:rPr lang="en-US" sz="2000" b="1" dirty="0" smtClean="0"/>
              <a:t> all </a:t>
            </a:r>
            <a:r>
              <a:rPr lang="en-US" sz="2000" b="1" dirty="0" err="1" smtClean="0"/>
              <a:t>calos</a:t>
            </a:r>
            <a:r>
              <a:rPr lang="en-US" sz="2000" b="1" dirty="0" smtClean="0"/>
              <a:t> 60 h(</a:t>
            </a:r>
            <a:r>
              <a:rPr lang="en-US" sz="2000" b="1" dirty="0" err="1" smtClean="0"/>
              <a:t>rms</a:t>
            </a:r>
            <a:r>
              <a:rPr lang="en-US" sz="2000" b="1" dirty="0" smtClean="0"/>
              <a:t> 1.19) and 9 days(</a:t>
            </a:r>
            <a:r>
              <a:rPr lang="en-US" sz="2000" b="1" dirty="0" err="1" smtClean="0"/>
              <a:t>rms</a:t>
            </a:r>
            <a:r>
              <a:rPr lang="en-US" sz="2000" b="1" dirty="0" smtClean="0"/>
              <a:t> 0.94) dataset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5823" y="4944245"/>
            <a:ext cx="4241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Note: Analyzed the full 9 days dataset and have same bad crystals. These confirm results of </a:t>
            </a:r>
            <a:r>
              <a:rPr lang="en-US" sz="2000" dirty="0" err="1" smtClean="0"/>
              <a:t>docdb</a:t>
            </a:r>
            <a:r>
              <a:rPr lang="en-US" sz="2000" dirty="0" smtClean="0"/>
              <a:t>:</a:t>
            </a:r>
            <a:r>
              <a:rPr lang="is-IS" sz="2000" dirty="0" smtClean="0"/>
              <a:t>16874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494158" y="436319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Calo</a:t>
            </a:r>
            <a:r>
              <a:rPr lang="en-US" sz="1400" dirty="0" smtClean="0"/>
              <a:t> #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304764" y="2158151"/>
            <a:ext cx="85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MIP (MeV)</a:t>
            </a:r>
            <a:endParaRPr lang="en-US" sz="1200" dirty="0"/>
          </a:p>
        </p:txBody>
      </p:sp>
      <p:pic>
        <p:nvPicPr>
          <p:cNvPr id="12" name="Picture 11" descr="Screen Shot 2019-05-18 at 9.40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20" y="3533725"/>
            <a:ext cx="4626180" cy="32597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52848" y="658401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Calo</a:t>
            </a:r>
            <a:r>
              <a:rPr lang="en-US" sz="1400" dirty="0" smtClean="0"/>
              <a:t> #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4067253" y="4606296"/>
            <a:ext cx="85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MIP (MeV)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155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2478"/>
            <a:ext cx="9143999" cy="791943"/>
          </a:xfrm>
        </p:spPr>
        <p:txBody>
          <a:bodyPr>
            <a:noAutofit/>
          </a:bodyPr>
          <a:lstStyle/>
          <a:p>
            <a:r>
              <a:rPr lang="en-US" dirty="0" smtClean="0"/>
              <a:t>Equalization </a:t>
            </a:r>
            <a:r>
              <a:rPr lang="mr-IN" dirty="0" smtClean="0"/>
              <a:t>–</a:t>
            </a:r>
            <a:r>
              <a:rPr lang="en-US" dirty="0" smtClean="0"/>
              <a:t> new constants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336" y="1697050"/>
            <a:ext cx="869729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Compared MIP distribution of crystals of both datasets </a:t>
            </a:r>
            <a:r>
              <a:rPr lang="mr-IN" sz="2800" dirty="0" smtClean="0"/>
              <a:t>–</a:t>
            </a:r>
            <a:r>
              <a:rPr lang="en-US" sz="2800" dirty="0" smtClean="0"/>
              <a:t> by fitting the Gaussian distributions.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Found the distribution of the ratio of the two datasets </a:t>
            </a:r>
            <a:r>
              <a:rPr lang="mr-IN" sz="2800" dirty="0" smtClean="0"/>
              <a:t>–</a:t>
            </a:r>
            <a:r>
              <a:rPr lang="en-US" sz="2800" dirty="0" smtClean="0"/>
              <a:t> i.e. MIP</a:t>
            </a:r>
            <a:r>
              <a:rPr lang="en-US" sz="2800" baseline="-25000" dirty="0" smtClean="0"/>
              <a:t>9d</a:t>
            </a:r>
            <a:r>
              <a:rPr lang="en-US" sz="2800" dirty="0" smtClean="0"/>
              <a:t>:MIP</a:t>
            </a:r>
            <a:r>
              <a:rPr lang="en-US" sz="2800" baseline="-25000" dirty="0" smtClean="0"/>
              <a:t>60h </a:t>
            </a:r>
            <a:r>
              <a:rPr lang="en-US" sz="2800" dirty="0" smtClean="0"/>
              <a:t>(should be around unity).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hr-HR" sz="2800" dirty="0" smtClean="0">
                <a:solidFill>
                  <a:srgbClr val="000000"/>
                </a:solidFill>
              </a:rPr>
              <a:t>If the spread of the ratio distribution is lower than the spread of the individual distributions then we can expect an improvement with new equalizations.</a:t>
            </a:r>
            <a:endParaRPr lang="hr-HR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8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5-24 at 3.43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92" y="968700"/>
            <a:ext cx="5728366" cy="3887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337" y="117698"/>
            <a:ext cx="8519799" cy="791943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Comparing all </a:t>
            </a:r>
            <a:r>
              <a:rPr lang="en-US" sz="3200" dirty="0" err="1" smtClean="0"/>
              <a:t>Calos</a:t>
            </a:r>
            <a:r>
              <a:rPr lang="en-US" sz="3200" dirty="0" smtClean="0"/>
              <a:t> and </a:t>
            </a:r>
            <a:r>
              <a:rPr lang="en-US" sz="3200" dirty="0" err="1" smtClean="0"/>
              <a:t>Xtals</a:t>
            </a:r>
            <a:r>
              <a:rPr lang="en-US" sz="3200" dirty="0" smtClean="0"/>
              <a:t> all datasets </a:t>
            </a:r>
            <a:r>
              <a:rPr lang="mr-IN" sz="3200" dirty="0" smtClean="0"/>
              <a:t>–</a:t>
            </a:r>
            <a:r>
              <a:rPr lang="en-US" sz="3200" dirty="0" smtClean="0"/>
              <a:t> 60 </a:t>
            </a:r>
            <a:r>
              <a:rPr lang="en-US" sz="3200" dirty="0" err="1" smtClean="0"/>
              <a:t>hr</a:t>
            </a:r>
            <a:r>
              <a:rPr lang="en-US" sz="3200" dirty="0" smtClean="0"/>
              <a:t>, 9 days and End Game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9050" y="4958569"/>
            <a:ext cx="8261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MIP of full 9 days endgame and 60 h align well with mean at 170 MeV (all a spread &lt; 1.5%).Means the equalization is fine and laser system is stable/ in good working condition. Lost </a:t>
            </a:r>
            <a:r>
              <a:rPr lang="en-US" sz="2400" dirty="0" err="1" smtClean="0"/>
              <a:t>muon</a:t>
            </a:r>
            <a:r>
              <a:rPr lang="en-US" sz="2400" dirty="0" smtClean="0"/>
              <a:t> energy spectra are also very consistent.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112436" y="1150259"/>
            <a:ext cx="1024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9 Days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7586" y="1619587"/>
            <a:ext cx="16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Spread = 1.33%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3095" y="1525830"/>
            <a:ext cx="83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60 hr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6418" y="2013563"/>
            <a:ext cx="16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Spread = 1.23%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8458" y="2486464"/>
            <a:ext cx="148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End Game 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65832" y="2891220"/>
            <a:ext cx="16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Spread = 1.49%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98603" y="4628366"/>
            <a:ext cx="146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(MeV)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6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9-05-16 at 2.47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6" y="802020"/>
            <a:ext cx="4779208" cy="4071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78"/>
            <a:ext cx="9143999" cy="791943"/>
          </a:xfrm>
        </p:spPr>
        <p:txBody>
          <a:bodyPr>
            <a:noAutofit/>
          </a:bodyPr>
          <a:lstStyle/>
          <a:p>
            <a:r>
              <a:rPr lang="en-US" sz="3200" dirty="0" smtClean="0"/>
              <a:t>Ratio of distribution of 90 days to 60 </a:t>
            </a:r>
            <a:r>
              <a:rPr lang="en-US" sz="3200" dirty="0" err="1" smtClean="0"/>
              <a:t>hr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02103" y="2383199"/>
            <a:ext cx="322919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MIP</a:t>
            </a:r>
            <a:r>
              <a:rPr lang="en-US" sz="2400" baseline="-25000" dirty="0"/>
              <a:t>9d</a:t>
            </a:r>
            <a:r>
              <a:rPr lang="en-US" sz="2400" dirty="0"/>
              <a:t>:</a:t>
            </a:r>
            <a:r>
              <a:rPr lang="en-US" sz="2400" dirty="0" smtClean="0"/>
              <a:t>MIP</a:t>
            </a:r>
            <a:r>
              <a:rPr lang="en-US" sz="2400" baseline="-25000" dirty="0" smtClean="0"/>
              <a:t>60h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peak ratio at 1. Spread of 0.99%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929903" y="718390"/>
            <a:ext cx="42140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spread is &lt; 60h and 9days MIP individually.</a:t>
            </a:r>
          </a:p>
          <a:p>
            <a:pPr marL="342900" indent="-342900">
              <a:buFont typeface="Symbol" charset="0"/>
              <a:buChar char=""/>
            </a:pPr>
            <a:r>
              <a:rPr lang="en-US" sz="2400" dirty="0" smtClean="0"/>
              <a:t>An additional equalization constant might improve equalization results. Observe the same for ratios </a:t>
            </a:r>
            <a:r>
              <a:rPr lang="en-US" sz="2400" dirty="0"/>
              <a:t>of </a:t>
            </a:r>
            <a:r>
              <a:rPr lang="en-US" sz="2400" dirty="0" smtClean="0"/>
              <a:t>end game to 9 days.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8904" y="5405717"/>
            <a:ext cx="744463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Applied this correction to the 9 days dataset, by diving these constants obtained from 60 </a:t>
            </a:r>
            <a:r>
              <a:rPr lang="en-US" sz="2400" dirty="0" err="1" smtClean="0"/>
              <a:t>hrs</a:t>
            </a:r>
            <a:r>
              <a:rPr lang="en-US" sz="2400" dirty="0" smtClean="0"/>
              <a:t> to each crystal of 9 days dataset.</a:t>
            </a:r>
            <a:endParaRPr lang="en-US" sz="24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4975650" y="3446869"/>
            <a:ext cx="43190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Procedure: Found an average MIP constant for every crystal using </a:t>
            </a:r>
            <a:r>
              <a:rPr lang="en-US" sz="2400" dirty="0" err="1"/>
              <a:t>E</a:t>
            </a:r>
            <a:r>
              <a:rPr lang="en-US" sz="2400" baseline="-25000" dirty="0" err="1"/>
              <a:t>i</a:t>
            </a:r>
            <a:r>
              <a:rPr lang="en-US" sz="2400" dirty="0"/>
              <a:t>/&lt;</a:t>
            </a:r>
            <a:r>
              <a:rPr lang="en-US" sz="2400" dirty="0" err="1"/>
              <a:t>E</a:t>
            </a:r>
            <a:r>
              <a:rPr lang="en-US" sz="2400" baseline="-25000" dirty="0" err="1"/>
              <a:t>i</a:t>
            </a:r>
            <a:r>
              <a:rPr lang="en-US" sz="2400" dirty="0"/>
              <a:t>&gt;, where &lt;</a:t>
            </a:r>
            <a:r>
              <a:rPr lang="en-US" sz="2400" dirty="0" err="1"/>
              <a:t>E</a:t>
            </a:r>
            <a:r>
              <a:rPr lang="en-US" sz="2400" baseline="-25000" dirty="0" err="1"/>
              <a:t>i</a:t>
            </a:r>
            <a:r>
              <a:rPr lang="en-US" sz="2400" dirty="0"/>
              <a:t>&gt; is the average MIP energy obtained from 60 h dataset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78245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5-24 at 4.33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7" y="866768"/>
            <a:ext cx="7097737" cy="47932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126"/>
            <a:ext cx="9143999" cy="791943"/>
          </a:xfrm>
        </p:spPr>
        <p:txBody>
          <a:bodyPr>
            <a:noAutofit/>
          </a:bodyPr>
          <a:lstStyle/>
          <a:p>
            <a:r>
              <a:rPr lang="en-US" sz="3600" dirty="0" smtClean="0"/>
              <a:t>Additional Correction of 9 days Using 60 </a:t>
            </a:r>
            <a:r>
              <a:rPr lang="en-US" sz="3600" dirty="0" err="1" smtClean="0"/>
              <a:t>hrs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87502" y="5617204"/>
            <a:ext cx="878340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spread of the </a:t>
            </a:r>
            <a:r>
              <a:rPr lang="en-US" sz="2400" dirty="0"/>
              <a:t>G</a:t>
            </a:r>
            <a:r>
              <a:rPr lang="en-US" sz="2400" dirty="0" smtClean="0"/>
              <a:t>aussian changed from 1.3% to 0.6% for 9 days and from 1.49% to 0.89 for end game which an  improvement with new equalization constants.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55605" y="5377016"/>
            <a:ext cx="146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(MeV)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1821" y="2800896"/>
            <a:ext cx="2143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Spread = 0.60%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485429" y="4606079"/>
            <a:ext cx="473614" cy="727889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85429" y="4236747"/>
            <a:ext cx="964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 smtClean="0">
                <a:solidFill>
                  <a:srgbClr val="800000"/>
                </a:solidFill>
              </a:rPr>
              <a:t>C:4 X:34</a:t>
            </a:r>
            <a:endParaRPr lang="hr-HR" dirty="0">
              <a:solidFill>
                <a:srgbClr val="8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075" y="2722463"/>
            <a:ext cx="2143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</a:rPr>
              <a:t>Spread = 0.89%</a:t>
            </a:r>
            <a:endParaRPr lang="en-US" sz="2400" b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2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19066"/>
            <a:ext cx="9143999" cy="791943"/>
          </a:xfrm>
        </p:spPr>
        <p:txBody>
          <a:bodyPr>
            <a:noAutofit/>
          </a:bodyPr>
          <a:lstStyle/>
          <a:p>
            <a:r>
              <a:rPr lang="en-US" sz="3600" dirty="0" smtClean="0"/>
              <a:t>Bad crystals after Correction of 9 days - </a:t>
            </a:r>
            <a:r>
              <a:rPr lang="en-US" sz="3600" dirty="0"/>
              <a:t>fixed</a:t>
            </a:r>
          </a:p>
        </p:txBody>
      </p:sp>
      <p:pic>
        <p:nvPicPr>
          <p:cNvPr id="8" name="Picture 7" descr="Screen Shot 2019-05-17 at 11.10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95" y="561466"/>
            <a:ext cx="3401416" cy="2064430"/>
          </a:xfrm>
          <a:prstGeom prst="rect">
            <a:avLst/>
          </a:prstGeom>
        </p:spPr>
      </p:pic>
      <p:pic>
        <p:nvPicPr>
          <p:cNvPr id="9" name="Picture 8" descr="Screen Shot 2019-05-18 at 1.41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98" y="565257"/>
            <a:ext cx="3761561" cy="2166592"/>
          </a:xfrm>
          <a:prstGeom prst="rect">
            <a:avLst/>
          </a:prstGeom>
        </p:spPr>
      </p:pic>
      <p:pic>
        <p:nvPicPr>
          <p:cNvPr id="10" name="Picture 9" descr="Screen Shot 2019-05-18 at 1.46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5" y="2518276"/>
            <a:ext cx="3380000" cy="1980184"/>
          </a:xfrm>
          <a:prstGeom prst="rect">
            <a:avLst/>
          </a:prstGeom>
        </p:spPr>
      </p:pic>
      <p:pic>
        <p:nvPicPr>
          <p:cNvPr id="12" name="Picture 11" descr="Screen Shot 2019-05-18 at 2.12.5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98" y="2582848"/>
            <a:ext cx="3998818" cy="2152373"/>
          </a:xfrm>
          <a:prstGeom prst="rect">
            <a:avLst/>
          </a:prstGeom>
        </p:spPr>
      </p:pic>
      <p:pic>
        <p:nvPicPr>
          <p:cNvPr id="14" name="Picture 13" descr="Screen Shot 2019-05-18 at 2.26.4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72" y="4606077"/>
            <a:ext cx="3589787" cy="2101174"/>
          </a:xfrm>
          <a:prstGeom prst="rect">
            <a:avLst/>
          </a:prstGeom>
        </p:spPr>
      </p:pic>
      <p:pic>
        <p:nvPicPr>
          <p:cNvPr id="15" name="Picture 14" descr="Screen Shot 2019-05-18 at 2.30.09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18" y="4476936"/>
            <a:ext cx="3486067" cy="2359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16200000">
            <a:off x="-92815" y="3207036"/>
            <a:ext cx="116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Before 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360308" y="3062716"/>
            <a:ext cx="917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After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2546016" y="378300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>
                <a:solidFill>
                  <a:srgbClr val="FF0000"/>
                </a:solidFill>
              </a:rPr>
              <a:t>C:</a:t>
            </a:r>
            <a:r>
              <a:rPr lang="hr-HR" b="1" dirty="0" smtClean="0">
                <a:solidFill>
                  <a:srgbClr val="FF0000"/>
                </a:solidFill>
              </a:rPr>
              <a:t>10 </a:t>
            </a:r>
            <a:r>
              <a:rPr lang="hr-HR" b="1" dirty="0">
                <a:solidFill>
                  <a:srgbClr val="FF0000"/>
                </a:solidFill>
              </a:rPr>
              <a:t>X</a:t>
            </a:r>
            <a:r>
              <a:rPr lang="hr-HR" b="1" dirty="0" smtClean="0">
                <a:solidFill>
                  <a:srgbClr val="FF0000"/>
                </a:solidFill>
              </a:rPr>
              <a:t>:19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46016" y="59901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>
                <a:solidFill>
                  <a:srgbClr val="FF0000"/>
                </a:solidFill>
              </a:rPr>
              <a:t>C:</a:t>
            </a:r>
            <a:r>
              <a:rPr lang="hr-HR" b="1" dirty="0" smtClean="0">
                <a:solidFill>
                  <a:srgbClr val="FF0000"/>
                </a:solidFill>
              </a:rPr>
              <a:t>16 </a:t>
            </a:r>
            <a:r>
              <a:rPr lang="hr-HR" b="1" dirty="0">
                <a:solidFill>
                  <a:srgbClr val="FF0000"/>
                </a:solidFill>
              </a:rPr>
              <a:t>X:</a:t>
            </a:r>
            <a:r>
              <a:rPr lang="hr-HR" b="1" dirty="0" smtClean="0">
                <a:solidFill>
                  <a:srgbClr val="FF0000"/>
                </a:solidFill>
              </a:rPr>
              <a:t>12</a:t>
            </a:r>
            <a:r>
              <a:rPr lang="hr-HR" b="1" dirty="0">
                <a:solidFill>
                  <a:srgbClr val="FF0000"/>
                </a:solidFill>
              </a:rPr>
              <a:t>	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46016" y="1697082"/>
            <a:ext cx="964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C:4 X</a:t>
            </a:r>
            <a:r>
              <a:rPr lang="hr-HR" b="1" dirty="0">
                <a:solidFill>
                  <a:srgbClr val="FF0000"/>
                </a:solidFill>
              </a:rPr>
              <a:t>:</a:t>
            </a:r>
            <a:r>
              <a:rPr lang="hr-HR" b="1" dirty="0" smtClean="0">
                <a:solidFill>
                  <a:srgbClr val="FF0000"/>
                </a:solidFill>
              </a:rPr>
              <a:t>25</a:t>
            </a:r>
            <a:endParaRPr lang="hr-HR" dirty="0"/>
          </a:p>
        </p:txBody>
      </p:sp>
      <p:sp>
        <p:nvSpPr>
          <p:cNvPr id="21" name="Rectangle 20"/>
          <p:cNvSpPr/>
          <p:nvPr/>
        </p:nvSpPr>
        <p:spPr>
          <a:xfrm>
            <a:off x="7477623" y="391402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>
                <a:solidFill>
                  <a:srgbClr val="FF0000"/>
                </a:solidFill>
              </a:rPr>
              <a:t>C:</a:t>
            </a:r>
            <a:r>
              <a:rPr lang="hr-HR" b="1" dirty="0" smtClean="0">
                <a:solidFill>
                  <a:srgbClr val="FF0000"/>
                </a:solidFill>
              </a:rPr>
              <a:t>10 </a:t>
            </a:r>
            <a:r>
              <a:rPr lang="hr-HR" b="1" dirty="0">
                <a:solidFill>
                  <a:srgbClr val="FF0000"/>
                </a:solidFill>
              </a:rPr>
              <a:t>X</a:t>
            </a:r>
            <a:r>
              <a:rPr lang="hr-HR" b="1" dirty="0" smtClean="0">
                <a:solidFill>
                  <a:srgbClr val="FF0000"/>
                </a:solidFill>
              </a:rPr>
              <a:t>:19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477623" y="60565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>
                <a:solidFill>
                  <a:srgbClr val="FF0000"/>
                </a:solidFill>
              </a:rPr>
              <a:t>C:</a:t>
            </a:r>
            <a:r>
              <a:rPr lang="hr-HR" b="1" dirty="0" smtClean="0">
                <a:solidFill>
                  <a:srgbClr val="FF0000"/>
                </a:solidFill>
              </a:rPr>
              <a:t>16 </a:t>
            </a:r>
            <a:r>
              <a:rPr lang="hr-HR" b="1" dirty="0">
                <a:solidFill>
                  <a:srgbClr val="FF0000"/>
                </a:solidFill>
              </a:rPr>
              <a:t>X:</a:t>
            </a:r>
            <a:r>
              <a:rPr lang="hr-HR" b="1" dirty="0" smtClean="0">
                <a:solidFill>
                  <a:srgbClr val="FF0000"/>
                </a:solidFill>
              </a:rPr>
              <a:t>12</a:t>
            </a:r>
            <a:r>
              <a:rPr lang="hr-HR" b="1" dirty="0">
                <a:solidFill>
                  <a:srgbClr val="FF0000"/>
                </a:solidFill>
              </a:rPr>
              <a:t>	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77623" y="1828094"/>
            <a:ext cx="964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C:4 X</a:t>
            </a:r>
            <a:r>
              <a:rPr lang="hr-HR" b="1" dirty="0">
                <a:solidFill>
                  <a:srgbClr val="FF0000"/>
                </a:solidFill>
              </a:rPr>
              <a:t>:</a:t>
            </a:r>
            <a:r>
              <a:rPr lang="hr-HR" b="1" dirty="0" smtClean="0">
                <a:solidFill>
                  <a:srgbClr val="FF0000"/>
                </a:solidFill>
              </a:rPr>
              <a:t>25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557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2404"/>
            <a:ext cx="9143999" cy="791943"/>
          </a:xfrm>
        </p:spPr>
        <p:txBody>
          <a:bodyPr>
            <a:noAutofit/>
          </a:bodyPr>
          <a:lstStyle/>
          <a:p>
            <a:r>
              <a:rPr lang="en-US" sz="4000" dirty="0" smtClean="0"/>
              <a:t>Bad crystals after Correction of </a:t>
            </a:r>
            <a:br>
              <a:rPr lang="en-US" sz="4000" dirty="0" smtClean="0"/>
            </a:br>
            <a:r>
              <a:rPr lang="en-US" sz="4000" dirty="0" smtClean="0"/>
              <a:t>9 days </a:t>
            </a:r>
            <a:r>
              <a:rPr lang="mr-IN" sz="4000" dirty="0" smtClean="0"/>
              <a:t>–</a:t>
            </a:r>
            <a:r>
              <a:rPr lang="en-US" sz="4000" dirty="0" smtClean="0"/>
              <a:t> reflection </a:t>
            </a:r>
            <a:r>
              <a:rPr lang="mr-IN" sz="4000" dirty="0" smtClean="0"/>
              <a:t>–</a:t>
            </a:r>
            <a:r>
              <a:rPr lang="en-US" sz="4000" dirty="0" smtClean="0"/>
              <a:t> C:4 X:34</a:t>
            </a:r>
            <a:endParaRPr lang="en-US" sz="4000" dirty="0"/>
          </a:p>
        </p:txBody>
      </p:sp>
      <p:pic>
        <p:nvPicPr>
          <p:cNvPr id="3" name="Picture 2" descr="Screen Shot 2019-05-18 at 12.44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07" y="4132365"/>
            <a:ext cx="4025728" cy="26167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39111" y="5235986"/>
            <a:ext cx="964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 smtClean="0">
                <a:solidFill>
                  <a:srgbClr val="800000"/>
                </a:solidFill>
              </a:rPr>
              <a:t>C:4 X:34</a:t>
            </a:r>
            <a:endParaRPr lang="hr-HR" dirty="0">
              <a:solidFill>
                <a:srgbClr val="800000"/>
              </a:solidFill>
            </a:endParaRPr>
          </a:p>
        </p:txBody>
      </p:sp>
      <p:pic>
        <p:nvPicPr>
          <p:cNvPr id="4" name="Picture 3" descr="Screen Shot 2019-05-18 at 12.56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925" y="1674070"/>
            <a:ext cx="3611314" cy="24152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79096" y="2805538"/>
            <a:ext cx="964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C:4 X:34</a:t>
            </a:r>
            <a:endParaRPr lang="hr-HR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9-05-18 at 1.02.1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0" y="2385827"/>
            <a:ext cx="4161362" cy="28904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58654" y="1175594"/>
            <a:ext cx="113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9 days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24208" y="1674070"/>
            <a:ext cx="109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60 </a:t>
            </a:r>
            <a:r>
              <a:rPr lang="en-US" sz="2800" b="1" dirty="0" err="1" smtClean="0"/>
              <a:t>hrs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56476" y="5343708"/>
            <a:ext cx="4214766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 err="1" smtClean="0"/>
              <a:t>Equalization</a:t>
            </a:r>
            <a:r>
              <a:rPr lang="nb-NO" sz="2400" dirty="0" smtClean="0"/>
              <a:t> </a:t>
            </a:r>
            <a:r>
              <a:rPr lang="nb-NO" sz="2400" dirty="0" err="1" smtClean="0"/>
              <a:t>constant</a:t>
            </a:r>
            <a:r>
              <a:rPr lang="nb-NO" sz="2400" dirty="0" smtClean="0"/>
              <a:t> is 1.17683</a:t>
            </a:r>
          </a:p>
          <a:p>
            <a:r>
              <a:rPr lang="nb-NO" sz="2400" dirty="0" err="1" smtClean="0"/>
              <a:t>Only</a:t>
            </a:r>
            <a:r>
              <a:rPr lang="nb-NO" sz="2400" dirty="0" smtClean="0"/>
              <a:t> </a:t>
            </a:r>
            <a:r>
              <a:rPr lang="nb-NO" sz="2400" dirty="0" err="1" smtClean="0"/>
              <a:t>crystal</a:t>
            </a:r>
            <a:r>
              <a:rPr lang="nb-NO" sz="2400" dirty="0" smtClean="0"/>
              <a:t> </a:t>
            </a:r>
            <a:r>
              <a:rPr lang="nb-NO" sz="2400" dirty="0" err="1" smtClean="0"/>
              <a:t>that</a:t>
            </a:r>
            <a:r>
              <a:rPr lang="nb-NO" sz="2400" dirty="0" smtClean="0"/>
              <a:t> is </a:t>
            </a:r>
            <a:r>
              <a:rPr lang="nb-NO" sz="2400" dirty="0" err="1" smtClean="0"/>
              <a:t>out</a:t>
            </a:r>
            <a:r>
              <a:rPr lang="nb-NO" sz="2400" dirty="0" smtClean="0"/>
              <a:t> </a:t>
            </a:r>
            <a:r>
              <a:rPr lang="nb-NO" sz="2400" dirty="0" err="1" smtClean="0"/>
              <a:t>of</a:t>
            </a:r>
            <a:r>
              <a:rPr lang="nb-NO" sz="2400" dirty="0" smtClean="0"/>
              <a:t> range. </a:t>
            </a:r>
          </a:p>
          <a:p>
            <a:r>
              <a:rPr lang="nb-NO" sz="2400" dirty="0" err="1" smtClean="0"/>
              <a:t>Seems</a:t>
            </a:r>
            <a:r>
              <a:rPr lang="nb-NO" sz="2400" dirty="0" smtClean="0"/>
              <a:t> to be a </a:t>
            </a:r>
            <a:r>
              <a:rPr lang="nb-NO" sz="2400" dirty="0" err="1" smtClean="0"/>
              <a:t>reflection</a:t>
            </a:r>
            <a:r>
              <a:rPr lang="nb-NO" sz="2400" dirty="0" smtClean="0"/>
              <a:t>?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49974" y="3174870"/>
            <a:ext cx="182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correction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59318" y="5931642"/>
            <a:ext cx="167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correction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3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811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Conclusions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772" y="1327122"/>
            <a:ext cx="8848754" cy="3705473"/>
          </a:xfrm>
        </p:spPr>
        <p:txBody>
          <a:bodyPr>
            <a:no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MIP energy distribution is quite stable for all crystals for datasets 60h, 9 days and endgame and shows a maximum spread of 1.5%. This is less than the 3% fluctuation in the end point energy of 3.1 MeV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en-US" sz="2400" dirty="0" smtClean="0">
                <a:solidFill>
                  <a:schemeClr val="tx1"/>
                </a:solidFill>
              </a:rPr>
              <a:t> which means that the lost </a:t>
            </a:r>
            <a:r>
              <a:rPr lang="en-US" sz="2400" dirty="0" err="1" smtClean="0">
                <a:solidFill>
                  <a:schemeClr val="tx1"/>
                </a:solidFill>
              </a:rPr>
              <a:t>muons</a:t>
            </a:r>
            <a:r>
              <a:rPr lang="en-US" sz="2400" dirty="0" smtClean="0">
                <a:solidFill>
                  <a:schemeClr val="tx1"/>
                </a:solidFill>
              </a:rPr>
              <a:t> are suitable for energy equalization. 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Detected crystals with anomalous/bad MIP which are </a:t>
            </a:r>
            <a:r>
              <a:rPr lang="hr-HR" sz="2400" b="1" dirty="0">
                <a:solidFill>
                  <a:srgbClr val="FF0000"/>
                </a:solidFill>
              </a:rPr>
              <a:t>C:4 X:25, C:4 X:34, C:10 X:19 and C:16 X:12 </a:t>
            </a:r>
            <a:r>
              <a:rPr lang="hr-HR" sz="2400" dirty="0" smtClean="0">
                <a:solidFill>
                  <a:schemeClr val="tx1"/>
                </a:solidFill>
              </a:rPr>
              <a:t>for all datasets studied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hr-HR" sz="2400" dirty="0" smtClean="0">
                <a:solidFill>
                  <a:schemeClr val="tx1"/>
                </a:solidFill>
              </a:rPr>
              <a:t> this matches the studies of docdb 16874.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distribution of the ratio o</a:t>
            </a:r>
            <a:r>
              <a:rPr lang="en-US" sz="2400" dirty="0" smtClean="0">
                <a:solidFill>
                  <a:srgbClr val="000000"/>
                </a:solidFill>
              </a:rPr>
              <a:t>f </a:t>
            </a:r>
            <a:r>
              <a:rPr lang="en-US" sz="2400" dirty="0">
                <a:solidFill>
                  <a:srgbClr val="000000"/>
                </a:solidFill>
              </a:rPr>
              <a:t>MIP</a:t>
            </a:r>
            <a:r>
              <a:rPr lang="en-US" sz="2400" baseline="-25000" dirty="0">
                <a:solidFill>
                  <a:srgbClr val="000000"/>
                </a:solidFill>
              </a:rPr>
              <a:t>9d</a:t>
            </a:r>
            <a:r>
              <a:rPr lang="en-US" sz="2400" dirty="0">
                <a:solidFill>
                  <a:srgbClr val="000000"/>
                </a:solidFill>
              </a:rPr>
              <a:t>:MIP</a:t>
            </a:r>
            <a:r>
              <a:rPr lang="en-US" sz="2400" baseline="-25000" dirty="0">
                <a:solidFill>
                  <a:srgbClr val="000000"/>
                </a:solidFill>
              </a:rPr>
              <a:t>60h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has a spread &lt;1% which proves an additional correction will improve the MIP distribution. 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Applied an </a:t>
            </a:r>
            <a:r>
              <a:rPr lang="en-US" sz="2400" dirty="0">
                <a:solidFill>
                  <a:schemeClr val="tx1"/>
                </a:solidFill>
              </a:rPr>
              <a:t>additional equalization </a:t>
            </a:r>
            <a:r>
              <a:rPr lang="en-US" sz="2400" dirty="0" smtClean="0">
                <a:solidFill>
                  <a:schemeClr val="tx1"/>
                </a:solidFill>
              </a:rPr>
              <a:t>that improves </a:t>
            </a:r>
            <a:r>
              <a:rPr lang="en-US" sz="2400" dirty="0">
                <a:solidFill>
                  <a:schemeClr val="tx1"/>
                </a:solidFill>
              </a:rPr>
              <a:t>MIP distribution or equalization in </a:t>
            </a:r>
            <a:r>
              <a:rPr lang="en-US" sz="2400" dirty="0" smtClean="0">
                <a:solidFill>
                  <a:schemeClr val="tx1"/>
                </a:solidFill>
              </a:rPr>
              <a:t>general by almost 50% for 9 days and endgame dataset ( using  the 60 </a:t>
            </a:r>
            <a:r>
              <a:rPr lang="en-US" sz="2400" dirty="0" err="1" smtClean="0">
                <a:solidFill>
                  <a:schemeClr val="tx1"/>
                </a:solidFill>
              </a:rPr>
              <a:t>hr</a:t>
            </a:r>
            <a:r>
              <a:rPr lang="en-US" sz="2400" dirty="0" smtClean="0">
                <a:solidFill>
                  <a:schemeClr val="tx1"/>
                </a:solidFill>
              </a:rPr>
              <a:t> dataset to find the new constant)</a:t>
            </a:r>
          </a:p>
        </p:txBody>
      </p:sp>
    </p:spTree>
    <p:extLst>
      <p:ext uri="{BB962C8B-B14F-4D97-AF65-F5344CB8AC3E}">
        <p14:creationId xmlns:p14="http://schemas.microsoft.com/office/powerpoint/2010/main" val="87186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084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dirty="0" smtClean="0"/>
              <a:t>Back up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1961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809"/>
            <a:ext cx="7772400" cy="1470025"/>
          </a:xfrm>
        </p:spPr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772" y="1628458"/>
            <a:ext cx="8848754" cy="3705473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Start with 60 </a:t>
            </a:r>
            <a:r>
              <a:rPr lang="en-US" sz="2800" dirty="0" err="1" smtClean="0">
                <a:solidFill>
                  <a:schemeClr val="tx1"/>
                </a:solidFill>
              </a:rPr>
              <a:t>hr</a:t>
            </a:r>
            <a:r>
              <a:rPr lang="en-US" sz="2800" dirty="0" smtClean="0">
                <a:solidFill>
                  <a:schemeClr val="tx1"/>
                </a:solidFill>
              </a:rPr>
              <a:t> data </a:t>
            </a:r>
            <a:r>
              <a:rPr lang="mr-IN" sz="2800" dirty="0" smtClean="0">
                <a:solidFill>
                  <a:schemeClr val="tx1"/>
                </a:solidFill>
              </a:rPr>
              <a:t>–</a:t>
            </a:r>
            <a:r>
              <a:rPr lang="en-US" sz="2800" dirty="0" smtClean="0">
                <a:solidFill>
                  <a:schemeClr val="tx1"/>
                </a:solidFill>
              </a:rPr>
              <a:t> looking at MIPs for triplets for every crystal in MeV </a:t>
            </a:r>
            <a:r>
              <a:rPr lang="mr-IN" sz="2800" dirty="0" smtClean="0">
                <a:solidFill>
                  <a:schemeClr val="tx1"/>
                </a:solidFill>
              </a:rPr>
              <a:t>–</a:t>
            </a:r>
            <a:r>
              <a:rPr lang="en-US" sz="2800" dirty="0" smtClean="0">
                <a:solidFill>
                  <a:schemeClr val="tx1"/>
                </a:solidFill>
              </a:rPr>
              <a:t> Investigating the current equalization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Detect crystals with anomalous/bad MIP. 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Compare the same with 9 days dataset.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Check if an additional equalization will improve MIP distribution or equalization in general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</a:t>
            </a:r>
            <a:r>
              <a:rPr lang="en-US" sz="2800" dirty="0" smtClean="0">
                <a:solidFill>
                  <a:schemeClr val="tx1"/>
                </a:solidFill>
              </a:rPr>
              <a:t>se the 60 </a:t>
            </a:r>
            <a:r>
              <a:rPr lang="en-US" sz="2800" dirty="0" err="1" smtClean="0">
                <a:solidFill>
                  <a:schemeClr val="tx1"/>
                </a:solidFill>
              </a:rPr>
              <a:t>hr</a:t>
            </a:r>
            <a:r>
              <a:rPr lang="en-US" sz="2800" dirty="0" smtClean="0">
                <a:solidFill>
                  <a:schemeClr val="tx1"/>
                </a:solidFill>
              </a:rPr>
              <a:t> dataset to find the new constant and apply to the 9 days and endgame dataset to check for any  improvement </a:t>
            </a:r>
          </a:p>
          <a:p>
            <a:pPr marL="457200" indent="-457200" algn="l">
              <a:buFont typeface="Arial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0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9-04-11 at 12.21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1121224"/>
            <a:ext cx="4534228" cy="3056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67334"/>
            <a:ext cx="9143999" cy="791943"/>
          </a:xfrm>
        </p:spPr>
        <p:txBody>
          <a:bodyPr>
            <a:noAutofit/>
          </a:bodyPr>
          <a:lstStyle/>
          <a:p>
            <a:r>
              <a:rPr lang="en-US" sz="3200" dirty="0" smtClean="0"/>
              <a:t>All </a:t>
            </a:r>
            <a:r>
              <a:rPr lang="en-US" sz="3200" dirty="0" err="1" smtClean="0"/>
              <a:t>calos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 all </a:t>
            </a:r>
            <a:r>
              <a:rPr lang="en-US" sz="3200" dirty="0" err="1" smtClean="0"/>
              <a:t>Xtals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 Checking Equalization of 60 </a:t>
            </a:r>
            <a:r>
              <a:rPr lang="en-US" sz="3200" dirty="0" err="1" smtClean="0"/>
              <a:t>hrs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58831" y="593849"/>
            <a:ext cx="726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Fitted each plot for every crystal with a </a:t>
            </a:r>
            <a:r>
              <a:rPr lang="en-US" dirty="0" err="1" smtClean="0"/>
              <a:t>Gussian</a:t>
            </a:r>
            <a:r>
              <a:rPr lang="en-US" dirty="0" smtClean="0"/>
              <a:t> (just about the peak) and </a:t>
            </a:r>
            <a:r>
              <a:rPr lang="en-US" dirty="0" err="1" smtClean="0"/>
              <a:t>pl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12863" y="1551743"/>
            <a:ext cx="1608133" cy="36933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Calo</a:t>
            </a:r>
            <a:r>
              <a:rPr lang="en-US" b="1" dirty="0" smtClean="0">
                <a:solidFill>
                  <a:srgbClr val="008000"/>
                </a:solidFill>
              </a:rPr>
              <a:t> 16 </a:t>
            </a:r>
            <a:r>
              <a:rPr lang="en-US" b="1" dirty="0" err="1" smtClean="0">
                <a:solidFill>
                  <a:srgbClr val="008000"/>
                </a:solidFill>
              </a:rPr>
              <a:t>Xtal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47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2106321"/>
            <a:ext cx="2251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Abnormal termination of minimization.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38437" y="2063273"/>
            <a:ext cx="4641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Potential problem to fit around the peak??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290746" y="2435723"/>
            <a:ext cx="3909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These are all edge crystals </a:t>
            </a:r>
            <a:r>
              <a:rPr lang="mr-IN" sz="2000" dirty="0" smtClean="0"/>
              <a:t>–</a:t>
            </a:r>
            <a:endParaRPr lang="en-US" sz="2000" dirty="0" smtClean="0"/>
          </a:p>
          <a:p>
            <a:r>
              <a:rPr lang="en-US" sz="2000" b="1" dirty="0" smtClean="0"/>
              <a:t>Fixed - </a:t>
            </a:r>
            <a:r>
              <a:rPr lang="en-US" sz="2000" b="1" dirty="0" err="1" smtClean="0"/>
              <a:t>gaussian</a:t>
            </a:r>
            <a:r>
              <a:rPr lang="en-US" sz="2000" b="1" dirty="0" smtClean="0"/>
              <a:t> fit about mean (180.9)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8831" y="4430460"/>
            <a:ext cx="8438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Added all three energies E0, E1 and E2 corresponding to each </a:t>
            </a:r>
            <a:r>
              <a:rPr lang="en-US" sz="2400" dirty="0" err="1" smtClean="0"/>
              <a:t>calo</a:t>
            </a:r>
            <a:r>
              <a:rPr lang="en-US" sz="2400" dirty="0" smtClean="0"/>
              <a:t>. Increased statistics considerably and improved the distribution.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298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421"/>
            <a:ext cx="9143999" cy="791943"/>
          </a:xfrm>
        </p:spPr>
        <p:txBody>
          <a:bodyPr>
            <a:noAutofit/>
          </a:bodyPr>
          <a:lstStyle/>
          <a:p>
            <a:r>
              <a:rPr lang="en-US" sz="3200" dirty="0" smtClean="0"/>
              <a:t>List of bad channels </a:t>
            </a:r>
            <a:r>
              <a:rPr lang="mr-IN" sz="3200" dirty="0" smtClean="0"/>
              <a:t>–</a:t>
            </a:r>
            <a:r>
              <a:rPr lang="en-US" sz="3200" dirty="0" smtClean="0"/>
              <a:t> MIP&gt;180 &amp;&lt;160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06819" y="1533676"/>
            <a:ext cx="275154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60 Hour Dataset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Calo</a:t>
            </a:r>
            <a:r>
              <a:rPr lang="en-US" sz="2000" dirty="0">
                <a:solidFill>
                  <a:srgbClr val="0000FF"/>
                </a:solidFill>
              </a:rPr>
              <a:t>:21 </a:t>
            </a:r>
            <a:r>
              <a:rPr lang="en-US" sz="2000" dirty="0" smtClean="0">
                <a:solidFill>
                  <a:srgbClr val="0000FF"/>
                </a:solidFill>
              </a:rPr>
              <a:t>	Xtal</a:t>
            </a:r>
            <a:r>
              <a:rPr lang="en-US" sz="2000" dirty="0">
                <a:solidFill>
                  <a:srgbClr val="0000FF"/>
                </a:solidFill>
              </a:rPr>
              <a:t>:8</a:t>
            </a:r>
          </a:p>
          <a:p>
            <a:r>
              <a:rPr lang="hr-HR" sz="2000" dirty="0">
                <a:solidFill>
                  <a:srgbClr val="0000FF"/>
                </a:solidFill>
              </a:rPr>
              <a:t>Calo:20 </a:t>
            </a:r>
            <a:r>
              <a:rPr lang="hr-HR" sz="2000" dirty="0" smtClean="0">
                <a:solidFill>
                  <a:srgbClr val="0000FF"/>
                </a:solidFill>
              </a:rPr>
              <a:t>	Xtal</a:t>
            </a:r>
            <a:r>
              <a:rPr lang="hr-HR" sz="2000" dirty="0">
                <a:solidFill>
                  <a:srgbClr val="0000FF"/>
                </a:solidFill>
              </a:rPr>
              <a:t>:16</a:t>
            </a:r>
          </a:p>
          <a:p>
            <a:r>
              <a:rPr lang="en-US" sz="2000" dirty="0">
                <a:solidFill>
                  <a:srgbClr val="0000FF"/>
                </a:solidFill>
              </a:rPr>
              <a:t>Calo:9 </a:t>
            </a:r>
            <a:r>
              <a:rPr lang="en-US" sz="2000" dirty="0" smtClean="0">
                <a:solidFill>
                  <a:srgbClr val="0000FF"/>
                </a:solidFill>
              </a:rPr>
              <a:t>	Xtal</a:t>
            </a:r>
            <a:r>
              <a:rPr lang="en-US" sz="2000" dirty="0">
                <a:solidFill>
                  <a:srgbClr val="0000FF"/>
                </a:solidFill>
              </a:rPr>
              <a:t>:17</a:t>
            </a:r>
          </a:p>
          <a:p>
            <a:r>
              <a:rPr lang="hr-HR" sz="2000" dirty="0">
                <a:solidFill>
                  <a:srgbClr val="0000FF"/>
                </a:solidFill>
              </a:rPr>
              <a:t>Calo:22 </a:t>
            </a:r>
            <a:r>
              <a:rPr lang="hr-HR" sz="2000" dirty="0" smtClean="0">
                <a:solidFill>
                  <a:srgbClr val="0000FF"/>
                </a:solidFill>
              </a:rPr>
              <a:t>	Xtal</a:t>
            </a:r>
            <a:r>
              <a:rPr lang="hr-HR" sz="2000" dirty="0">
                <a:solidFill>
                  <a:srgbClr val="0000FF"/>
                </a:solidFill>
              </a:rPr>
              <a:t>:17</a:t>
            </a:r>
          </a:p>
          <a:p>
            <a:r>
              <a:rPr lang="hr-HR" sz="2000" dirty="0">
                <a:solidFill>
                  <a:srgbClr val="0000FF"/>
                </a:solidFill>
              </a:rPr>
              <a:t>Calo:23 </a:t>
            </a:r>
            <a:r>
              <a:rPr lang="hr-HR" sz="2000" dirty="0" smtClean="0">
                <a:solidFill>
                  <a:srgbClr val="0000FF"/>
                </a:solidFill>
              </a:rPr>
              <a:t>	Xtal</a:t>
            </a:r>
            <a:r>
              <a:rPr lang="hr-HR" sz="2000" dirty="0">
                <a:solidFill>
                  <a:srgbClr val="0000FF"/>
                </a:solidFill>
              </a:rPr>
              <a:t>:17</a:t>
            </a:r>
          </a:p>
          <a:p>
            <a:r>
              <a:rPr lang="hr-HR" sz="2000" dirty="0">
                <a:solidFill>
                  <a:srgbClr val="0000FF"/>
                </a:solidFill>
              </a:rPr>
              <a:t>Calo:18 </a:t>
            </a:r>
            <a:r>
              <a:rPr lang="hr-HR" sz="2000" dirty="0" smtClean="0">
                <a:solidFill>
                  <a:srgbClr val="0000FF"/>
                </a:solidFill>
              </a:rPr>
              <a:t>	Xtal</a:t>
            </a:r>
            <a:r>
              <a:rPr lang="hr-HR" sz="2000" dirty="0">
                <a:solidFill>
                  <a:srgbClr val="0000FF"/>
                </a:solidFill>
              </a:rPr>
              <a:t>:20</a:t>
            </a:r>
          </a:p>
          <a:p>
            <a:r>
              <a:rPr lang="hr-HR" sz="2000" dirty="0">
                <a:solidFill>
                  <a:srgbClr val="0000FF"/>
                </a:solidFill>
              </a:rPr>
              <a:t>Calo:18 </a:t>
            </a:r>
            <a:r>
              <a:rPr lang="hr-HR" sz="2000" dirty="0" smtClean="0">
                <a:solidFill>
                  <a:srgbClr val="0000FF"/>
                </a:solidFill>
              </a:rPr>
              <a:t>	Xtal</a:t>
            </a:r>
            <a:r>
              <a:rPr lang="hr-HR" sz="2000" dirty="0">
                <a:solidFill>
                  <a:srgbClr val="0000FF"/>
                </a:solidFill>
              </a:rPr>
              <a:t>:40</a:t>
            </a:r>
          </a:p>
          <a:p>
            <a:r>
              <a:rPr lang="hr-HR" sz="2000" dirty="0">
                <a:solidFill>
                  <a:srgbClr val="0000FF"/>
                </a:solidFill>
              </a:rPr>
              <a:t>Calo:17 </a:t>
            </a:r>
            <a:r>
              <a:rPr lang="hr-HR" sz="2000" dirty="0" smtClean="0">
                <a:solidFill>
                  <a:srgbClr val="0000FF"/>
                </a:solidFill>
              </a:rPr>
              <a:t>	Xtal</a:t>
            </a:r>
            <a:r>
              <a:rPr lang="hr-HR" sz="2000" dirty="0">
                <a:solidFill>
                  <a:srgbClr val="0000FF"/>
                </a:solidFill>
              </a:rPr>
              <a:t>:41</a:t>
            </a:r>
          </a:p>
          <a:p>
            <a:r>
              <a:rPr lang="hr-HR" sz="2000" dirty="0">
                <a:solidFill>
                  <a:srgbClr val="0000FF"/>
                </a:solidFill>
              </a:rPr>
              <a:t>Calo:18 </a:t>
            </a:r>
            <a:r>
              <a:rPr lang="hr-HR" sz="2000" dirty="0" smtClean="0">
                <a:solidFill>
                  <a:srgbClr val="0000FF"/>
                </a:solidFill>
              </a:rPr>
              <a:t>	Xtal</a:t>
            </a:r>
            <a:r>
              <a:rPr lang="hr-HR" sz="2000" dirty="0">
                <a:solidFill>
                  <a:srgbClr val="0000FF"/>
                </a:solidFill>
              </a:rPr>
              <a:t>:</a:t>
            </a:r>
            <a:r>
              <a:rPr lang="hr-HR" sz="2000" dirty="0" smtClean="0">
                <a:solidFill>
                  <a:srgbClr val="0000FF"/>
                </a:solidFill>
              </a:rPr>
              <a:t>53</a:t>
            </a:r>
          </a:p>
          <a:p>
            <a:r>
              <a:rPr lang="en-US" sz="2000" dirty="0"/>
              <a:t>Calo</a:t>
            </a:r>
            <a:r>
              <a:rPr lang="en-US" sz="2000" dirty="0" smtClean="0"/>
              <a:t>:</a:t>
            </a:r>
            <a:r>
              <a:rPr lang="en-US" sz="2000" dirty="0"/>
              <a:t>4</a:t>
            </a:r>
            <a:r>
              <a:rPr lang="en-US" sz="2000" dirty="0" smtClean="0"/>
              <a:t> </a:t>
            </a:r>
            <a:r>
              <a:rPr lang="en-US" sz="2000" dirty="0"/>
              <a:t>	</a:t>
            </a:r>
            <a:r>
              <a:rPr lang="en-US" sz="2000" dirty="0" smtClean="0"/>
              <a:t>Xtal:25</a:t>
            </a:r>
            <a:endParaRPr lang="en-US" sz="2000" dirty="0"/>
          </a:p>
          <a:p>
            <a:r>
              <a:rPr lang="hr-HR" sz="2000" dirty="0"/>
              <a:t>Calo</a:t>
            </a:r>
            <a:r>
              <a:rPr lang="hr-HR" sz="2000" dirty="0" smtClean="0"/>
              <a:t>:10 </a:t>
            </a:r>
            <a:r>
              <a:rPr lang="hr-HR" sz="2000" dirty="0"/>
              <a:t>	Xtal:</a:t>
            </a:r>
            <a:r>
              <a:rPr lang="hr-HR" sz="2000" dirty="0" smtClean="0"/>
              <a:t>19</a:t>
            </a:r>
            <a:endParaRPr lang="hr-HR" sz="2000" dirty="0"/>
          </a:p>
          <a:p>
            <a:r>
              <a:rPr lang="en-US" sz="2000" dirty="0"/>
              <a:t>Calo</a:t>
            </a:r>
            <a:r>
              <a:rPr lang="en-US" sz="2000" dirty="0" smtClean="0"/>
              <a:t>:16</a:t>
            </a:r>
            <a:r>
              <a:rPr lang="en-US" sz="2000" dirty="0"/>
              <a:t>	Xtal:</a:t>
            </a:r>
            <a:r>
              <a:rPr lang="en-US" sz="2000" dirty="0" smtClean="0"/>
              <a:t>12</a:t>
            </a:r>
            <a:endParaRPr lang="en-US" sz="2000" dirty="0"/>
          </a:p>
          <a:p>
            <a:r>
              <a:rPr lang="en-US" sz="2000" dirty="0" smtClean="0"/>
              <a:t>Calo:4	Xtal:34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06819" y="992152"/>
            <a:ext cx="607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</a:t>
            </a:r>
            <a:r>
              <a:rPr lang="en-US" sz="2400" dirty="0" smtClean="0">
                <a:solidFill>
                  <a:srgbClr val="0000FF"/>
                </a:solidFill>
              </a:rPr>
              <a:t>blue</a:t>
            </a:r>
            <a:r>
              <a:rPr lang="en-US" sz="2400" dirty="0" smtClean="0"/>
              <a:t> is with a different calibration applied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183496" y="1526069"/>
            <a:ext cx="4572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9 days:</a:t>
            </a:r>
          </a:p>
          <a:p>
            <a:r>
              <a:rPr lang="en-US" sz="2000" dirty="0" smtClean="0"/>
              <a:t>Calo</a:t>
            </a:r>
            <a:r>
              <a:rPr lang="en-US" sz="2000" dirty="0"/>
              <a:t>:18 </a:t>
            </a:r>
            <a:r>
              <a:rPr lang="en-US" sz="2000" dirty="0" smtClean="0"/>
              <a:t>	Xtal</a:t>
            </a:r>
            <a:r>
              <a:rPr lang="en-US" sz="2000" dirty="0"/>
              <a:t>:8</a:t>
            </a:r>
          </a:p>
          <a:p>
            <a:r>
              <a:rPr lang="en-US" sz="2000" dirty="0"/>
              <a:t>Calo:20 </a:t>
            </a:r>
            <a:r>
              <a:rPr lang="en-US" sz="2000" dirty="0" smtClean="0"/>
              <a:t>	Xtal</a:t>
            </a:r>
            <a:r>
              <a:rPr lang="en-US" sz="2000" dirty="0"/>
              <a:t>:8</a:t>
            </a:r>
          </a:p>
          <a:p>
            <a:r>
              <a:rPr lang="en-US" sz="2000" dirty="0"/>
              <a:t>Calo:21 </a:t>
            </a:r>
            <a:r>
              <a:rPr lang="en-US" sz="2000" dirty="0" smtClean="0"/>
              <a:t>	Xtal</a:t>
            </a:r>
            <a:r>
              <a:rPr lang="en-US" sz="2000" dirty="0"/>
              <a:t>:8</a:t>
            </a:r>
          </a:p>
          <a:p>
            <a:r>
              <a:rPr lang="hr-HR" sz="2000" dirty="0"/>
              <a:t>Calo:16 </a:t>
            </a:r>
            <a:r>
              <a:rPr lang="hr-HR" sz="2000" dirty="0" smtClean="0"/>
              <a:t>	Xtal</a:t>
            </a:r>
            <a:r>
              <a:rPr lang="hr-HR" sz="2000" dirty="0"/>
              <a:t>:17</a:t>
            </a:r>
          </a:p>
          <a:p>
            <a:r>
              <a:rPr lang="hr-HR" sz="2000" dirty="0"/>
              <a:t>Calo:18 </a:t>
            </a:r>
            <a:r>
              <a:rPr lang="hr-HR" sz="2000" dirty="0" smtClean="0"/>
              <a:t>	Xtal</a:t>
            </a:r>
            <a:r>
              <a:rPr lang="hr-HR" sz="2000" dirty="0"/>
              <a:t>:23</a:t>
            </a:r>
          </a:p>
          <a:p>
            <a:r>
              <a:rPr lang="en-US" sz="2000" dirty="0"/>
              <a:t>Calo:3 </a:t>
            </a:r>
            <a:r>
              <a:rPr lang="en-US" sz="2000" dirty="0" smtClean="0"/>
              <a:t>	Xtal</a:t>
            </a:r>
            <a:r>
              <a:rPr lang="en-US" sz="2000" dirty="0"/>
              <a:t>:26</a:t>
            </a:r>
          </a:p>
          <a:p>
            <a:r>
              <a:rPr lang="en-US" sz="2000" dirty="0"/>
              <a:t>Calo:4 </a:t>
            </a:r>
            <a:r>
              <a:rPr lang="en-US" sz="2000" dirty="0" smtClean="0"/>
              <a:t>	Xtal</a:t>
            </a:r>
            <a:r>
              <a:rPr lang="en-US" sz="2000" dirty="0"/>
              <a:t>:26</a:t>
            </a:r>
          </a:p>
          <a:p>
            <a:r>
              <a:rPr lang="en-US" sz="2000" dirty="0"/>
              <a:t>Calo:5 </a:t>
            </a:r>
            <a:r>
              <a:rPr lang="en-US" sz="2000" dirty="0" smtClean="0"/>
              <a:t>	Xtal</a:t>
            </a:r>
            <a:r>
              <a:rPr lang="en-US" sz="2000" dirty="0"/>
              <a:t>:26</a:t>
            </a:r>
          </a:p>
          <a:p>
            <a:r>
              <a:rPr lang="en-US" sz="2000" dirty="0"/>
              <a:t>Calo:6 </a:t>
            </a:r>
            <a:r>
              <a:rPr lang="en-US" sz="2000" dirty="0" smtClean="0"/>
              <a:t>	Xtal</a:t>
            </a:r>
            <a:r>
              <a:rPr lang="en-US" sz="2000" dirty="0"/>
              <a:t>:26</a:t>
            </a:r>
          </a:p>
          <a:p>
            <a:r>
              <a:rPr lang="hr-HR" sz="2000" dirty="0"/>
              <a:t>Calo:20 </a:t>
            </a:r>
            <a:r>
              <a:rPr lang="hr-HR" sz="2000" dirty="0" smtClean="0"/>
              <a:t>	Xtal</a:t>
            </a:r>
            <a:r>
              <a:rPr lang="hr-HR" sz="2000" dirty="0"/>
              <a:t>:44</a:t>
            </a:r>
          </a:p>
          <a:p>
            <a:r>
              <a:rPr lang="hr-HR" sz="2000" dirty="0"/>
              <a:t>Calo:16 </a:t>
            </a:r>
            <a:r>
              <a:rPr lang="hr-HR" sz="2000" dirty="0" smtClean="0"/>
              <a:t>	Xtal</a:t>
            </a:r>
            <a:r>
              <a:rPr lang="hr-HR" sz="2000" dirty="0"/>
              <a:t>:53</a:t>
            </a:r>
          </a:p>
          <a:p>
            <a:r>
              <a:rPr lang="hr-HR" sz="2000" dirty="0"/>
              <a:t>Calo:17 </a:t>
            </a:r>
            <a:r>
              <a:rPr lang="hr-HR" sz="2000" dirty="0" smtClean="0"/>
              <a:t>	Xtal</a:t>
            </a:r>
            <a:r>
              <a:rPr lang="hr-HR" sz="2000" dirty="0"/>
              <a:t>:53</a:t>
            </a:r>
          </a:p>
          <a:p>
            <a:r>
              <a:rPr lang="hr-HR" sz="2000" dirty="0"/>
              <a:t>Calo:18 </a:t>
            </a:r>
            <a:r>
              <a:rPr lang="hr-HR" sz="2000" dirty="0" smtClean="0"/>
              <a:t>	Xtal</a:t>
            </a:r>
            <a:r>
              <a:rPr lang="hr-HR" sz="2000" dirty="0"/>
              <a:t>:53</a:t>
            </a:r>
          </a:p>
          <a:p>
            <a:r>
              <a:rPr lang="hr-HR" sz="2000" dirty="0"/>
              <a:t>Calo:19 </a:t>
            </a:r>
            <a:r>
              <a:rPr lang="hr-HR" sz="2000" dirty="0" smtClean="0"/>
              <a:t>	Xtal</a:t>
            </a:r>
            <a:r>
              <a:rPr lang="hr-HR" sz="2000" dirty="0"/>
              <a:t>:53</a:t>
            </a:r>
          </a:p>
          <a:p>
            <a:r>
              <a:rPr lang="hr-HR" sz="2000" dirty="0"/>
              <a:t>Calo:20 </a:t>
            </a:r>
            <a:r>
              <a:rPr lang="hr-HR" sz="2000" dirty="0" smtClean="0"/>
              <a:t>	Xtal</a:t>
            </a:r>
            <a:r>
              <a:rPr lang="hr-HR" sz="2000" dirty="0"/>
              <a:t>:53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501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421"/>
            <a:ext cx="9143999" cy="791943"/>
          </a:xfrm>
        </p:spPr>
        <p:txBody>
          <a:bodyPr>
            <a:noAutofit/>
          </a:bodyPr>
          <a:lstStyle/>
          <a:p>
            <a:r>
              <a:rPr lang="en-US" sz="3200" dirty="0" smtClean="0"/>
              <a:t>Scatter plot of Mean Vs. Sigma of fits </a:t>
            </a:r>
            <a:r>
              <a:rPr lang="mr-IN" sz="3200" dirty="0" smtClean="0"/>
              <a:t>–</a:t>
            </a:r>
            <a:r>
              <a:rPr lang="en-US" sz="3200" dirty="0" smtClean="0"/>
              <a:t> 60 </a:t>
            </a:r>
            <a:r>
              <a:rPr lang="en-US" sz="3200" dirty="0" err="1" smtClean="0"/>
              <a:t>hr</a:t>
            </a:r>
            <a:endParaRPr lang="en-US" sz="3200" dirty="0"/>
          </a:p>
        </p:txBody>
      </p:sp>
      <p:pic>
        <p:nvPicPr>
          <p:cNvPr id="6" name="Picture 5" descr="Screen Shot 2019-09-06 at 18.38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79" y="1205329"/>
            <a:ext cx="6517209" cy="416753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039642" y="1894089"/>
            <a:ext cx="839590" cy="1442090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016014" y="3336179"/>
            <a:ext cx="2174324" cy="2195421"/>
          </a:xfrm>
          <a:prstGeom prst="straightConnector1">
            <a:avLst/>
          </a:prstGeom>
          <a:noFill/>
          <a:ln w="31750">
            <a:solidFill>
              <a:srgbClr val="FF0000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678552" y="5282158"/>
            <a:ext cx="7717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Tail of the distribution with MIP &gt;180 correspond to C:16 X12, C:10 X:</a:t>
            </a:r>
            <a:r>
              <a:rPr lang="en-US" sz="2400" smtClean="0"/>
              <a:t>19 etc.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01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-67334"/>
            <a:ext cx="9143999" cy="791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Lost Muons Triplet energy spectrum</a:t>
            </a:r>
            <a:endParaRPr lang="en-US" sz="3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79227" y="2809484"/>
            <a:ext cx="5626100" cy="1625600"/>
            <a:chOff x="2977971" y="1021819"/>
            <a:chExt cx="5626100" cy="1625600"/>
          </a:xfrm>
        </p:grpSpPr>
        <p:pic>
          <p:nvPicPr>
            <p:cNvPr id="17" name="Picture 16" descr="tripl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971" y="1021819"/>
              <a:ext cx="5626100" cy="16256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779686" y="1967705"/>
              <a:ext cx="414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37171" y="1827821"/>
              <a:ext cx="414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10390" y="2096886"/>
              <a:ext cx="414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E2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41873" y="1021819"/>
              <a:ext cx="762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Calo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07763" y="1184961"/>
              <a:ext cx="762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Calo</a:t>
              </a:r>
              <a:r>
                <a:rPr lang="en-US" dirty="0" smtClean="0"/>
                <a:t> 4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137171" y="2611266"/>
            <a:ext cx="76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Calo</a:t>
            </a:r>
            <a:r>
              <a:rPr lang="en-US" dirty="0" smtClean="0"/>
              <a:t> 3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137211" y="4812925"/>
            <a:ext cx="5626100" cy="1625600"/>
            <a:chOff x="2977971" y="1021819"/>
            <a:chExt cx="5626100" cy="1625600"/>
          </a:xfrm>
        </p:grpSpPr>
        <p:pic>
          <p:nvPicPr>
            <p:cNvPr id="25" name="Picture 24" descr="tripl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971" y="1021819"/>
              <a:ext cx="5626100" cy="16256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779686" y="1967705"/>
              <a:ext cx="414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37171" y="1827821"/>
              <a:ext cx="414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10390" y="2096886"/>
              <a:ext cx="414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41873" y="1021819"/>
              <a:ext cx="762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Calo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07763" y="1184961"/>
              <a:ext cx="762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Calo</a:t>
              </a:r>
              <a:r>
                <a:rPr lang="en-US" dirty="0" smtClean="0"/>
                <a:t> 3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244677" y="4649244"/>
            <a:ext cx="76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118432" y="2466218"/>
            <a:ext cx="983625" cy="1478360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31153" y="4879747"/>
            <a:ext cx="983625" cy="1478360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77971" y="564118"/>
            <a:ext cx="5691652" cy="2083301"/>
            <a:chOff x="2977971" y="564118"/>
            <a:chExt cx="5691652" cy="2083301"/>
          </a:xfrm>
        </p:grpSpPr>
        <p:grpSp>
          <p:nvGrpSpPr>
            <p:cNvPr id="14" name="Group 13"/>
            <p:cNvGrpSpPr/>
            <p:nvPr/>
          </p:nvGrpSpPr>
          <p:grpSpPr>
            <a:xfrm>
              <a:off x="2977971" y="1021819"/>
              <a:ext cx="5626100" cy="1625600"/>
              <a:chOff x="2977971" y="1021819"/>
              <a:chExt cx="5626100" cy="1625600"/>
            </a:xfrm>
          </p:grpSpPr>
          <p:pic>
            <p:nvPicPr>
              <p:cNvPr id="4" name="Picture 3" descr="triples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7971" y="1021819"/>
                <a:ext cx="5626100" cy="16256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7779686" y="1967705"/>
                <a:ext cx="414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E0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37171" y="1827821"/>
                <a:ext cx="414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E1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10390" y="2096886"/>
                <a:ext cx="414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E2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41873" y="1021819"/>
                <a:ext cx="762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Calo</a:t>
                </a:r>
                <a:r>
                  <a:rPr lang="en-US" dirty="0" smtClean="0"/>
                  <a:t> 3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29291" y="1107376"/>
                <a:ext cx="762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Calo</a:t>
                </a:r>
                <a:r>
                  <a:rPr lang="en-US" dirty="0" smtClean="0"/>
                  <a:t> 5</a:t>
                </a:r>
                <a:endParaRPr lang="en-US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092277" y="858677"/>
              <a:ext cx="762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Calo</a:t>
              </a:r>
              <a:r>
                <a:rPr lang="en-US" dirty="0" smtClean="0"/>
                <a:t> 4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7610657" y="858677"/>
              <a:ext cx="983625" cy="1478360"/>
            </a:xfrm>
            <a:prstGeom prst="ellipse">
              <a:avLst/>
            </a:prstGeom>
            <a:noFill/>
            <a:ln w="1905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32185" y="564118"/>
              <a:ext cx="1037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Last </a:t>
              </a:r>
              <a:r>
                <a:rPr lang="en-US" b="1" dirty="0" err="1" smtClean="0"/>
                <a:t>Calo</a:t>
              </a:r>
              <a:endParaRPr lang="en-US" b="1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63141" y="1799568"/>
            <a:ext cx="29160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Found the MIP distribution of sum of E0, E1 and E2 for each </a:t>
            </a:r>
            <a:r>
              <a:rPr lang="en-US" sz="2800" dirty="0" err="1" smtClean="0"/>
              <a:t>calo</a:t>
            </a:r>
            <a:r>
              <a:rPr lang="en-US" sz="2800" dirty="0" smtClean="0"/>
              <a:t> (corresponds to all energies of the triplet), as explained in the figure.</a:t>
            </a:r>
          </a:p>
          <a:p>
            <a:endParaRPr lang="en-US" sz="28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7904801" y="2589742"/>
            <a:ext cx="103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Last </a:t>
            </a:r>
            <a:r>
              <a:rPr lang="en-US" b="1" dirty="0" err="1" smtClean="0"/>
              <a:t>Calo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783209" y="4464578"/>
            <a:ext cx="103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Last </a:t>
            </a:r>
            <a:r>
              <a:rPr lang="en-US" b="1" dirty="0" err="1" smtClean="0"/>
              <a:t>Calo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753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67334"/>
            <a:ext cx="9143999" cy="791943"/>
          </a:xfrm>
        </p:spPr>
        <p:txBody>
          <a:bodyPr>
            <a:noAutofit/>
          </a:bodyPr>
          <a:lstStyle/>
          <a:p>
            <a:r>
              <a:rPr lang="en-US" sz="3200" dirty="0" smtClean="0"/>
              <a:t>Lost </a:t>
            </a:r>
            <a:r>
              <a:rPr lang="en-US" sz="3200" dirty="0" err="1" smtClean="0"/>
              <a:t>Muons</a:t>
            </a:r>
            <a:r>
              <a:rPr lang="en-US" sz="3200" dirty="0" smtClean="0"/>
              <a:t> </a:t>
            </a:r>
            <a:r>
              <a:rPr lang="en-US" sz="3200" dirty="0"/>
              <a:t>T</a:t>
            </a:r>
            <a:r>
              <a:rPr lang="en-US" sz="3200" dirty="0" smtClean="0"/>
              <a:t>riplet energy spectrum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58830" y="722992"/>
            <a:ext cx="8785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Fitted each plot for every crystal with a Gaussian (just about the peak </a:t>
            </a:r>
            <a:r>
              <a:rPr lang="en-US" sz="2400" u="sng" dirty="0" smtClean="0"/>
              <a:t>+</a:t>
            </a:r>
            <a:r>
              <a:rPr lang="en-US" sz="2400" dirty="0" smtClean="0"/>
              <a:t> 15 MeV) and plotted a histogram of all crystals and a graph of MIP Vs. Crystal No to locate the </a:t>
            </a:r>
            <a:r>
              <a:rPr lang="en-US" sz="2400" dirty="0" err="1" smtClean="0"/>
              <a:t>calo</a:t>
            </a:r>
            <a:r>
              <a:rPr lang="en-US" sz="2400" dirty="0" smtClean="0"/>
              <a:t> and crystals.</a:t>
            </a:r>
          </a:p>
          <a:p>
            <a:r>
              <a:rPr lang="en-US" sz="2400" dirty="0" smtClean="0"/>
              <a:t>All triple coincidences of lost </a:t>
            </a:r>
            <a:r>
              <a:rPr lang="en-US" sz="2400" dirty="0" err="1" smtClean="0"/>
              <a:t>muons</a:t>
            </a:r>
            <a:r>
              <a:rPr lang="en-US" sz="2400" dirty="0" smtClean="0"/>
              <a:t> with # of hits =1 on crystal 23</a:t>
            </a:r>
            <a:endParaRPr lang="en-US" sz="2400" dirty="0"/>
          </a:p>
        </p:txBody>
      </p:sp>
      <p:pic>
        <p:nvPicPr>
          <p:cNvPr id="3" name="Picture 2" descr="Screen Shot 2019-04-11 at 12.15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13" y="2437912"/>
            <a:ext cx="5591217" cy="390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6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lo1_xtal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646" y="3572941"/>
            <a:ext cx="4895354" cy="3245666"/>
          </a:xfrm>
          <a:prstGeom prst="rect">
            <a:avLst/>
          </a:prstGeom>
        </p:spPr>
      </p:pic>
      <p:pic>
        <p:nvPicPr>
          <p:cNvPr id="3" name="Picture 2" descr="calo1_xtal22_E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4" y="676037"/>
            <a:ext cx="4150753" cy="2660142"/>
          </a:xfrm>
          <a:prstGeom prst="rect">
            <a:avLst/>
          </a:prstGeom>
        </p:spPr>
      </p:pic>
      <p:pic>
        <p:nvPicPr>
          <p:cNvPr id="4" name="Picture 3" descr="calo1_xtal22_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14" y="676037"/>
            <a:ext cx="4313485" cy="266014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34762"/>
            <a:ext cx="9143999" cy="791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Calo 1 </a:t>
            </a:r>
            <a:r>
              <a:rPr lang="mr-IN" sz="3200" smtClean="0"/>
              <a:t>–</a:t>
            </a:r>
            <a:r>
              <a:rPr lang="en-US" sz="3200" smtClean="0"/>
              <a:t> all Xtals </a:t>
            </a:r>
            <a:r>
              <a:rPr lang="mr-IN" sz="3200" smtClean="0"/>
              <a:t>–</a:t>
            </a:r>
            <a:r>
              <a:rPr lang="en-US" sz="3200" smtClean="0"/>
              <a:t> Checking Equalization of 60 hrs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793121" y="2173897"/>
            <a:ext cx="4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3258" y="2001746"/>
            <a:ext cx="4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E0</a:t>
            </a:r>
          </a:p>
        </p:txBody>
      </p:sp>
      <p:pic>
        <p:nvPicPr>
          <p:cNvPr id="10" name="Picture 9" descr="calo1_xtal22_E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" y="3572941"/>
            <a:ext cx="4444016" cy="30267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23258" y="5296612"/>
            <a:ext cx="4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78750" y="4927280"/>
            <a:ext cx="110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E0+E1+E2</a:t>
            </a:r>
          </a:p>
        </p:txBody>
      </p:sp>
    </p:spTree>
    <p:extLst>
      <p:ext uri="{BB962C8B-B14F-4D97-AF65-F5344CB8AC3E}">
        <p14:creationId xmlns:p14="http://schemas.microsoft.com/office/powerpoint/2010/main" val="220510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839" y="120858"/>
            <a:ext cx="7750065" cy="791943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Calo</a:t>
            </a:r>
            <a:r>
              <a:rPr lang="en-US" sz="3200" dirty="0" smtClean="0"/>
              <a:t> 1 </a:t>
            </a:r>
            <a:r>
              <a:rPr lang="mr-IN" sz="3200" dirty="0" smtClean="0"/>
              <a:t>–</a:t>
            </a:r>
            <a:r>
              <a:rPr lang="en-US" sz="3200" dirty="0" smtClean="0"/>
              <a:t> all </a:t>
            </a:r>
            <a:r>
              <a:rPr lang="en-US" sz="3200" dirty="0" err="1" smtClean="0"/>
              <a:t>Xtals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 Checking Equalization of 60 hrs </a:t>
            </a:r>
            <a:r>
              <a:rPr lang="mr-IN" sz="3200" dirty="0" smtClean="0"/>
              <a:t>–</a:t>
            </a:r>
            <a:r>
              <a:rPr lang="en-US" sz="3200" dirty="0" smtClean="0"/>
              <a:t> E0+E1+E2</a:t>
            </a:r>
            <a:endParaRPr lang="en-US" sz="3200" dirty="0"/>
          </a:p>
        </p:txBody>
      </p:sp>
      <p:pic>
        <p:nvPicPr>
          <p:cNvPr id="6" name="Picture 5" descr="cal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320"/>
            <a:ext cx="9144000" cy="55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7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762"/>
            <a:ext cx="9143999" cy="791943"/>
          </a:xfrm>
        </p:spPr>
        <p:txBody>
          <a:bodyPr>
            <a:noAutofit/>
          </a:bodyPr>
          <a:lstStyle/>
          <a:p>
            <a:r>
              <a:rPr lang="en-US" sz="2800" dirty="0" smtClean="0"/>
              <a:t>All </a:t>
            </a:r>
            <a:r>
              <a:rPr lang="en-US" sz="2800" dirty="0" err="1" smtClean="0"/>
              <a:t>calos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all </a:t>
            </a:r>
            <a:r>
              <a:rPr lang="en-US" sz="2800" dirty="0" err="1" smtClean="0"/>
              <a:t>Xtals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Checking Equalization of 60 </a:t>
            </a:r>
            <a:r>
              <a:rPr lang="en-US" sz="2800" dirty="0" err="1" smtClean="0"/>
              <a:t>hrs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197239" y="1240180"/>
            <a:ext cx="3946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Fitted each plot for every crystal with a Gaussian (just about the peak) and plotted their distribution. Spread (</a:t>
            </a:r>
            <a:r>
              <a:rPr lang="en-US" sz="2400" dirty="0" smtClean="0">
                <a:latin typeface="Symbol" charset="2"/>
                <a:cs typeface="Symbol" charset="2"/>
              </a:rPr>
              <a:t>s</a:t>
            </a:r>
            <a:r>
              <a:rPr lang="en-US" sz="2400" dirty="0" smtClean="0"/>
              <a:t>/mean)  is ~1%</a:t>
            </a:r>
            <a:endParaRPr lang="en-US" sz="2400" dirty="0"/>
          </a:p>
        </p:txBody>
      </p:sp>
      <p:pic>
        <p:nvPicPr>
          <p:cNvPr id="9" name="Picture 8" descr="low_stat_60h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6" y="3724630"/>
            <a:ext cx="4284064" cy="29181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97240" y="3729055"/>
            <a:ext cx="362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Separated crystals with lower statistics. Very few such events have higher/lower energy. </a:t>
            </a:r>
            <a:endParaRPr lang="en-US" sz="2400" dirty="0"/>
          </a:p>
        </p:txBody>
      </p:sp>
      <p:pic>
        <p:nvPicPr>
          <p:cNvPr id="3" name="Picture 2" descr="mip_su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2" y="1073969"/>
            <a:ext cx="3980054" cy="25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1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5-16 at 1.32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01" y="1138817"/>
            <a:ext cx="4262536" cy="2859591"/>
          </a:xfrm>
          <a:prstGeom prst="rect">
            <a:avLst/>
          </a:prstGeom>
        </p:spPr>
      </p:pic>
      <p:pic>
        <p:nvPicPr>
          <p:cNvPr id="3" name="Picture 2" descr="Screen Shot 2019-05-16 at 1.30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22" y="3864654"/>
            <a:ext cx="4352677" cy="29933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67334"/>
            <a:ext cx="9143999" cy="791943"/>
          </a:xfrm>
        </p:spPr>
        <p:txBody>
          <a:bodyPr>
            <a:noAutofit/>
          </a:bodyPr>
          <a:lstStyle/>
          <a:p>
            <a:r>
              <a:rPr lang="en-US" sz="3200" dirty="0" smtClean="0"/>
              <a:t>Bad crystals with reasonable stats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4693" y="508621"/>
            <a:ext cx="595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dirty="0" err="1" smtClean="0"/>
              <a:t>xtal</a:t>
            </a:r>
            <a:r>
              <a:rPr lang="en-US" sz="2400" dirty="0" smtClean="0"/>
              <a:t> and </a:t>
            </a:r>
            <a:r>
              <a:rPr lang="en-US" sz="2400" dirty="0" err="1" smtClean="0"/>
              <a:t>calo</a:t>
            </a:r>
            <a:r>
              <a:rPr lang="en-US" sz="2400" dirty="0" smtClean="0"/>
              <a:t> # with MIP &lt;150 or &gt;180 MeV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854604" y="206463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>
                <a:solidFill>
                  <a:srgbClr val="FF0000"/>
                </a:solidFill>
              </a:rPr>
              <a:t>C:</a:t>
            </a:r>
            <a:r>
              <a:rPr lang="hr-HR" b="1" dirty="0" smtClean="0">
                <a:solidFill>
                  <a:srgbClr val="FF0000"/>
                </a:solidFill>
              </a:rPr>
              <a:t>10 </a:t>
            </a:r>
            <a:r>
              <a:rPr lang="hr-HR" b="1" dirty="0">
                <a:solidFill>
                  <a:srgbClr val="FF0000"/>
                </a:solidFill>
              </a:rPr>
              <a:t>X</a:t>
            </a:r>
            <a:r>
              <a:rPr lang="hr-HR" b="1" dirty="0" smtClean="0">
                <a:solidFill>
                  <a:srgbClr val="FF0000"/>
                </a:solidFill>
              </a:rPr>
              <a:t>:19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03694" y="50215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>
                <a:solidFill>
                  <a:srgbClr val="FF0000"/>
                </a:solidFill>
              </a:rPr>
              <a:t>C:</a:t>
            </a:r>
            <a:r>
              <a:rPr lang="hr-HR" b="1" dirty="0" smtClean="0">
                <a:solidFill>
                  <a:srgbClr val="FF0000"/>
                </a:solidFill>
              </a:rPr>
              <a:t>16 </a:t>
            </a:r>
            <a:r>
              <a:rPr lang="hr-HR" b="1" dirty="0">
                <a:solidFill>
                  <a:srgbClr val="FF0000"/>
                </a:solidFill>
              </a:rPr>
              <a:t>X:</a:t>
            </a:r>
            <a:r>
              <a:rPr lang="hr-HR" b="1" dirty="0" smtClean="0">
                <a:solidFill>
                  <a:srgbClr val="FF0000"/>
                </a:solidFill>
              </a:rPr>
              <a:t>12</a:t>
            </a:r>
            <a:r>
              <a:rPr lang="hr-HR" b="1" dirty="0">
                <a:solidFill>
                  <a:srgbClr val="FF0000"/>
                </a:solidFill>
              </a:rPr>
              <a:t>	</a:t>
            </a:r>
            <a:endParaRPr lang="en-US" dirty="0"/>
          </a:p>
        </p:txBody>
      </p:sp>
      <p:pic>
        <p:nvPicPr>
          <p:cNvPr id="11" name="Picture 10" descr="Screen Shot 2019-04-11 at 12.25.3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23" y="1009672"/>
            <a:ext cx="4091743" cy="300477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46016" y="2424346"/>
            <a:ext cx="111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C:4 X</a:t>
            </a:r>
            <a:r>
              <a:rPr lang="hr-HR" b="1" dirty="0">
                <a:solidFill>
                  <a:srgbClr val="FF0000"/>
                </a:solidFill>
              </a:rPr>
              <a:t>:</a:t>
            </a:r>
            <a:r>
              <a:rPr lang="hr-HR" b="1" dirty="0" smtClean="0">
                <a:solidFill>
                  <a:srgbClr val="FF0000"/>
                </a:solidFill>
              </a:rPr>
              <a:t>25</a:t>
            </a:r>
            <a:endParaRPr lang="hr-HR" dirty="0"/>
          </a:p>
        </p:txBody>
      </p:sp>
      <p:pic>
        <p:nvPicPr>
          <p:cNvPr id="13" name="Picture 12" descr="Screen Shot 2019-05-18 at 1.02.1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35" y="4036846"/>
            <a:ext cx="3810448" cy="264666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46016" y="5390900"/>
            <a:ext cx="964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C:4 X:34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3908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6382"/>
            <a:ext cx="9143999" cy="791943"/>
          </a:xfrm>
        </p:spPr>
        <p:txBody>
          <a:bodyPr>
            <a:noAutofit/>
          </a:bodyPr>
          <a:lstStyle/>
          <a:p>
            <a:r>
              <a:rPr lang="en-US" dirty="0" smtClean="0"/>
              <a:t>Data set 9 days (Part 1 - one fourth)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058" y="1460288"/>
            <a:ext cx="7909845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Have similar stats as 60 </a:t>
            </a:r>
            <a:r>
              <a:rPr lang="en-US" sz="2800" dirty="0" err="1" smtClean="0"/>
              <a:t>hr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so can be compared for anomalies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Distribution of MIP peaks are similar and same </a:t>
            </a:r>
            <a:r>
              <a:rPr lang="en-US" sz="2800" dirty="0" err="1" smtClean="0"/>
              <a:t>xtals</a:t>
            </a:r>
            <a:r>
              <a:rPr lang="en-US" sz="2800" dirty="0" smtClean="0"/>
              <a:t> have a problem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Compared anomalous/bad </a:t>
            </a:r>
            <a:r>
              <a:rPr lang="en-US" sz="2800" dirty="0" err="1" smtClean="0"/>
              <a:t>xtals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400" dirty="0" smtClean="0"/>
              <a:t> </a:t>
            </a:r>
            <a:r>
              <a:rPr lang="hr-HR" sz="2400" b="1" dirty="0">
                <a:solidFill>
                  <a:srgbClr val="FF0000"/>
                </a:solidFill>
              </a:rPr>
              <a:t>C</a:t>
            </a:r>
            <a:r>
              <a:rPr lang="hr-HR" sz="2400" b="1" dirty="0" smtClean="0">
                <a:solidFill>
                  <a:srgbClr val="FF0000"/>
                </a:solidFill>
              </a:rPr>
              <a:t>:4 </a:t>
            </a:r>
            <a:r>
              <a:rPr lang="hr-HR" sz="2400" b="1" dirty="0">
                <a:solidFill>
                  <a:srgbClr val="FF0000"/>
                </a:solidFill>
              </a:rPr>
              <a:t>X:</a:t>
            </a:r>
            <a:r>
              <a:rPr lang="hr-HR" sz="2400" b="1" dirty="0" smtClean="0">
                <a:solidFill>
                  <a:srgbClr val="FF0000"/>
                </a:solidFill>
              </a:rPr>
              <a:t>25, C:4 X:34, C:10 </a:t>
            </a:r>
            <a:r>
              <a:rPr lang="hr-HR" sz="2400" b="1" dirty="0">
                <a:solidFill>
                  <a:srgbClr val="FF0000"/>
                </a:solidFill>
              </a:rPr>
              <a:t>X</a:t>
            </a:r>
            <a:r>
              <a:rPr lang="hr-HR" sz="2400" b="1" dirty="0" smtClean="0">
                <a:solidFill>
                  <a:srgbClr val="FF0000"/>
                </a:solidFill>
              </a:rPr>
              <a:t>:19 and </a:t>
            </a:r>
            <a:r>
              <a:rPr lang="hr-HR" sz="2400" b="1" dirty="0">
                <a:solidFill>
                  <a:srgbClr val="FF0000"/>
                </a:solidFill>
              </a:rPr>
              <a:t>C</a:t>
            </a:r>
            <a:r>
              <a:rPr lang="hr-HR" sz="2400" b="1" dirty="0" smtClean="0">
                <a:solidFill>
                  <a:srgbClr val="FF0000"/>
                </a:solidFill>
              </a:rPr>
              <a:t>:16 </a:t>
            </a:r>
            <a:r>
              <a:rPr lang="hr-HR" sz="2400" b="1" dirty="0">
                <a:solidFill>
                  <a:srgbClr val="FF0000"/>
                </a:solidFill>
              </a:rPr>
              <a:t>X</a:t>
            </a:r>
            <a:r>
              <a:rPr lang="hr-HR" sz="2400" b="1" dirty="0" smtClean="0">
                <a:solidFill>
                  <a:srgbClr val="FF0000"/>
                </a:solidFill>
              </a:rPr>
              <a:t>:12 </a:t>
            </a:r>
            <a:r>
              <a:rPr lang="en-US" sz="2800" dirty="0" smtClean="0">
                <a:solidFill>
                  <a:srgbClr val="000000"/>
                </a:solidFill>
              </a:rPr>
              <a:t>of both datasets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Compare all </a:t>
            </a:r>
            <a:r>
              <a:rPr lang="en-US" sz="2800" dirty="0" err="1" smtClean="0"/>
              <a:t>xtals</a:t>
            </a:r>
            <a:r>
              <a:rPr lang="en-US" sz="2800" dirty="0" smtClean="0"/>
              <a:t> with </a:t>
            </a:r>
            <a:r>
              <a:rPr lang="en-US" sz="2800" dirty="0"/>
              <a:t>MIP &lt;</a:t>
            </a:r>
            <a:r>
              <a:rPr lang="en-US" sz="2800" dirty="0" smtClean="0"/>
              <a:t>160 </a:t>
            </a:r>
            <a:r>
              <a:rPr lang="en-US" sz="2800" dirty="0"/>
              <a:t>or </a:t>
            </a:r>
            <a:r>
              <a:rPr lang="en-US" sz="2800" dirty="0" smtClean="0"/>
              <a:t>&gt;</a:t>
            </a:r>
            <a:r>
              <a:rPr lang="en-US" sz="2800" dirty="0" smtClean="0"/>
              <a:t>18</a:t>
            </a:r>
            <a:r>
              <a:rPr lang="en-US" sz="2800" dirty="0" smtClean="0"/>
              <a:t>0 </a:t>
            </a:r>
            <a:r>
              <a:rPr lang="en-US" sz="2800" dirty="0"/>
              <a:t>MeV</a:t>
            </a:r>
          </a:p>
          <a:p>
            <a:pPr marL="457200" indent="-457200">
              <a:buFont typeface="Arial"/>
              <a:buChar char="•"/>
            </a:pPr>
            <a:endParaRPr lang="hr-HR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1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41704</TotalTime>
  <Words>1293</Words>
  <Application>Microsoft Macintosh PowerPoint</Application>
  <PresentationFormat>On-screen Show (4:3)</PresentationFormat>
  <Paragraphs>160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Energy Equalization using Lost Muons</vt:lpstr>
      <vt:lpstr>Summary </vt:lpstr>
      <vt:lpstr>PowerPoint Presentation</vt:lpstr>
      <vt:lpstr>Lost Muons Triplet energy spectrum</vt:lpstr>
      <vt:lpstr>PowerPoint Presentation</vt:lpstr>
      <vt:lpstr>Calo 1 – all Xtals – Checking Equalization of 60 hrs – E0+E1+E2</vt:lpstr>
      <vt:lpstr>All calos – all Xtals – Checking Equalization of 60 hrs</vt:lpstr>
      <vt:lpstr>Bad crystals with reasonable stats</vt:lpstr>
      <vt:lpstr>Data set 9 days (Part 1 - one fourth)</vt:lpstr>
      <vt:lpstr>Compare 9 days (Part 1) with 60 hrs</vt:lpstr>
      <vt:lpstr>Comparing all Calos – 60 hr and full 9 days</vt:lpstr>
      <vt:lpstr>Equalization – new constants</vt:lpstr>
      <vt:lpstr>Comparing all Calos and Xtals all datasets – 60 hr, 9 days and End Game</vt:lpstr>
      <vt:lpstr>Ratio of distribution of 90 days to 60 hr</vt:lpstr>
      <vt:lpstr>Additional Correction of 9 days Using 60 hrs </vt:lpstr>
      <vt:lpstr>Bad crystals after Correction of 9 days - fixed</vt:lpstr>
      <vt:lpstr>Bad crystals after Correction of  9 days – reflection – C:4 X:34</vt:lpstr>
      <vt:lpstr>Conclusions</vt:lpstr>
      <vt:lpstr>Back up</vt:lpstr>
      <vt:lpstr>All calos – all Xtals – Checking Equalization of 60 hrs</vt:lpstr>
      <vt:lpstr>List of bad channels – MIP&gt;180 &amp;&lt;160</vt:lpstr>
      <vt:lpstr>Scatter plot of Mean Vs. Sigma of fits – 60 hr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Equalization using MIPs</dc:title>
  <dc:creator>Nandita</dc:creator>
  <cp:lastModifiedBy>Nandita</cp:lastModifiedBy>
  <cp:revision>228</cp:revision>
  <dcterms:created xsi:type="dcterms:W3CDTF">2019-04-08T18:26:42Z</dcterms:created>
  <dcterms:modified xsi:type="dcterms:W3CDTF">2019-09-06T16:42:56Z</dcterms:modified>
</cp:coreProperties>
</file>