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4" r:id="rId2"/>
    <p:sldId id="288" r:id="rId3"/>
    <p:sldId id="290" r:id="rId4"/>
    <p:sldId id="291" r:id="rId5"/>
    <p:sldId id="293" r:id="rId6"/>
    <p:sldId id="294" r:id="rId7"/>
    <p:sldId id="295" r:id="rId8"/>
    <p:sldId id="310" r:id="rId9"/>
    <p:sldId id="297" r:id="rId10"/>
    <p:sldId id="299" r:id="rId11"/>
    <p:sldId id="300" r:id="rId12"/>
    <p:sldId id="311" r:id="rId13"/>
    <p:sldId id="301" r:id="rId14"/>
    <p:sldId id="302" r:id="rId15"/>
    <p:sldId id="303" r:id="rId16"/>
    <p:sldId id="308" r:id="rId17"/>
    <p:sldId id="309" r:id="rId18"/>
    <p:sldId id="304" r:id="rId19"/>
    <p:sldId id="305" r:id="rId20"/>
    <p:sldId id="296" r:id="rId21"/>
    <p:sldId id="316" r:id="rId22"/>
    <p:sldId id="306" r:id="rId23"/>
    <p:sldId id="307" r:id="rId24"/>
    <p:sldId id="31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4FC"/>
    <a:srgbClr val="F83FC6"/>
    <a:srgbClr val="C994FC"/>
    <a:srgbClr val="F99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9F776-DB83-864E-A1E7-02E7FE9BAE24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6114-8D5D-3E47-9187-AD314B7A5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476C5-ED35-8D44-9C3E-C2F87BD6785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9AE0-FA06-B444-947D-B344ED52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6882DAF-3CED-A64E-85C5-97471D2169D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9AE0-FA06-B444-947D-B344ED5232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5355F56-E4C7-6248-8B32-8A5645AD8BB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5pPr>
            <a:lvl6pPr marL="25146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6pPr>
            <a:lvl7pPr marL="29718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7pPr>
            <a:lvl8pPr marL="34290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8pPr>
            <a:lvl9pPr marL="38862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A6231AA1-DCE2-3E4B-97BD-756154D9D393}" type="slidenum">
              <a:rPr lang="en-US" sz="1200" smtClean="0">
                <a:cs typeface="+mn-ea" charset="0"/>
              </a:rPr>
              <a:pPr algn="r">
                <a:lnSpc>
                  <a:spcPct val="100000"/>
                </a:lnSpc>
                <a:defRPr/>
              </a:pPr>
              <a:t>2</a:t>
            </a:fld>
            <a:endParaRPr lang="en-US" sz="1200" smtClean="0"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C42CAEA-3B27-4045-899F-E5CE61322D7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5pPr>
            <a:lvl6pPr marL="25146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6pPr>
            <a:lvl7pPr marL="29718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7pPr>
            <a:lvl8pPr marL="34290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8pPr>
            <a:lvl9pPr marL="38862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A2686CBB-1A55-BA4E-AFB2-BD2F94024E50}" type="slidenum">
              <a:rPr lang="en-US" sz="1200" smtClean="0">
                <a:cs typeface="+mn-ea" charset="0"/>
              </a:rPr>
              <a:pPr algn="r">
                <a:lnSpc>
                  <a:spcPct val="100000"/>
                </a:lnSpc>
                <a:defRPr/>
              </a:pPr>
              <a:t>3</a:t>
            </a:fld>
            <a:endParaRPr lang="en-US" sz="1200" smtClean="0">
              <a:cs typeface="+mn-e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C42CAEA-3B27-4045-899F-E5CE61322D7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5pPr>
            <a:lvl6pPr marL="25146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6pPr>
            <a:lvl7pPr marL="29718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7pPr>
            <a:lvl8pPr marL="34290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8pPr>
            <a:lvl9pPr marL="38862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A2686CBB-1A55-BA4E-AFB2-BD2F94024E50}" type="slidenum">
              <a:rPr lang="en-US" sz="1200" smtClean="0">
                <a:cs typeface="+mn-ea" charset="0"/>
              </a:rPr>
              <a:pPr algn="r">
                <a:lnSpc>
                  <a:spcPct val="100000"/>
                </a:lnSpc>
                <a:defRPr/>
              </a:pPr>
              <a:t>4</a:t>
            </a:fld>
            <a:endParaRPr lang="en-US" sz="1200" smtClean="0"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22AFD8A-B2EC-1C4D-8D57-9E86E40B538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26DD942-E73D-C740-B9D4-148D03B5D37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cs typeface="+mn-cs"/>
              </a:rPr>
              <a:t>Make more slides </a:t>
            </a:r>
            <a:r>
              <a:rPr lang="mr-IN" dirty="0" smtClean="0">
                <a:cs typeface="+mn-cs"/>
              </a:rPr>
              <a:t>–</a:t>
            </a:r>
            <a:r>
              <a:rPr lang="en-US" dirty="0" smtClean="0">
                <a:cs typeface="+mn-cs"/>
              </a:rPr>
              <a:t> three points </a:t>
            </a:r>
            <a:r>
              <a:rPr lang="mr-IN" dirty="0" smtClean="0">
                <a:cs typeface="+mn-cs"/>
              </a:rPr>
              <a:t>–</a:t>
            </a:r>
            <a:r>
              <a:rPr lang="en-US" dirty="0" smtClean="0">
                <a:cs typeface="+mn-cs"/>
              </a:rPr>
              <a:t> explaining</a:t>
            </a:r>
            <a:r>
              <a:rPr lang="en-US" baseline="0" dirty="0" smtClean="0">
                <a:cs typeface="+mn-cs"/>
              </a:rPr>
              <a:t> </a:t>
            </a:r>
            <a:r>
              <a:rPr lang="mr-IN" baseline="0" dirty="0" smtClean="0">
                <a:cs typeface="+mn-cs"/>
              </a:rPr>
              <a:t>–</a:t>
            </a:r>
            <a:r>
              <a:rPr lang="en-US" baseline="0" dirty="0" smtClean="0">
                <a:cs typeface="+mn-cs"/>
              </a:rPr>
              <a:t> Laser light on </a:t>
            </a:r>
            <a:r>
              <a:rPr lang="en-US" baseline="0" dirty="0" err="1" smtClean="0">
                <a:cs typeface="+mn-cs"/>
              </a:rPr>
              <a:t>calo</a:t>
            </a:r>
            <a:r>
              <a:rPr lang="en-US" baseline="0" dirty="0" smtClean="0">
                <a:cs typeface="+mn-cs"/>
              </a:rPr>
              <a:t> for calibrating them. SM to check fluctuations of Laser light and LM to check stability of the optical system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ln/>
        </p:spPr>
        <p:txBody>
          <a:bodyPr lIns="86481" tIns="43241" rIns="86481" bIns="43241"/>
          <a:lstStyle/>
          <a:p>
            <a:fld id="{B436FE1A-194E-8240-864D-F3EA5DF91177}" type="slidenum">
              <a:rPr lang="de-DE">
                <a:solidFill>
                  <a:prstClr val="black"/>
                </a:solidFill>
                <a:latin typeface="Calibri"/>
              </a:rPr>
              <a:pPr/>
              <a:t>8</a:t>
            </a:fld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7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" y="8685895"/>
            <a:ext cx="2972098" cy="456595"/>
          </a:xfrm>
          <a:prstGeom prst="rect">
            <a:avLst/>
          </a:prstGeom>
        </p:spPr>
        <p:txBody>
          <a:bodyPr lIns="86481" tIns="43241" rIns="86481" bIns="43241"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G. Venanzoni - Seminar at University of Pisa 10 July 2012</a:t>
            </a:r>
          </a:p>
        </p:txBody>
      </p:sp>
    </p:spTree>
    <p:extLst>
      <p:ext uri="{BB962C8B-B14F-4D97-AF65-F5344CB8AC3E}">
        <p14:creationId xmlns:p14="http://schemas.microsoft.com/office/powerpoint/2010/main" val="168045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9AE0-FA06-B444-947D-B344ED523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9AE0-FA06-B444-947D-B344ED5232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552-10AC-3D4C-BEDF-9A76027587C7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2211-F69A-F74C-997C-D964B3A3A7B5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4C6A-044B-B645-9853-AD45C3BF4FF1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6F09-FA0F-D74A-A8AF-6A210D1A1A8C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B38-B735-FA4B-85E2-36F48C468986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CECF-2B29-9948-AE64-8402F61CEBD1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313D-00FF-8644-923C-6DA2B887441F}" type="datetime1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428F-9081-D840-98E9-54A4526E1619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8E1F-7CFE-6341-95F5-22B2E909F417}" type="datetime1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4824-2807-F949-8554-9F45F6FDA583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F1E2-F37A-9B4B-9A14-4E35918919A2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C2B2-628C-9043-B1DF-3B6D4B592990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7" Type="http://schemas.openxmlformats.org/officeDocument/2006/relationships/hyperlink" Target="https://arxiv.org/abs/1203.542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61722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5pPr>
            <a:lvl6pPr marL="25146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6pPr>
            <a:lvl7pPr marL="29718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7pPr>
            <a:lvl8pPr marL="34290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8pPr>
            <a:lvl9pPr marL="38862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defRPr/>
            </a:pPr>
            <a:r>
              <a:rPr lang="en-US" b="1" dirty="0" smtClean="0">
                <a:solidFill>
                  <a:srgbClr val="800000"/>
                </a:solidFill>
                <a:cs typeface="ＭＳ Ｐゴシック" charset="0"/>
              </a:rPr>
              <a:t>Nandita </a:t>
            </a:r>
            <a:r>
              <a:rPr lang="en-US" b="1" dirty="0" err="1" smtClean="0">
                <a:solidFill>
                  <a:srgbClr val="800000"/>
                </a:solidFill>
                <a:cs typeface="ＭＳ Ｐゴシック" charset="0"/>
              </a:rPr>
              <a:t>Raha</a:t>
            </a:r>
            <a:r>
              <a:rPr lang="en-US" b="1" dirty="0" smtClean="0">
                <a:solidFill>
                  <a:srgbClr val="800000"/>
                </a:solidFill>
                <a:cs typeface="ＭＳ Ｐゴシック" charset="0"/>
              </a:rPr>
              <a:t>, INFN Pisa </a:t>
            </a: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</a:rPr>
              <a:t>International </a:t>
            </a:r>
            <a:r>
              <a:rPr lang="en-US" b="1" dirty="0" smtClean="0">
                <a:solidFill>
                  <a:srgbClr val="800000"/>
                </a:solidFill>
              </a:rPr>
              <a:t>School </a:t>
            </a:r>
            <a:r>
              <a:rPr lang="en-US" b="1" dirty="0">
                <a:solidFill>
                  <a:srgbClr val="800000"/>
                </a:solidFill>
              </a:rPr>
              <a:t>on </a:t>
            </a:r>
            <a:r>
              <a:rPr lang="en-US" b="1" dirty="0" err="1" smtClean="0">
                <a:solidFill>
                  <a:srgbClr val="800000"/>
                </a:solidFill>
              </a:rPr>
              <a:t>Muon</a:t>
            </a:r>
            <a:r>
              <a:rPr lang="en-US" b="1" dirty="0" smtClean="0">
                <a:solidFill>
                  <a:srgbClr val="800000"/>
                </a:solidFill>
              </a:rPr>
              <a:t> Dipole Moments </a:t>
            </a:r>
            <a:r>
              <a:rPr lang="en-US" b="1" dirty="0">
                <a:solidFill>
                  <a:srgbClr val="800000"/>
                </a:solidFill>
              </a:rPr>
              <a:t>and </a:t>
            </a:r>
            <a:r>
              <a:rPr lang="en-US" b="1" dirty="0" err="1" smtClean="0">
                <a:solidFill>
                  <a:srgbClr val="800000"/>
                </a:solidFill>
              </a:rPr>
              <a:t>Hadronic</a:t>
            </a:r>
            <a:r>
              <a:rPr lang="en-US" b="1" dirty="0" smtClean="0">
                <a:solidFill>
                  <a:srgbClr val="800000"/>
                </a:solidFill>
              </a:rPr>
              <a:t> Effects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14632" y="149111"/>
            <a:ext cx="887124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5pPr>
            <a:lvl6pPr marL="25146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6pPr>
            <a:lvl7pPr marL="29718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7pPr>
            <a:lvl8pPr marL="34290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8pPr>
            <a:lvl9pPr marL="38862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rgbClr val="800000"/>
                </a:solidFill>
                <a:cs typeface="ＭＳ Ｐゴシック" charset="0"/>
              </a:rPr>
              <a:t>Calibration System of the  </a:t>
            </a:r>
            <a:r>
              <a:rPr lang="en-US" sz="2800" b="1" dirty="0" smtClean="0">
                <a:solidFill>
                  <a:srgbClr val="800000"/>
                </a:solidFill>
                <a:cs typeface="ＭＳ Ｐゴシック" charset="0"/>
              </a:rPr>
              <a:t>the </a:t>
            </a:r>
            <a:r>
              <a:rPr lang="en-US" sz="2800" b="1" dirty="0" err="1">
                <a:solidFill>
                  <a:srgbClr val="800000"/>
                </a:solidFill>
                <a:cs typeface="ＭＳ Ｐゴシック" charset="0"/>
              </a:rPr>
              <a:t>M</a:t>
            </a:r>
            <a:r>
              <a:rPr lang="en-US" sz="2800" b="1" dirty="0" err="1" smtClean="0">
                <a:solidFill>
                  <a:srgbClr val="800000"/>
                </a:solidFill>
                <a:cs typeface="ＭＳ Ｐゴシック" charset="0"/>
              </a:rPr>
              <a:t>uon</a:t>
            </a:r>
            <a:r>
              <a:rPr lang="en-US" sz="2800" b="1" dirty="0" smtClean="0">
                <a:solidFill>
                  <a:srgbClr val="800000"/>
                </a:solidFill>
                <a:cs typeface="ＭＳ Ｐゴシック" charset="0"/>
              </a:rPr>
              <a:t> g-2 Experiment at </a:t>
            </a:r>
            <a:r>
              <a:rPr lang="en-US" sz="2800" b="1" dirty="0" err="1" smtClean="0">
                <a:solidFill>
                  <a:srgbClr val="800000"/>
                </a:solidFill>
                <a:cs typeface="ＭＳ Ｐゴシック" charset="0"/>
              </a:rPr>
              <a:t>Fermilab</a:t>
            </a:r>
            <a:endParaRPr lang="en-US" sz="2800" b="1" dirty="0" smtClean="0">
              <a:solidFill>
                <a:srgbClr val="8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67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5-29 at 1.4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6" y="959584"/>
            <a:ext cx="7463709" cy="5053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323146"/>
            <a:ext cx="7772400" cy="115995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0090"/>
                </a:solidFill>
              </a:rPr>
              <a:t>Comparison of old and new PMTs for </a:t>
            </a:r>
            <a:r>
              <a:rPr lang="en-US" sz="2800" b="1" dirty="0" err="1">
                <a:solidFill>
                  <a:srgbClr val="000090"/>
                </a:solidFill>
              </a:rPr>
              <a:t>Calo</a:t>
            </a:r>
            <a:r>
              <a:rPr lang="en-US" sz="2800" b="1" dirty="0">
                <a:solidFill>
                  <a:srgbClr val="000090"/>
                </a:solidFill>
              </a:rPr>
              <a:t>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873" y="1140908"/>
            <a:ext cx="3386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New PMT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Calo</a:t>
            </a:r>
            <a:r>
              <a:rPr lang="en-US" sz="2000" b="1" dirty="0" smtClean="0">
                <a:solidFill>
                  <a:srgbClr val="FF0000"/>
                </a:solidFill>
              </a:rPr>
              <a:t> 20, channel 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4813" y="496721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Old PMT </a:t>
            </a:r>
            <a:r>
              <a:rPr lang="mr-IN" sz="2000" b="1" dirty="0" smtClean="0">
                <a:solidFill>
                  <a:srgbClr val="0000FF"/>
                </a:solidFill>
              </a:rPr>
              <a:t>–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Calo</a:t>
            </a:r>
            <a:r>
              <a:rPr lang="en-US" sz="2000" b="1" dirty="0" smtClean="0">
                <a:solidFill>
                  <a:srgbClr val="0000FF"/>
                </a:solidFill>
              </a:rPr>
              <a:t> 20, channel 29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68630" y="4299001"/>
            <a:ext cx="189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= 50 </a:t>
            </a:r>
            <a:r>
              <a:rPr lang="en-US" dirty="0" err="1" smtClean="0"/>
              <a:t>mins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17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8-02 at 6.1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4" y="1909964"/>
            <a:ext cx="7162800" cy="439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01593"/>
            <a:ext cx="7772400" cy="10781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4C97"/>
                </a:solidFill>
              </a:rPr>
              <a:t>Temperature Variation </a:t>
            </a:r>
            <a:r>
              <a:rPr lang="mr-IN" sz="2800" b="1" dirty="0">
                <a:solidFill>
                  <a:srgbClr val="004C97"/>
                </a:solidFill>
              </a:rPr>
              <a:t>–</a:t>
            </a:r>
            <a:r>
              <a:rPr lang="en-US" sz="2800" b="1" dirty="0">
                <a:solidFill>
                  <a:srgbClr val="004C97"/>
                </a:solidFill>
              </a:rPr>
              <a:t> Channel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890" y="943443"/>
            <a:ext cx="6934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Overlaid temperature and A1, A2 and A2:A1 on the same plot, after normalizing all to A1 for consistency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38772" y="412377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table temperature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180941" y="4965018"/>
            <a:ext cx="163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Temperature (</a:t>
            </a:r>
            <a:r>
              <a:rPr lang="en-US" sz="1600" baseline="30000" dirty="0" err="1" smtClean="0">
                <a:solidFill>
                  <a:srgbClr val="FF0000"/>
                </a:solidFill>
              </a:rPr>
              <a:t>o</a:t>
            </a:r>
            <a:r>
              <a:rPr lang="en-US" sz="1600" dirty="0" err="1" smtClean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Shot 2018-08-24 at 2.3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39" y="3766734"/>
            <a:ext cx="4689380" cy="3123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50432"/>
            <a:ext cx="8661400" cy="80611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0090"/>
                </a:solidFill>
              </a:rPr>
              <a:t>A1</a:t>
            </a:r>
            <a:r>
              <a:rPr lang="en-US" sz="2800" b="1" dirty="0">
                <a:solidFill>
                  <a:srgbClr val="004C97"/>
                </a:solidFill>
              </a:rPr>
              <a:t> and </a:t>
            </a:r>
            <a:r>
              <a:rPr lang="en-US" sz="2800" b="1" dirty="0">
                <a:solidFill>
                  <a:srgbClr val="FF0000"/>
                </a:solidFill>
              </a:rPr>
              <a:t>A2</a:t>
            </a:r>
            <a:r>
              <a:rPr lang="en-US" sz="2800" b="1" dirty="0">
                <a:solidFill>
                  <a:srgbClr val="004C97"/>
                </a:solidFill>
              </a:rPr>
              <a:t> overlaid and A2:A1 </a:t>
            </a:r>
            <a:r>
              <a:rPr lang="mr-IN" sz="2800" b="1" dirty="0">
                <a:solidFill>
                  <a:srgbClr val="004C97"/>
                </a:solidFill>
              </a:rPr>
              <a:t>–</a:t>
            </a:r>
            <a:r>
              <a:rPr lang="en-US" sz="2800" b="1" dirty="0">
                <a:solidFill>
                  <a:srgbClr val="004C97"/>
                </a:solidFill>
              </a:rPr>
              <a:t> 20 </a:t>
            </a:r>
            <a:r>
              <a:rPr lang="en-US" sz="2800" b="1" dirty="0" err="1">
                <a:solidFill>
                  <a:srgbClr val="004C97"/>
                </a:solidFill>
              </a:rPr>
              <a:t>hr</a:t>
            </a:r>
            <a:r>
              <a:rPr lang="en-US" sz="2800" b="1" dirty="0">
                <a:solidFill>
                  <a:srgbClr val="004C97"/>
                </a:solidFill>
              </a:rPr>
              <a:t> test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8324" y="6291230"/>
            <a:ext cx="2133600" cy="365125"/>
          </a:xfrm>
        </p:spPr>
        <p:txBody>
          <a:bodyPr/>
          <a:lstStyle/>
          <a:p>
            <a:fld id="{876C4551-0840-3640-BB5A-171DFA9AC7CE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 descr="Screen Shot 2018-08-24 at 12.2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588647"/>
            <a:ext cx="4458855" cy="312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9715" y="2974884"/>
            <a:ext cx="2130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PMMA Channel 23</a:t>
            </a:r>
            <a:endParaRPr lang="en-US" sz="2000" dirty="0"/>
          </a:p>
        </p:txBody>
      </p:sp>
      <p:pic>
        <p:nvPicPr>
          <p:cNvPr id="16" name="Picture 15" descr="Screen Shot 2018-08-24 at 12.28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" y="3734174"/>
            <a:ext cx="4285649" cy="28112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41784" y="5692013"/>
            <a:ext cx="233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Silica Channel 24</a:t>
            </a:r>
            <a:endParaRPr lang="en-US" sz="2400" dirty="0"/>
          </a:p>
        </p:txBody>
      </p:sp>
      <p:pic>
        <p:nvPicPr>
          <p:cNvPr id="18" name="Picture 17" descr="Screen Shot 2018-08-24 at 2.37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7" y="670766"/>
            <a:ext cx="4410363" cy="29222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96890" y="2801791"/>
            <a:ext cx="93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A2:A1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70079" y="5894685"/>
            <a:ext cx="93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A2:A1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75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9916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LM Analysis </a:t>
            </a:r>
            <a:r>
              <a:rPr lang="mr-IN" dirty="0" smtClean="0"/>
              <a:t>–</a:t>
            </a:r>
            <a:r>
              <a:rPr lang="en-US" dirty="0" smtClean="0"/>
              <a:t> temperature studies of 60 </a:t>
            </a:r>
            <a:r>
              <a:rPr lang="en-US" dirty="0" err="1" smtClean="0"/>
              <a:t>hr</a:t>
            </a:r>
            <a:r>
              <a:rPr lang="en-US" dirty="0" smtClean="0"/>
              <a:t>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22/4 - 1:09 pm to 25/4 </a:t>
            </a:r>
            <a:r>
              <a:rPr lang="mr-IN" dirty="0" smtClean="0"/>
              <a:t>–</a:t>
            </a:r>
            <a:r>
              <a:rPr lang="en-US" dirty="0" smtClean="0"/>
              <a:t> 2:20 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9-14 at 12.4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16" y="3696716"/>
            <a:ext cx="4974167" cy="3024760"/>
          </a:xfrm>
          <a:prstGeom prst="rect">
            <a:avLst/>
          </a:prstGeom>
        </p:spPr>
      </p:pic>
      <p:pic>
        <p:nvPicPr>
          <p:cNvPr id="6" name="Picture 5" descr="Screen Shot 2018-09-14 at 12.4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27" y="623061"/>
            <a:ext cx="4754322" cy="296019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86208"/>
            <a:ext cx="8229600" cy="84613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4C97"/>
                </a:solidFill>
              </a:rPr>
              <a:t>Amplitude Vs. Temp </a:t>
            </a:r>
            <a:r>
              <a:rPr lang="mr-IN" sz="2800" b="1" dirty="0">
                <a:solidFill>
                  <a:srgbClr val="004C97"/>
                </a:solidFill>
              </a:rPr>
              <a:t>–</a:t>
            </a:r>
            <a:r>
              <a:rPr lang="en-US" sz="2800" b="1" dirty="0">
                <a:solidFill>
                  <a:srgbClr val="004C97"/>
                </a:solidFill>
              </a:rPr>
              <a:t> Channel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529052"/>
            <a:ext cx="259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slope appears to change at 29.8 C.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18-09-14 at 12.38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16" y="623060"/>
            <a:ext cx="4466643" cy="28744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4749" y="3408376"/>
            <a:ext cx="1270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 (</a:t>
            </a:r>
            <a:r>
              <a:rPr lang="en-US" sz="1200" baseline="30000" dirty="0" err="1" smtClean="0"/>
              <a:t>o</a:t>
            </a:r>
            <a:r>
              <a:rPr lang="en-US" sz="1200" dirty="0" err="1" smtClean="0"/>
              <a:t>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81064" y="6582975"/>
            <a:ext cx="1270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 (</a:t>
            </a:r>
            <a:r>
              <a:rPr lang="en-US" sz="1200" baseline="30000" dirty="0" err="1" smtClean="0"/>
              <a:t>o</a:t>
            </a:r>
            <a:r>
              <a:rPr lang="en-US" sz="1200" dirty="0" err="1" smtClean="0"/>
              <a:t>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542" y="3481317"/>
            <a:ext cx="1270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 (</a:t>
            </a:r>
            <a:r>
              <a:rPr lang="en-US" sz="1200" baseline="30000" dirty="0" err="1" smtClean="0"/>
              <a:t>o</a:t>
            </a:r>
            <a:r>
              <a:rPr lang="en-US" sz="1200" dirty="0" err="1" smtClean="0"/>
              <a:t>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55112" y="2591714"/>
            <a:ext cx="527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0360" y="2634048"/>
            <a:ext cx="527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A2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33939" y="5876080"/>
            <a:ext cx="95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A2</a:t>
            </a:r>
            <a:r>
              <a:rPr lang="en-US" sz="2400" b="1" dirty="0"/>
              <a:t>:A1</a:t>
            </a:r>
          </a:p>
        </p:txBody>
      </p:sp>
    </p:spTree>
    <p:extLst>
      <p:ext uri="{BB962C8B-B14F-4D97-AF65-F5344CB8AC3E}">
        <p14:creationId xmlns:p14="http://schemas.microsoft.com/office/powerpoint/2010/main" val="428719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8-09-10 at 5.4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94" y="3691937"/>
            <a:ext cx="5277648" cy="31660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Amplitude Vs. Temp </a:t>
            </a:r>
            <a:r>
              <a:rPr lang="mr-IN" dirty="0" smtClean="0"/>
              <a:t>–</a:t>
            </a:r>
            <a:r>
              <a:rPr lang="en-US" dirty="0" smtClean="0"/>
              <a:t> channels 1 - 24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18-09-11 at 6.4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6" y="607974"/>
            <a:ext cx="4572000" cy="2967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428" y="918705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1</a:t>
            </a:r>
            <a:endParaRPr lang="en-US" dirty="0"/>
          </a:p>
        </p:txBody>
      </p:sp>
      <p:pic>
        <p:nvPicPr>
          <p:cNvPr id="7" name="Picture 6" descr="Screen Shot 2018-09-11 at 6.57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91" y="670296"/>
            <a:ext cx="4998780" cy="29805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6669" y="1103371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7826" y="5987018"/>
            <a:ext cx="7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A2:A1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64" y="4345544"/>
            <a:ext cx="3007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 obtained by linear fits of each channel.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01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681176" y="4827048"/>
            <a:ext cx="1368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A1 (Normalized)</a:t>
            </a:r>
            <a:endParaRPr lang="en-US" sz="14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18-09-13 at 11.56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814"/>
            <a:ext cx="4561684" cy="2917519"/>
          </a:xfrm>
          <a:prstGeom prst="rect">
            <a:avLst/>
          </a:prstGeom>
        </p:spPr>
      </p:pic>
      <p:pic>
        <p:nvPicPr>
          <p:cNvPr id="18" name="Picture 17" descr="Screen Shot 2018-09-13 at 12.36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80" y="3467300"/>
            <a:ext cx="4561683" cy="30301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8364217" y="4753253"/>
            <a:ext cx="1270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Temperature (</a:t>
            </a:r>
            <a:r>
              <a:rPr lang="en-US" sz="1200" baseline="30000" dirty="0" err="1" smtClean="0">
                <a:solidFill>
                  <a:srgbClr val="FF0000"/>
                </a:solidFill>
              </a:rPr>
              <a:t>o</a:t>
            </a:r>
            <a:r>
              <a:rPr lang="en-US" sz="1200" dirty="0" err="1" smtClean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239" y="3506667"/>
            <a:ext cx="157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A1 normalized</a:t>
            </a:r>
            <a:endParaRPr lang="en-US" b="1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01577" y="-472890"/>
            <a:ext cx="8813886" cy="11430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4C97"/>
                </a:solidFill>
              </a:rPr>
              <a:t>100 </a:t>
            </a:r>
            <a:r>
              <a:rPr lang="en-US" sz="2800" b="1" dirty="0" smtClean="0">
                <a:solidFill>
                  <a:srgbClr val="004C97"/>
                </a:solidFill>
              </a:rPr>
              <a:t>hours </a:t>
            </a:r>
            <a:r>
              <a:rPr lang="en-US" sz="2800" b="1" dirty="0">
                <a:solidFill>
                  <a:srgbClr val="004C97"/>
                </a:solidFill>
              </a:rPr>
              <a:t>dataset </a:t>
            </a:r>
            <a:r>
              <a:rPr lang="mr-IN" sz="2800" b="1" dirty="0">
                <a:solidFill>
                  <a:srgbClr val="004C97"/>
                </a:solidFill>
              </a:rPr>
              <a:t>–</a:t>
            </a:r>
            <a:r>
              <a:rPr lang="en-US" sz="2800" b="1" dirty="0">
                <a:solidFill>
                  <a:srgbClr val="004C97"/>
                </a:solidFill>
              </a:rPr>
              <a:t> Temperature Vs. A1 </a:t>
            </a:r>
            <a:r>
              <a:rPr lang="mr-IN" sz="2800" b="1" dirty="0">
                <a:solidFill>
                  <a:srgbClr val="004C97"/>
                </a:solidFill>
              </a:rPr>
              <a:t>–</a:t>
            </a:r>
            <a:r>
              <a:rPr lang="en-US" sz="2800" b="1" dirty="0">
                <a:solidFill>
                  <a:srgbClr val="004C97"/>
                </a:solidFill>
              </a:rPr>
              <a:t> C</a:t>
            </a:r>
            <a:r>
              <a:rPr lang="en-US" sz="2800" b="1" dirty="0" smtClean="0">
                <a:solidFill>
                  <a:srgbClr val="004C97"/>
                </a:solidFill>
              </a:rPr>
              <a:t>hannel </a:t>
            </a:r>
            <a:r>
              <a:rPr lang="en-US" sz="2800" b="1" dirty="0">
                <a:solidFill>
                  <a:srgbClr val="004C97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1683" y="1210169"/>
            <a:ext cx="4453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different dataset confirming the negative temperature coefficient  of gain with temperature. Around the temperature of 32.65 </a:t>
            </a:r>
            <a:r>
              <a:rPr lang="en-US" sz="2000" baseline="30000" dirty="0" err="1" smtClean="0"/>
              <a:t>o</a:t>
            </a:r>
            <a:r>
              <a:rPr lang="en-US" sz="2000" dirty="0" err="1" smtClean="0"/>
              <a:t>C</a:t>
            </a:r>
            <a:r>
              <a:rPr lang="en-US" sz="2000" dirty="0" smtClean="0"/>
              <a:t>, we had a couple of bad runs which causes a small distortion (red circle below). 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863167" y="5665222"/>
            <a:ext cx="690033" cy="53661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616" y="4096652"/>
            <a:ext cx="382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Thus, a cross check with another dataset and another channel  confirms similar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15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93929" y="-504436"/>
            <a:ext cx="9326111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 b="1">
                <a:solidFill>
                  <a:srgbClr val="004C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Temperature studies of 100 hour dataset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663" y="4337199"/>
            <a:ext cx="404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PMT </a:t>
            </a:r>
            <a:r>
              <a:rPr lang="mr-IN" sz="2400" dirty="0" smtClean="0"/>
              <a:t>–</a:t>
            </a:r>
            <a:r>
              <a:rPr lang="en-US" sz="2400" dirty="0" smtClean="0"/>
              <a:t> Silica fiber both forward and return directions</a:t>
            </a:r>
            <a:endParaRPr lang="en-US" sz="2400" dirty="0"/>
          </a:p>
        </p:txBody>
      </p:sp>
      <p:pic>
        <p:nvPicPr>
          <p:cNvPr id="2" name="Picture 1" descr="Screen Shot 2018-09-14 at 12.0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" y="726070"/>
            <a:ext cx="4538874" cy="30447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5112" y="2591714"/>
            <a:ext cx="527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A1</a:t>
            </a:r>
          </a:p>
        </p:txBody>
      </p:sp>
      <p:sp>
        <p:nvSpPr>
          <p:cNvPr id="14" name="Oval 13"/>
          <p:cNvSpPr/>
          <p:nvPr/>
        </p:nvSpPr>
        <p:spPr>
          <a:xfrm>
            <a:off x="2836334" y="3032212"/>
            <a:ext cx="922867" cy="4779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8-09-14 at 12.12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04" y="768404"/>
            <a:ext cx="4296626" cy="29454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70360" y="2634048"/>
            <a:ext cx="527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A2</a:t>
            </a:r>
            <a:endParaRPr lang="en-US" sz="2400" b="1" dirty="0"/>
          </a:p>
        </p:txBody>
      </p:sp>
      <p:pic>
        <p:nvPicPr>
          <p:cNvPr id="8" name="Picture 7" descr="Screen Shot 2018-09-14 at 12.2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8" y="3813202"/>
            <a:ext cx="4354688" cy="30447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33939" y="5876080"/>
            <a:ext cx="95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A2</a:t>
            </a:r>
            <a:r>
              <a:rPr lang="en-US" sz="2400" b="1" dirty="0"/>
              <a:t>:A1</a:t>
            </a:r>
          </a:p>
        </p:txBody>
      </p:sp>
    </p:spTree>
    <p:extLst>
      <p:ext uri="{BB962C8B-B14F-4D97-AF65-F5344CB8AC3E}">
        <p14:creationId xmlns:p14="http://schemas.microsoft.com/office/powerpoint/2010/main" val="302945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838"/>
            <a:ext cx="8229600" cy="11430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000" b="1" dirty="0">
                <a:solidFill>
                  <a:srgbClr val="004C97"/>
                </a:solidFill>
              </a:rPr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3604" y="1488006"/>
            <a:ext cx="8323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Variation of A1 with temperature shows a negative correlation of PMT gain with temperature (as expected).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A2:A1 is almost constant with time for the (for longer time ranges some variation appears especially for the old PMTs)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Channels 0 to 23 i.e. the new PMTs (refer slide 9) show a comparatively stable A2:A1 drop with temperature (it ranges from ~0.1% to 0.45%) which is much better than the old PMTs and confirms a reasonably stable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(in gain) which meets the required precision of the experiment.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2913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 b="1">
                <a:solidFill>
                  <a:srgbClr val="004C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1905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271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Back up slides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98647"/>
            <a:ext cx="8686800" cy="64135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4C97"/>
                </a:solidFill>
              </a:rPr>
              <a:t>Outline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51430" y="1958423"/>
            <a:ext cx="7772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5pPr>
            <a:lvl6pPr marL="25146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6pPr>
            <a:lvl7pPr marL="29718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7pPr>
            <a:lvl8pPr marL="34290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8pPr>
            <a:lvl9pPr marL="3886200" indent="-22860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Noto Sans CJK SC Regular" charset="0"/>
              </a:defRPr>
            </a:lvl9pPr>
          </a:lstStyle>
          <a:p>
            <a:pPr marL="344487" indent="-342900" hangingPunct="1">
              <a:lnSpc>
                <a:spcPct val="100000"/>
              </a:lnSpc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Theoretical Background and Basic Technique</a:t>
            </a:r>
          </a:p>
          <a:p>
            <a:pPr marL="344487" indent="-342900" hangingPunct="1">
              <a:lnSpc>
                <a:spcPct val="100000"/>
              </a:lnSpc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Experimental Setup and Systematics</a:t>
            </a:r>
          </a:p>
          <a:p>
            <a:pPr marL="344487" indent="-342900"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>
                <a:solidFill>
                  <a:schemeClr val="tx1"/>
                </a:solidFill>
              </a:rPr>
              <a:t>Laser </a:t>
            </a:r>
            <a:r>
              <a:rPr lang="en-US" sz="2400" dirty="0" smtClean="0">
                <a:solidFill>
                  <a:schemeClr val="tx1"/>
                </a:solidFill>
              </a:rPr>
              <a:t>Calibration System </a:t>
            </a:r>
            <a:endParaRPr lang="en-US" sz="2400" dirty="0" smtClean="0">
              <a:solidFill>
                <a:schemeClr val="tx1"/>
              </a:solidFill>
              <a:cs typeface="ＭＳ Ｐゴシック" charset="0"/>
            </a:endParaRPr>
          </a:p>
          <a:p>
            <a:pPr marL="344487" indent="-342900"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Local Monitors of the </a:t>
            </a:r>
            <a:r>
              <a:rPr lang="en-US" sz="2400" dirty="0">
                <a:solidFill>
                  <a:schemeClr val="tx1"/>
                </a:solidFill>
              </a:rPr>
              <a:t>Laser Calibration System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4487" indent="-342900"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Stability of the Local Monitors </a:t>
            </a:r>
            <a:r>
              <a:rPr lang="mr-IN" sz="2400" dirty="0" smtClean="0">
                <a:solidFill>
                  <a:schemeClr val="tx1"/>
                </a:solidFill>
                <a:cs typeface="ＭＳ Ｐゴシック" charset="0"/>
              </a:rPr>
              <a:t>–</a:t>
            </a: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 time evolution studies</a:t>
            </a:r>
          </a:p>
          <a:p>
            <a:pPr marL="344487" indent="-342900"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>
                <a:solidFill>
                  <a:schemeClr val="tx1"/>
                </a:solidFill>
                <a:cs typeface="ＭＳ Ｐゴシック" charset="0"/>
              </a:rPr>
              <a:t>Stability of the Local Monitors </a:t>
            </a:r>
            <a:r>
              <a:rPr lang="mr-IN" sz="2400" dirty="0">
                <a:solidFill>
                  <a:schemeClr val="tx1"/>
                </a:solidFill>
                <a:cs typeface="ＭＳ Ｐゴシック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temperature studies </a:t>
            </a:r>
          </a:p>
          <a:p>
            <a:pPr marL="344487" indent="-342900">
              <a:spcBef>
                <a:spcPts val="488"/>
              </a:spcBef>
              <a:buClr>
                <a:srgbClr val="404040"/>
              </a:buClr>
              <a:buFont typeface="Wingdings" charset="2"/>
              <a:buChar char=""/>
              <a:defRPr/>
            </a:pPr>
            <a:r>
              <a:rPr lang="en-US" sz="2400" dirty="0" smtClean="0">
                <a:solidFill>
                  <a:schemeClr val="tx1"/>
                </a:solidFill>
                <a:cs typeface="ＭＳ Ｐゴシック" charset="0"/>
              </a:rPr>
              <a:t>Conclusions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BDDAB1-6C1B-E24A-B0BB-6BB68B42EF96}" type="datetime1">
              <a:rPr lang="en-US"/>
              <a:pPr>
                <a:defRPr/>
              </a:pPr>
              <a:t>9/18/18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53400" y="6477000"/>
            <a:ext cx="755650" cy="239713"/>
          </a:xfrm>
        </p:spPr>
        <p:txBody>
          <a:bodyPr/>
          <a:lstStyle/>
          <a:p>
            <a:pPr algn="r">
              <a:defRPr/>
            </a:pPr>
            <a:fld id="{74EA2992-BEB8-F549-9C64-362DA1911ED8}" type="slidenum">
              <a:rPr lang="en-US" smtClean="0"/>
              <a:pPr algn="r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03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628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 up and other basic info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19"/>
            <a:ext cx="8229600" cy="2159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About laser used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PicoQuant</a:t>
            </a:r>
            <a:r>
              <a:rPr lang="en-US" sz="2400" dirty="0" smtClean="0"/>
              <a:t>(LDH-P-C-405M), max pulse energy 1 </a:t>
            </a:r>
            <a:r>
              <a:rPr lang="en-US" sz="2400" dirty="0" err="1" smtClean="0"/>
              <a:t>nJ</a:t>
            </a:r>
            <a:r>
              <a:rPr lang="en-US" sz="2400" dirty="0" smtClean="0"/>
              <a:t>, pulse width 700 </a:t>
            </a:r>
            <a:r>
              <a:rPr lang="en-US" sz="2400" dirty="0" err="1" smtClean="0"/>
              <a:t>ps</a:t>
            </a:r>
            <a:r>
              <a:rPr lang="en-US" sz="2400" dirty="0" smtClean="0"/>
              <a:t> @ wavelength 405</a:t>
            </a:r>
            <a:r>
              <a:rPr lang="en-US" sz="2400" u="sng" dirty="0" smtClean="0"/>
              <a:t>+</a:t>
            </a:r>
            <a:r>
              <a:rPr lang="en-US" sz="2400" dirty="0" smtClean="0"/>
              <a:t>10 nm max. repetition rate 40 </a:t>
            </a:r>
            <a:r>
              <a:rPr lang="en-US" sz="2400" dirty="0" err="1" smtClean="0"/>
              <a:t>MHz.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Beam fill structure: Fill is 600 us each. Has 3 out of fill windows of 10 </a:t>
            </a:r>
            <a:r>
              <a:rPr lang="en-US" sz="2400" dirty="0" err="1" smtClean="0"/>
              <a:t>ms</a:t>
            </a:r>
            <a:r>
              <a:rPr lang="en-US" sz="2400" dirty="0" smtClean="0"/>
              <a:t>, ~200 </a:t>
            </a:r>
            <a:r>
              <a:rPr lang="en-US" sz="2400" dirty="0" err="1" smtClean="0"/>
              <a:t>ms</a:t>
            </a:r>
            <a:r>
              <a:rPr lang="en-US" sz="2400" dirty="0" smtClean="0"/>
              <a:t> and ~1000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Screen Shot 2018-09-13 at 11.0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8" y="3259910"/>
            <a:ext cx="8686800" cy="161187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4248" y="5148458"/>
            <a:ext cx="8229600" cy="132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Pulse quality display in next slides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86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678"/>
            <a:ext cx="8229600" cy="1143000"/>
          </a:xfrm>
        </p:spPr>
        <p:txBody>
          <a:bodyPr/>
          <a:lstStyle/>
          <a:p>
            <a:r>
              <a:rPr lang="en-US" dirty="0" smtClean="0"/>
              <a:t>Calorimeters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24 </a:t>
            </a:r>
            <a:r>
              <a:rPr lang="en-US" sz="2400" dirty="0" err="1" smtClean="0"/>
              <a:t>calo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each divided in a grid of 9x6 </a:t>
            </a:r>
            <a:r>
              <a:rPr lang="en-US" sz="2400" dirty="0" err="1" smtClean="0"/>
              <a:t>PbFl</a:t>
            </a:r>
            <a:r>
              <a:rPr lang="en-US" sz="2400" dirty="0" smtClean="0"/>
              <a:t> Cerenkov crystals read out with </a:t>
            </a:r>
            <a:r>
              <a:rPr lang="en-US" sz="2400" dirty="0" err="1" smtClean="0"/>
              <a:t>SiPM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1 </a:t>
            </a:r>
            <a:r>
              <a:rPr lang="en-US" sz="2400" dirty="0" err="1" smtClean="0"/>
              <a:t>calo</a:t>
            </a:r>
            <a:r>
              <a:rPr lang="en-US" sz="2400" dirty="0" smtClean="0"/>
              <a:t> 54 </a:t>
            </a:r>
            <a:r>
              <a:rPr lang="en-US" sz="2400" dirty="0" err="1" smtClean="0"/>
              <a:t>SiPM</a:t>
            </a:r>
            <a:r>
              <a:rPr lang="en-US" sz="2400" dirty="0" smtClean="0"/>
              <a:t> (for better pileup) @ 800 MSPS, </a:t>
            </a:r>
            <a:r>
              <a:rPr lang="en-US" sz="2400" dirty="0" err="1" smtClean="0"/>
              <a:t>uTCA</a:t>
            </a:r>
            <a:r>
              <a:rPr lang="en-US" sz="2400" dirty="0" smtClean="0"/>
              <a:t> crates read by a MIDAS/U DAQ</a:t>
            </a:r>
          </a:p>
          <a:p>
            <a:r>
              <a:rPr lang="en-US" sz="2400" dirty="0" smtClean="0"/>
              <a:t>energy res of 50 MeV at 2 </a:t>
            </a:r>
            <a:r>
              <a:rPr lang="en-US" sz="2400" dirty="0" err="1" smtClean="0"/>
              <a:t>GeV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66FF"/>
                </a:solidFill>
              </a:rPr>
              <a:t>Pile up </a:t>
            </a:r>
            <a:r>
              <a:rPr lang="en-US" sz="2400" dirty="0" smtClean="0"/>
              <a:t>separation </a:t>
            </a:r>
            <a:r>
              <a:rPr lang="en-US" sz="2400" dirty="0" smtClean="0">
                <a:solidFill>
                  <a:srgbClr val="3366FF"/>
                </a:solidFill>
              </a:rPr>
              <a:t>4.5 ns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time res 25 </a:t>
            </a:r>
            <a:r>
              <a:rPr lang="en-US" sz="2400" dirty="0" err="1" smtClean="0">
                <a:solidFill>
                  <a:srgbClr val="FF0000"/>
                </a:solidFill>
              </a:rPr>
              <a:t>ps</a:t>
            </a:r>
            <a:r>
              <a:rPr lang="en-US" sz="2400" dirty="0" smtClean="0"/>
              <a:t> at 3 </a:t>
            </a:r>
            <a:r>
              <a:rPr lang="en-US" sz="2400" dirty="0" err="1" smtClean="0"/>
              <a:t>GeV</a:t>
            </a:r>
            <a:endParaRPr lang="en-US" sz="2400" dirty="0" smtClean="0"/>
          </a:p>
          <a:p>
            <a:r>
              <a:rPr lang="en-US" sz="2400" dirty="0" smtClean="0"/>
              <a:t>Additionally have 3 straw trackers 128 straws Ar:CO2 gas </a:t>
            </a:r>
            <a:r>
              <a:rPr lang="mr-IN" sz="2400" dirty="0" smtClean="0"/>
              <a:t>–</a:t>
            </a:r>
            <a:r>
              <a:rPr lang="en-US" sz="2400" dirty="0" smtClean="0"/>
              <a:t> would help track positrons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163904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Some Studies/Observations </a:t>
            </a:r>
            <a:r>
              <a:rPr lang="mr-IN" sz="4000" dirty="0" smtClean="0"/>
              <a:t>–</a:t>
            </a:r>
            <a:r>
              <a:rPr lang="en-US" sz="4000" dirty="0" smtClean="0"/>
              <a:t>Scatter plot and projection of a bin </a:t>
            </a:r>
            <a:r>
              <a:rPr lang="mr-IN" sz="4000" dirty="0" smtClean="0"/>
              <a:t>–</a:t>
            </a:r>
            <a:r>
              <a:rPr lang="en-US" sz="4000" dirty="0" smtClean="0"/>
              <a:t> good Gaussian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 descr="Screen Shot 2018-06-07 at 1.4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" y="1573323"/>
            <a:ext cx="9144000" cy="42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238" y="-12638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Correlation between </a:t>
            </a:r>
            <a:r>
              <a:rPr lang="en-US" sz="4000" dirty="0" err="1" smtClean="0"/>
              <a:t>Ped</a:t>
            </a:r>
            <a:r>
              <a:rPr lang="en-US" sz="4000" dirty="0" smtClean="0"/>
              <a:t> / amplitude ratio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 descr="Screen Shot 2018-05-21 at 4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3" y="843618"/>
            <a:ext cx="6821716" cy="55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027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Revisit </a:t>
            </a:r>
            <a:r>
              <a:rPr lang="en-US" sz="3600" dirty="0" smtClean="0"/>
              <a:t>temperature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6289" y="955954"/>
            <a:ext cx="869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 with temp overlaid. Again shows negative correlation. Analyzed till 1100 </a:t>
            </a:r>
            <a:r>
              <a:rPr lang="en-US" sz="2400" dirty="0" err="1" smtClean="0"/>
              <a:t>mins</a:t>
            </a:r>
            <a:r>
              <a:rPr lang="en-US" sz="2400" dirty="0" smtClean="0"/>
              <a:t>. Explains plots of slide 12.</a:t>
            </a:r>
            <a:endParaRPr lang="en-US" sz="2400" dirty="0" smtClean="0"/>
          </a:p>
        </p:txBody>
      </p:sp>
      <p:pic>
        <p:nvPicPr>
          <p:cNvPr id="13" name="Picture 12" descr="Screen Shot 2018-08-15 at 9.38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13" y="1986174"/>
            <a:ext cx="6696795" cy="46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200" y="2982818"/>
            <a:ext cx="7848600" cy="3460750"/>
            <a:chOff x="838200" y="2959101"/>
            <a:chExt cx="7848600" cy="3460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959101"/>
              <a:ext cx="7848600" cy="346075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856163" y="5101168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3.7 </a:t>
              </a:r>
              <a:r>
                <a:rPr lang="en-US" b="1" dirty="0" smtClean="0">
                  <a:solidFill>
                    <a:srgbClr val="FF0000"/>
                  </a:solidFill>
                  <a:latin typeface="Symbol" charset="2"/>
                  <a:cs typeface="Symbol" charset="2"/>
                </a:rPr>
                <a:t>s</a:t>
              </a:r>
              <a:endParaRPr lang="en-US" b="1" dirty="0">
                <a:solidFill>
                  <a:srgbClr val="FF0000"/>
                </a:solidFill>
                <a:latin typeface="Symbol" charset="2"/>
                <a:cs typeface="Symbol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5062" y="5444071"/>
              <a:ext cx="7276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7 </a:t>
              </a:r>
              <a:r>
                <a:rPr lang="en-US" b="1" dirty="0" smtClean="0">
                  <a:solidFill>
                    <a:srgbClr val="FF0000"/>
                  </a:solidFill>
                  <a:latin typeface="Symbol" charset="2"/>
                  <a:cs typeface="Symbol" charset="2"/>
                </a:rPr>
                <a:t>s   </a:t>
              </a:r>
              <a:endParaRPr lang="en-US" b="1" dirty="0">
                <a:solidFill>
                  <a:srgbClr val="FF0000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04166" y="5491667"/>
              <a:ext cx="321733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29564" y="5749902"/>
              <a:ext cx="321733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76238" y="2145218"/>
            <a:ext cx="23669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</a:tabLst>
              <a:defRPr/>
            </a:pPr>
            <a:r>
              <a:rPr lang="en-US" sz="2800" dirty="0">
                <a:solidFill>
                  <a:srgbClr val="004C97"/>
                </a:solidFill>
                <a:latin typeface="Calibri" charset="0"/>
              </a:rPr>
              <a:t> </a:t>
            </a:r>
            <a:r>
              <a:rPr lang="en-US" sz="2800" dirty="0" err="1">
                <a:solidFill>
                  <a:srgbClr val="004C97"/>
                </a:solidFill>
              </a:rPr>
              <a:t>g</a:t>
            </a:r>
            <a:r>
              <a:rPr lang="en-US" sz="2800" baseline="-25000" dirty="0" err="1">
                <a:solidFill>
                  <a:srgbClr val="004C97"/>
                </a:solidFill>
              </a:rPr>
              <a:t>SM</a:t>
            </a:r>
            <a:r>
              <a:rPr lang="en-US" sz="2800" dirty="0">
                <a:solidFill>
                  <a:srgbClr val="004C97"/>
                </a:solidFill>
                <a:latin typeface="Calibri" charset="0"/>
              </a:rPr>
              <a:t> +  </a:t>
            </a:r>
            <a:r>
              <a:rPr lang="en-US" sz="2800" dirty="0" err="1">
                <a:solidFill>
                  <a:srgbClr val="004C97"/>
                </a:solidFill>
              </a:rPr>
              <a:t>g</a:t>
            </a:r>
            <a:r>
              <a:rPr lang="en-US" sz="2800" baseline="-25000" dirty="0" err="1">
                <a:solidFill>
                  <a:srgbClr val="004C97"/>
                </a:solidFill>
              </a:rPr>
              <a:t>NP</a:t>
            </a:r>
            <a:r>
              <a:rPr lang="en-US" sz="2800" baseline="-25000" dirty="0">
                <a:solidFill>
                  <a:srgbClr val="004C97"/>
                </a:solidFill>
              </a:rPr>
              <a:t>?</a:t>
            </a:r>
            <a:r>
              <a:rPr lang="en-US" sz="2800" dirty="0">
                <a:solidFill>
                  <a:srgbClr val="004C97"/>
                </a:solidFill>
              </a:rPr>
              <a:t>  </a:t>
            </a:r>
            <a:r>
              <a:rPr lang="en-US" sz="2800" dirty="0">
                <a:solidFill>
                  <a:srgbClr val="004C97"/>
                </a:solidFill>
                <a:latin typeface="Calibri" charset="0"/>
              </a:rPr>
              <a:t>=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4779963" y="2008693"/>
            <a:ext cx="619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</a:tabLst>
              <a:defRPr/>
            </a:pPr>
            <a:r>
              <a:rPr lang="en-US" sz="2800">
                <a:solidFill>
                  <a:srgbClr val="004C97"/>
                </a:solidFill>
              </a:rPr>
              <a:t>+</a:t>
            </a:r>
          </a:p>
        </p:txBody>
      </p:sp>
      <p:pic>
        <p:nvPicPr>
          <p:cNvPr id="53" name="Picture 9"/>
          <p:cNvPicPr>
            <a:picLocks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93" b="-1790"/>
          <a:stretch/>
        </p:blipFill>
        <p:spPr bwMode="auto">
          <a:xfrm>
            <a:off x="2417763" y="1964399"/>
            <a:ext cx="2362200" cy="123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322638" y="2084893"/>
            <a:ext cx="619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</a:tabLst>
              <a:defRPr/>
            </a:pPr>
            <a:r>
              <a:rPr lang="en-US" sz="2800" dirty="0">
                <a:solidFill>
                  <a:srgbClr val="004C97"/>
                </a:solidFill>
              </a:rPr>
              <a:t>+</a:t>
            </a:r>
          </a:p>
        </p:txBody>
      </p:sp>
      <p:pic>
        <p:nvPicPr>
          <p:cNvPr id="55" name="Picture 11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389"/>
          <a:stretch/>
        </p:blipFill>
        <p:spPr bwMode="auto">
          <a:xfrm>
            <a:off x="5084763" y="1862173"/>
            <a:ext cx="2459037" cy="130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6065838" y="2008693"/>
            <a:ext cx="619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</a:tabLst>
              <a:defRPr/>
            </a:pPr>
            <a:r>
              <a:rPr lang="en-US" sz="2800" dirty="0">
                <a:solidFill>
                  <a:srgbClr val="004C97"/>
                </a:solidFill>
              </a:rPr>
              <a:t>+</a:t>
            </a:r>
          </a:p>
        </p:txBody>
      </p:sp>
      <p:pic>
        <p:nvPicPr>
          <p:cNvPr id="30" name="Picture 8" descr="Screen Shot 2017-09-12 at 7.45.1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964399"/>
            <a:ext cx="1292225" cy="11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 bwMode="auto">
          <a:xfrm>
            <a:off x="7391400" y="2084893"/>
            <a:ext cx="493713" cy="5238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</a:tabLst>
              <a:defRPr/>
            </a:pPr>
            <a:r>
              <a:rPr lang="en-US" sz="2800" dirty="0">
                <a:solidFill>
                  <a:srgbClr val="004C97"/>
                </a:solidFill>
              </a:rPr>
              <a:t> + 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8158056" y="2671957"/>
            <a:ext cx="457200" cy="381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sz="1600" dirty="0">
              <a:cs typeface="Noto Sans CJK SC Regular" charset="0"/>
            </a:endParaRPr>
          </a:p>
        </p:txBody>
      </p:sp>
      <p:sp>
        <p:nvSpPr>
          <p:cNvPr id="51" name="TextBox 13"/>
          <p:cNvSpPr txBox="1">
            <a:spLocks noChangeArrowheads="1"/>
          </p:cNvSpPr>
          <p:nvPr/>
        </p:nvSpPr>
        <p:spPr bwMode="auto">
          <a:xfrm>
            <a:off x="8158056" y="2709142"/>
            <a:ext cx="46679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NP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CF5FA8-FF5B-7C4E-93A2-2227F52362C0}" type="datetime1">
              <a:rPr lang="en-US"/>
              <a:pPr>
                <a:defRPr/>
              </a:pPr>
              <a:t>9/18/18</a:t>
            </a:fld>
            <a:endParaRPr lang="en-US"/>
          </a:p>
        </p:txBody>
      </p:sp>
      <p:sp>
        <p:nvSpPr>
          <p:cNvPr id="26633" name="TextBox 7"/>
          <p:cNvSpPr txBox="1">
            <a:spLocks noChangeArrowheads="1"/>
          </p:cNvSpPr>
          <p:nvPr/>
        </p:nvSpPr>
        <p:spPr bwMode="auto">
          <a:xfrm>
            <a:off x="10179050" y="1158875"/>
            <a:ext cx="1857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" name="Slide Number Placeholder 7"/>
          <p:cNvSpPr txBox="1">
            <a:spLocks/>
          </p:cNvSpPr>
          <p:nvPr/>
        </p:nvSpPr>
        <p:spPr bwMode="auto">
          <a:xfrm>
            <a:off x="8153400" y="6542088"/>
            <a:ext cx="75565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57200" rtl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 sz="1400" kern="1200">
                <a:solidFill>
                  <a:srgbClr val="004C97"/>
                </a:solidFill>
                <a:latin typeface="+mj-lt"/>
                <a:ea typeface="ＭＳ Ｐゴシック" charset="0"/>
                <a:cs typeface="+mn-cs"/>
              </a:defRPr>
            </a:lvl1pPr>
            <a:lvl2pPr marL="742950" indent="-28575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DBDE2B94-5245-3E4D-9617-DE5C0382B1E5}" type="slidenum">
              <a:rPr lang="en-US" smtClean="0"/>
              <a:pPr algn="r"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585610"/>
            <a:ext cx="6081665" cy="874713"/>
            <a:chOff x="762000" y="533400"/>
            <a:chExt cx="6081665" cy="874713"/>
          </a:xfrm>
        </p:grpSpPr>
        <p:sp>
          <p:nvSpPr>
            <p:cNvPr id="7" name="Rectangle 6"/>
            <p:cNvSpPr/>
            <p:nvPr/>
          </p:nvSpPr>
          <p:spPr>
            <a:xfrm>
              <a:off x="2362200" y="722313"/>
              <a:ext cx="44814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with g = 2 for a tree level anomaly (Dirac)</a:t>
              </a:r>
            </a:p>
          </p:txBody>
        </p:sp>
        <p:graphicFrame>
          <p:nvGraphicFramePr>
            <p:cNvPr id="3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9147596"/>
                </p:ext>
              </p:extLst>
            </p:nvPr>
          </p:nvGraphicFramePr>
          <p:xfrm>
            <a:off x="762000" y="533400"/>
            <a:ext cx="1524000" cy="874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8" imgW="685800" imgH="393700" progId="Equation.3">
                    <p:embed/>
                  </p:oleObj>
                </mc:Choice>
                <mc:Fallback>
                  <p:oleObj name="Equation" r:id="rId8" imgW="685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533400"/>
                          <a:ext cx="1524000" cy="874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-76200"/>
            <a:ext cx="8769350" cy="64135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 err="1">
                <a:solidFill>
                  <a:srgbClr val="004C97"/>
                </a:solidFill>
              </a:rPr>
              <a:t>Muon</a:t>
            </a:r>
            <a:r>
              <a:rPr lang="en-US" sz="2800" b="1" dirty="0">
                <a:solidFill>
                  <a:srgbClr val="004C97"/>
                </a:solidFill>
              </a:rPr>
              <a:t> g-2: The Basics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38400" y="1524000"/>
            <a:ext cx="61722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Noto Sans CJK SC Regular" charset="0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506043" y="1469456"/>
            <a:ext cx="8763000" cy="398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/>
            </a:pP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 </a:t>
            </a:r>
            <a:r>
              <a:rPr lang="en-US" sz="2000" dirty="0" smtClean="0">
                <a:solidFill>
                  <a:srgbClr val="004C97"/>
                </a:solidFill>
                <a:latin typeface="Calibri" charset="0"/>
              </a:rPr>
              <a:t>    </a:t>
            </a:r>
            <a:r>
              <a:rPr lang="en-US" sz="2000" dirty="0" smtClean="0">
                <a:solidFill>
                  <a:srgbClr val="004C97"/>
                </a:solidFill>
              </a:rPr>
              <a:t>g</a:t>
            </a:r>
            <a:r>
              <a:rPr lang="en-US" sz="2000" dirty="0" smtClean="0">
                <a:solidFill>
                  <a:srgbClr val="004C97"/>
                </a:solidFill>
                <a:latin typeface="Calibri" charset="0"/>
              </a:rPr>
              <a:t>  =  2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(Dirac) + </a:t>
            </a:r>
            <a:r>
              <a:rPr lang="en-US" sz="2000" dirty="0">
                <a:solidFill>
                  <a:srgbClr val="004C97"/>
                </a:solidFill>
                <a:latin typeface="Symbol" charset="0"/>
              </a:rPr>
              <a:t>O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(10</a:t>
            </a:r>
            <a:r>
              <a:rPr lang="en-US" sz="2000" baseline="30000" dirty="0">
                <a:solidFill>
                  <a:srgbClr val="004C97"/>
                </a:solidFill>
                <a:latin typeface="Calibri" charset="0"/>
              </a:rPr>
              <a:t>-3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)</a:t>
            </a:r>
            <a:r>
              <a:rPr lang="en-US" sz="2000" baseline="-25000" dirty="0" smtClean="0">
                <a:solidFill>
                  <a:srgbClr val="004C97"/>
                </a:solidFill>
                <a:latin typeface="Calibri" charset="0"/>
              </a:rPr>
              <a:t>QED </a:t>
            </a:r>
            <a:r>
              <a:rPr lang="en-US" sz="2000" dirty="0" smtClean="0">
                <a:solidFill>
                  <a:srgbClr val="004C97"/>
                </a:solidFill>
                <a:latin typeface="Calibri" charset="0"/>
              </a:rPr>
              <a:t>+ </a:t>
            </a:r>
            <a:r>
              <a:rPr lang="en-US" sz="2000" dirty="0">
                <a:solidFill>
                  <a:srgbClr val="004C97"/>
                </a:solidFill>
                <a:latin typeface="Symbol" charset="0"/>
              </a:rPr>
              <a:t>O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(10</a:t>
            </a:r>
            <a:r>
              <a:rPr lang="en-US" sz="2000" baseline="30000" dirty="0">
                <a:solidFill>
                  <a:srgbClr val="004C97"/>
                </a:solidFill>
                <a:latin typeface="Calibri" charset="0"/>
              </a:rPr>
              <a:t>-9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)</a:t>
            </a:r>
            <a:r>
              <a:rPr lang="en-US" sz="2000" baseline="-25000" dirty="0">
                <a:solidFill>
                  <a:srgbClr val="004C97"/>
                </a:solidFill>
                <a:latin typeface="Calibri" charset="0"/>
              </a:rPr>
              <a:t>EW  </a:t>
            </a:r>
            <a:r>
              <a:rPr lang="en-US" sz="2000" baseline="-25000" dirty="0" smtClean="0">
                <a:solidFill>
                  <a:srgbClr val="004C97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+ </a:t>
            </a:r>
            <a:r>
              <a:rPr lang="en-US" sz="2000" dirty="0">
                <a:solidFill>
                  <a:srgbClr val="004C97"/>
                </a:solidFill>
                <a:latin typeface="Symbol" charset="0"/>
              </a:rPr>
              <a:t>O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(10</a:t>
            </a:r>
            <a:r>
              <a:rPr lang="en-US" sz="2000" baseline="30000" dirty="0">
                <a:solidFill>
                  <a:srgbClr val="004C97"/>
                </a:solidFill>
                <a:latin typeface="Calibri" charset="0"/>
              </a:rPr>
              <a:t>-7</a:t>
            </a:r>
            <a:r>
              <a:rPr lang="en-US" sz="2000" dirty="0">
                <a:solidFill>
                  <a:srgbClr val="004C97"/>
                </a:solidFill>
                <a:latin typeface="Calibri" charset="0"/>
              </a:rPr>
              <a:t>)</a:t>
            </a:r>
            <a:r>
              <a:rPr lang="en-US" sz="2000" baseline="-25000" dirty="0" smtClean="0">
                <a:solidFill>
                  <a:srgbClr val="004C97"/>
                </a:solidFill>
                <a:latin typeface="Calibri" charset="0"/>
              </a:rPr>
              <a:t>QCD </a:t>
            </a:r>
            <a:r>
              <a:rPr lang="en-US" sz="2000" dirty="0" smtClean="0">
                <a:solidFill>
                  <a:srgbClr val="004C97"/>
                </a:solidFill>
                <a:latin typeface="Calibri" charset="0"/>
              </a:rPr>
              <a:t>+ NP (?)</a:t>
            </a:r>
            <a:endParaRPr lang="en-US" sz="2000" dirty="0">
              <a:solidFill>
                <a:srgbClr val="004C97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84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81000" y="1818880"/>
            <a:ext cx="7511125" cy="4511600"/>
            <a:chOff x="381000" y="1965400"/>
            <a:chExt cx="7511125" cy="4511600"/>
          </a:xfrm>
        </p:grpSpPr>
        <p:grpSp>
          <p:nvGrpSpPr>
            <p:cNvPr id="37" name="Group 36"/>
            <p:cNvGrpSpPr/>
            <p:nvPr/>
          </p:nvGrpSpPr>
          <p:grpSpPr>
            <a:xfrm>
              <a:off x="861564" y="4823638"/>
              <a:ext cx="5975270" cy="1285875"/>
              <a:chOff x="23364" y="2895600"/>
              <a:chExt cx="5975270" cy="1285875"/>
            </a:xfrm>
          </p:grpSpPr>
          <p:pic>
            <p:nvPicPr>
              <p:cNvPr id="4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64" y="2895600"/>
                <a:ext cx="4972050" cy="128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7" name="Straight Connector 46"/>
              <p:cNvCxnSpPr/>
              <p:nvPr/>
            </p:nvCxnSpPr>
            <p:spPr bwMode="auto">
              <a:xfrm>
                <a:off x="2743200" y="3429000"/>
                <a:ext cx="1066800" cy="53340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2667000" y="3429000"/>
                <a:ext cx="1219200" cy="601663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Text Box 30"/>
              <p:cNvSpPr txBox="1">
                <a:spLocks noChangeArrowheads="1"/>
              </p:cNvSpPr>
              <p:nvPr/>
            </p:nvSpPr>
            <p:spPr bwMode="auto">
              <a:xfrm>
                <a:off x="2276476" y="2895600"/>
                <a:ext cx="3722158" cy="346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1pPr>
                <a:lvl2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2pPr>
                <a:lvl3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3pPr>
                <a:lvl4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4pPr>
                <a:lvl5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5pPr>
                <a:lvl6pPr marL="2514600" indent="-22860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6pPr>
                <a:lvl7pPr marL="2971800" indent="-22860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7pPr>
                <a:lvl8pPr marL="3429000" indent="-22860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8pPr>
                <a:lvl9pPr marL="3886200" indent="-22860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Noto Sans CJK SC Regular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Magic p = 3.09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GeV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at </a:t>
                </a:r>
                <a:r>
                  <a:rPr lang="en-US" dirty="0">
                    <a:solidFill>
                      <a:srgbClr val="FF0000"/>
                    </a:solidFill>
                    <a:latin typeface="Symbol" charset="2"/>
                    <a:cs typeface="Symbol" charset="2"/>
                  </a:rPr>
                  <a:t>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 29.3  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81000" y="1965400"/>
              <a:ext cx="7511125" cy="2759000"/>
              <a:chOff x="685800" y="838200"/>
              <a:chExt cx="7511125" cy="2759000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838200"/>
                <a:ext cx="7511125" cy="275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1" name="Group 41"/>
              <p:cNvGrpSpPr>
                <a:grpSpLocks/>
              </p:cNvGrpSpPr>
              <p:nvPr/>
            </p:nvGrpSpPr>
            <p:grpSpPr bwMode="auto">
              <a:xfrm>
                <a:off x="914400" y="1524000"/>
                <a:ext cx="554038" cy="461962"/>
                <a:chOff x="8074798" y="1019930"/>
                <a:chExt cx="553703" cy="46166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8155712" y="1245210"/>
                  <a:ext cx="80913" cy="9518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28575" cmpd="sng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74798" y="1173818"/>
                  <a:ext cx="245914" cy="234799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8276421" y="1019930"/>
                  <a:ext cx="35208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</p:grpSp>
        </p:grpSp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6042837"/>
              <a:ext cx="3200400" cy="43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CF5FA8-FF5B-7C4E-93A2-2227F52362C0}" type="datetime1">
              <a:rPr lang="en-US"/>
              <a:pPr>
                <a:defRPr/>
              </a:pPr>
              <a:t>9/18/18</a:t>
            </a:fld>
            <a:endParaRPr lang="en-US"/>
          </a:p>
        </p:txBody>
      </p:sp>
      <p:sp>
        <p:nvSpPr>
          <p:cNvPr id="26633" name="TextBox 7"/>
          <p:cNvSpPr txBox="1">
            <a:spLocks noChangeArrowheads="1"/>
          </p:cNvSpPr>
          <p:nvPr/>
        </p:nvSpPr>
        <p:spPr bwMode="auto">
          <a:xfrm>
            <a:off x="10179050" y="1158875"/>
            <a:ext cx="1857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" name="Slide Number Placeholder 7"/>
          <p:cNvSpPr txBox="1">
            <a:spLocks/>
          </p:cNvSpPr>
          <p:nvPr/>
        </p:nvSpPr>
        <p:spPr bwMode="auto">
          <a:xfrm>
            <a:off x="8153400" y="6542088"/>
            <a:ext cx="75565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57200" rtl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 sz="1400" kern="1200">
                <a:solidFill>
                  <a:srgbClr val="004C97"/>
                </a:solidFill>
                <a:latin typeface="+mj-lt"/>
                <a:ea typeface="ＭＳ Ｐゴシック" charset="0"/>
                <a:cs typeface="+mn-cs"/>
              </a:defRPr>
            </a:lvl1pPr>
            <a:lvl2pPr marL="742950" indent="-28575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DBDE2B94-5245-3E4D-9617-DE5C0382B1E5}" type="slidenum">
              <a:rPr lang="en-US" smtClean="0"/>
              <a:pPr algn="r"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819993"/>
            <a:ext cx="581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with g = 2 for a tree level anomaly (Dirac)</a:t>
            </a: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19918"/>
              </p:ext>
            </p:extLst>
          </p:nvPr>
        </p:nvGraphicFramePr>
        <p:xfrm>
          <a:off x="762000" y="631080"/>
          <a:ext cx="1524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685800" imgH="393700" progId="Equation.3">
                  <p:embed/>
                </p:oleObj>
              </mc:Choice>
              <mc:Fallback>
                <p:oleObj name="Equation" r:id="rId7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31080"/>
                        <a:ext cx="1524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9075" y="-76200"/>
            <a:ext cx="8769350" cy="64135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 err="1">
                <a:solidFill>
                  <a:srgbClr val="004C97"/>
                </a:solidFill>
              </a:rPr>
              <a:t>Muon</a:t>
            </a:r>
            <a:r>
              <a:rPr lang="en-US" sz="2800" b="1" dirty="0">
                <a:solidFill>
                  <a:srgbClr val="004C97"/>
                </a:solidFill>
              </a:rPr>
              <a:t> g-2: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7189142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" y="-74248"/>
            <a:ext cx="8686800" cy="64135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 err="1">
                <a:solidFill>
                  <a:srgbClr val="004C97"/>
                </a:solidFill>
              </a:rPr>
              <a:t>Muon</a:t>
            </a:r>
            <a:r>
              <a:rPr lang="en-US" sz="2800" b="1" dirty="0">
                <a:solidFill>
                  <a:srgbClr val="004C97"/>
                </a:solidFill>
              </a:rPr>
              <a:t> anomalous moment measurement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04800" y="1676400"/>
            <a:ext cx="84836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Noto Sans CJK SC Regular" charset="0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63" y="2133600"/>
            <a:ext cx="3903662" cy="2057400"/>
          </a:xfrm>
          <a:prstGeom prst="rect">
            <a:avLst/>
          </a:prstGeom>
          <a:noFill/>
          <a:ln w="381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05" b="36858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52400" y="2209800"/>
            <a:ext cx="437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hangingPunct="1">
              <a:lnSpc>
                <a:spcPct val="100000"/>
              </a:lnSpc>
              <a:spcBef>
                <a:spcPts val="48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/>
            </a:pPr>
            <a:r>
              <a:rPr lang="en-US" sz="1600" b="1" dirty="0">
                <a:solidFill>
                  <a:srgbClr val="202020"/>
                </a:solidFill>
              </a:rPr>
              <a:t>E821 data: e</a:t>
            </a:r>
            <a:r>
              <a:rPr lang="en-US" sz="1600" b="1" baseline="30000" dirty="0">
                <a:solidFill>
                  <a:srgbClr val="202020"/>
                </a:solidFill>
              </a:rPr>
              <a:t>+</a:t>
            </a:r>
            <a:r>
              <a:rPr lang="en-US" sz="1600" b="1" dirty="0">
                <a:solidFill>
                  <a:srgbClr val="202020"/>
                </a:solidFill>
              </a:rPr>
              <a:t> with E &gt; 1.8 </a:t>
            </a:r>
            <a:r>
              <a:rPr lang="en-US" sz="1600" b="1" dirty="0" err="1">
                <a:solidFill>
                  <a:srgbClr val="202020"/>
                </a:solidFill>
              </a:rPr>
              <a:t>GeV</a:t>
            </a:r>
            <a:r>
              <a:rPr lang="en-US" sz="1600" b="1" dirty="0">
                <a:solidFill>
                  <a:srgbClr val="202020"/>
                </a:solidFill>
              </a:rPr>
              <a:t> </a:t>
            </a:r>
          </a:p>
          <a:p>
            <a:pPr algn="ctr" hangingPunct="1">
              <a:lnSpc>
                <a:spcPct val="100000"/>
              </a:lnSpc>
              <a:spcBef>
                <a:spcPts val="48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/>
            </a:pPr>
            <a:endParaRPr lang="en-US" sz="1600" b="1" dirty="0">
              <a:solidFill>
                <a:srgbClr val="202020"/>
              </a:solidFill>
            </a:endParaRPr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4299760"/>
            <a:ext cx="4572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11972" y="4907699"/>
            <a:ext cx="4876800" cy="138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marL="1587">
              <a:lnSpc>
                <a:spcPct val="100000"/>
              </a:lnSpc>
              <a:buClr>
                <a:srgbClr val="20202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/>
            </a:pPr>
            <a:r>
              <a:rPr lang="en-US" sz="2000" dirty="0" smtClean="0">
                <a:solidFill>
                  <a:srgbClr val="202020"/>
                </a:solidFill>
              </a:rPr>
              <a:t>Systematic effects in the positron spectrum due to:</a:t>
            </a:r>
            <a:endParaRPr lang="en-US" sz="2000" dirty="0">
              <a:solidFill>
                <a:srgbClr val="202020"/>
              </a:solidFill>
            </a:endParaRPr>
          </a:p>
          <a:p>
            <a:pPr marL="685800" lvl="1" indent="-215900">
              <a:lnSpc>
                <a:spcPct val="100000"/>
              </a:lnSpc>
              <a:buClr>
                <a:srgbClr val="202020"/>
              </a:buClr>
              <a:buFont typeface="Arial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/>
            </a:pPr>
            <a:r>
              <a:rPr lang="en-US" sz="2400" dirty="0">
                <a:solidFill>
                  <a:srgbClr val="202020"/>
                </a:solidFill>
              </a:rPr>
              <a:t> </a:t>
            </a:r>
            <a:r>
              <a:rPr lang="en-US" sz="2000" dirty="0">
                <a:solidFill>
                  <a:srgbClr val="202020"/>
                </a:solidFill>
              </a:rPr>
              <a:t>Pileup, gain stability</a:t>
            </a:r>
          </a:p>
          <a:p>
            <a:pPr marL="685800" lvl="1" indent="-215900">
              <a:lnSpc>
                <a:spcPct val="100000"/>
              </a:lnSpc>
              <a:buClr>
                <a:srgbClr val="202020"/>
              </a:buClr>
              <a:buFont typeface="Arial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/>
            </a:pPr>
            <a:r>
              <a:rPr lang="en-US" sz="2000" dirty="0">
                <a:solidFill>
                  <a:srgbClr val="202020"/>
                </a:solidFill>
              </a:rPr>
              <a:t> Beam Effects, </a:t>
            </a:r>
            <a:r>
              <a:rPr lang="en-US" sz="2000" dirty="0" err="1" smtClean="0">
                <a:solidFill>
                  <a:srgbClr val="202020"/>
                </a:solidFill>
              </a:rPr>
              <a:t>Muon</a:t>
            </a:r>
            <a:r>
              <a:rPr lang="en-US" sz="2000" dirty="0" smtClean="0">
                <a:solidFill>
                  <a:srgbClr val="202020"/>
                </a:solidFill>
              </a:rPr>
              <a:t> losses</a:t>
            </a:r>
            <a:endParaRPr lang="en-US" sz="2000" dirty="0">
              <a:solidFill>
                <a:srgbClr val="20202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6450013" y="6542088"/>
            <a:ext cx="1074737" cy="239712"/>
          </a:xfrm>
        </p:spPr>
        <p:txBody>
          <a:bodyPr/>
          <a:lstStyle/>
          <a:p>
            <a:pPr>
              <a:defRPr/>
            </a:pPr>
            <a:fld id="{2D041F36-B16E-D34D-8760-985F813F02C7}" type="datetime1">
              <a:rPr lang="en-US"/>
              <a:pPr>
                <a:defRPr/>
              </a:pPr>
              <a:t>9/18/18</a:t>
            </a:fld>
            <a:endParaRPr lang="en-US" dirty="0"/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 bwMode="auto">
          <a:xfrm>
            <a:off x="8153400" y="6542088"/>
            <a:ext cx="75565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57200" rtl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 sz="1400" kern="1200">
                <a:solidFill>
                  <a:srgbClr val="004C97"/>
                </a:solidFill>
                <a:latin typeface="+mj-lt"/>
                <a:ea typeface="ＭＳ Ｐゴシック" charset="0"/>
                <a:cs typeface="+mn-cs"/>
              </a:defRPr>
            </a:lvl1pPr>
            <a:lvl2pPr marL="742950" indent="-28575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1D5CEB3B-34C9-D64E-AF35-1FD329F5F163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  <p:sp>
        <p:nvSpPr>
          <p:cNvPr id="28682" name="TextBox 7"/>
          <p:cNvSpPr txBox="1">
            <a:spLocks noChangeArrowheads="1"/>
          </p:cNvSpPr>
          <p:nvPr/>
        </p:nvSpPr>
        <p:spPr bwMode="auto">
          <a:xfrm>
            <a:off x="1676400" y="2743200"/>
            <a:ext cx="5826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Symbol" charset="0"/>
                <a:cs typeface="Symbol" charset="0"/>
              </a:rPr>
              <a:t>w</a:t>
            </a:r>
            <a:r>
              <a:rPr lang="en-US" sz="2800" b="1" baseline="-25000">
                <a:solidFill>
                  <a:srgbClr val="0000FF"/>
                </a:solidFill>
              </a:rPr>
              <a:t>a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533400"/>
            <a:ext cx="4113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8684" name="Group 10"/>
          <p:cNvGrpSpPr>
            <a:grpSpLocks/>
          </p:cNvGrpSpPr>
          <p:nvPr/>
        </p:nvGrpSpPr>
        <p:grpSpPr bwMode="auto">
          <a:xfrm>
            <a:off x="5486400" y="3429000"/>
            <a:ext cx="3657600" cy="2819400"/>
            <a:chOff x="5486400" y="1676400"/>
            <a:chExt cx="3657600" cy="2819400"/>
          </a:xfrm>
        </p:grpSpPr>
        <p:pic>
          <p:nvPicPr>
            <p:cNvPr id="28687" name="Picture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676400"/>
              <a:ext cx="365760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8" name="TextBox 22"/>
            <p:cNvSpPr txBox="1">
              <a:spLocks noChangeArrowheads="1"/>
            </p:cNvSpPr>
            <p:nvPr/>
          </p:nvSpPr>
          <p:spPr bwMode="auto">
            <a:xfrm>
              <a:off x="7162800" y="2590800"/>
              <a:ext cx="582211" cy="59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  <a:latin typeface="Symbol" charset="0"/>
                  <a:cs typeface="Symbol" charset="0"/>
                </a:rPr>
                <a:t>w</a:t>
              </a:r>
              <a:r>
                <a:rPr lang="en-US" sz="2800" b="1" baseline="-2500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114800" y="1447800"/>
            <a:ext cx="5029200" cy="204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r>
              <a:rPr lang="en-US" sz="2000" dirty="0">
                <a:latin typeface="Calibri" charset="0"/>
              </a:rPr>
              <a:t>Measure B  </a:t>
            </a:r>
            <a:r>
              <a:rPr lang="en-US" sz="2000" dirty="0">
                <a:latin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via NMR </a:t>
            </a:r>
            <a:r>
              <a:rPr lang="en-US" sz="2000" dirty="0">
                <a:latin typeface="Wingdings" charset="0"/>
              </a:rPr>
              <a:t></a:t>
            </a:r>
            <a:r>
              <a:rPr lang="en-US" sz="2000" dirty="0">
                <a:latin typeface="Calibri" charset="0"/>
              </a:rPr>
              <a:t> recast a</a:t>
            </a:r>
            <a:r>
              <a:rPr lang="en-US" sz="2000" baseline="-25000" dirty="0">
                <a:latin typeface="Symbol" charset="0"/>
              </a:rPr>
              <a:t>m </a:t>
            </a:r>
            <a:r>
              <a:rPr lang="en-US" sz="2000" dirty="0">
                <a:latin typeface="Calibri" charset="0"/>
              </a:rPr>
              <a:t>in terms of proton precession frequency, </a:t>
            </a:r>
            <a:r>
              <a:rPr lang="en-US" sz="2000" dirty="0" err="1" smtClean="0">
                <a:solidFill>
                  <a:srgbClr val="FF0000"/>
                </a:solidFill>
                <a:latin typeface="Symbol" charset="0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 charset="0"/>
              </a:rPr>
              <a:t>p</a:t>
            </a:r>
            <a:r>
              <a:rPr lang="en-US" sz="2000" baseline="-25000" dirty="0" smtClean="0">
                <a:solidFill>
                  <a:srgbClr val="FF0000"/>
                </a:solidFill>
                <a:latin typeface="Calibri" charset="0"/>
              </a:rPr>
              <a:t>  </a:t>
            </a:r>
            <a:r>
              <a:rPr lang="en-US" sz="2000" dirty="0" smtClean="0">
                <a:latin typeface="Calibri" charset="0"/>
              </a:rPr>
              <a:t>(at B in its rest frame).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lang="en-US" sz="2000" baseline="-25000" dirty="0" smtClean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r>
              <a:rPr lang="en-US" sz="2000" dirty="0" err="1">
                <a:latin typeface="Calibri" charset="0"/>
              </a:rPr>
              <a:t>Muonic</a:t>
            </a:r>
            <a:r>
              <a:rPr lang="en-US" sz="2000" dirty="0">
                <a:latin typeface="Calibri" charset="0"/>
              </a:rPr>
              <a:t> hyperfine experiment gives </a:t>
            </a:r>
            <a:r>
              <a:rPr lang="en-US" sz="2000" dirty="0">
                <a:solidFill>
                  <a:srgbClr val="B0278C"/>
                </a:solidFill>
                <a:latin typeface="Symbol" charset="0"/>
                <a:cs typeface="Symbol" charset="0"/>
              </a:rPr>
              <a:t>m</a:t>
            </a:r>
            <a:r>
              <a:rPr lang="en-US" sz="2000" baseline="-25000" dirty="0">
                <a:solidFill>
                  <a:srgbClr val="B0278C"/>
                </a:solidFill>
                <a:latin typeface="Symbol" charset="0"/>
                <a:cs typeface="Symbol" charset="0"/>
              </a:rPr>
              <a:t>m</a:t>
            </a:r>
            <a:r>
              <a:rPr lang="en-US" sz="2000" dirty="0">
                <a:solidFill>
                  <a:srgbClr val="B0278C"/>
                </a:solidFill>
                <a:latin typeface="Calibri" charset="0"/>
              </a:rPr>
              <a:t>/</a:t>
            </a:r>
            <a:r>
              <a:rPr lang="en-US" sz="2000" dirty="0" err="1">
                <a:solidFill>
                  <a:srgbClr val="B0278C"/>
                </a:solidFill>
                <a:latin typeface="Symbol" charset="0"/>
                <a:cs typeface="Symbol" charset="0"/>
              </a:rPr>
              <a:t>m</a:t>
            </a:r>
            <a:r>
              <a:rPr lang="en-US" sz="2000" baseline="-25000" dirty="0" err="1">
                <a:solidFill>
                  <a:srgbClr val="B0278C"/>
                </a:solidFill>
                <a:latin typeface="Calibri" charset="0"/>
              </a:rPr>
              <a:t>p</a:t>
            </a:r>
            <a:r>
              <a:rPr lang="en-US" sz="2000" dirty="0">
                <a:latin typeface="Calibri" charset="0"/>
              </a:rPr>
              <a:t> at ~26 ppb precision (ref.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hlinkClick r:id="rId7"/>
              </a:rPr>
              <a:t> </a:t>
            </a:r>
            <a:r>
              <a:rPr lang="nb-NO" sz="2000" dirty="0">
                <a:solidFill>
                  <a:srgbClr val="FF0000"/>
                </a:solidFill>
                <a:latin typeface="+mj-lt"/>
                <a:hlinkClick r:id="rId7"/>
              </a:rPr>
              <a:t>arXiv:1203.5425</a:t>
            </a:r>
            <a:r>
              <a:rPr lang="nb-NO" sz="2000" dirty="0"/>
              <a:t>)</a:t>
            </a:r>
            <a:endParaRPr lang="en-US" sz="2000" dirty="0"/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lang="en-US" sz="2000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439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4EA0335-A3BA-F846-A083-7C545D1AC98B}" type="datetime1">
              <a:rPr lang="en-US" smtClean="0"/>
              <a:pPr>
                <a:defRPr/>
              </a:pPr>
              <a:t>9/18/18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BDDD6EA-492B-4549-9CE8-3A06243DE805}" type="slidenum">
              <a:rPr lang="en-US" smtClean="0"/>
              <a:pPr>
                <a:defRPr/>
              </a:pPr>
              <a:t>6</a:t>
            </a:fld>
            <a:r>
              <a:rPr lang="en-US" smtClean="0"/>
              <a:t>/32</a:t>
            </a:r>
            <a:endParaRPr 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28600" y="-54286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4C97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sz="2800" b="1" dirty="0" smtClean="0"/>
              <a:t>Systematic Improvements </a:t>
            </a:r>
            <a:r>
              <a:rPr lang="en-US" sz="2800" b="1" dirty="0"/>
              <a:t>on </a:t>
            </a:r>
            <a:r>
              <a:rPr lang="en-US" sz="2800" b="1" dirty="0" err="1">
                <a:latin typeface="Symbol" charset="2"/>
                <a:cs typeface="Symbol" charset="2"/>
              </a:rPr>
              <a:t>w</a:t>
            </a:r>
            <a:r>
              <a:rPr lang="en-US" sz="2800" b="1" baseline="-25000" dirty="0" err="1"/>
              <a:t>a</a:t>
            </a:r>
            <a:endParaRPr lang="en-US" sz="2800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976" y="895367"/>
            <a:ext cx="7696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Systematics on </a:t>
            </a:r>
            <a:r>
              <a:rPr lang="en-US" sz="2000" dirty="0" err="1"/>
              <a:t>ω</a:t>
            </a:r>
            <a:r>
              <a:rPr lang="en-US" sz="2000" baseline="-25000" dirty="0" err="1"/>
              <a:t>a</a:t>
            </a:r>
            <a:r>
              <a:rPr lang="en-US" sz="2000" dirty="0"/>
              <a:t> </a:t>
            </a:r>
            <a:r>
              <a:rPr lang="en-US" sz="2000" dirty="0" smtClean="0"/>
              <a:t> 180 </a:t>
            </a:r>
            <a:r>
              <a:rPr lang="en-US" sz="2000" dirty="0" smtClean="0">
                <a:sym typeface="Wingdings"/>
              </a:rPr>
              <a:t>70</a:t>
            </a:r>
            <a:r>
              <a:rPr lang="en-US" sz="2000" dirty="0" smtClean="0"/>
              <a:t> </a:t>
            </a:r>
            <a:r>
              <a:rPr lang="en-US" sz="2000" dirty="0"/>
              <a:t>ppb </a:t>
            </a:r>
            <a:r>
              <a:rPr lang="en-US" sz="2000" dirty="0" smtClean="0"/>
              <a:t>compared to E821. Achieved by:</a:t>
            </a:r>
          </a:p>
          <a:p>
            <a:pPr lvl="1">
              <a:buFont typeface="Wingdings" charset="2"/>
              <a:buChar char=""/>
            </a:pPr>
            <a:r>
              <a:rPr lang="en-US" dirty="0">
                <a:sym typeface="Wingdings"/>
              </a:rPr>
              <a:t>Improved Calorimeters</a:t>
            </a:r>
          </a:p>
          <a:p>
            <a:pPr lvl="1">
              <a:buFont typeface="Wingdings" charset="2"/>
              <a:buChar char=""/>
            </a:pPr>
            <a:r>
              <a:rPr lang="en-US" dirty="0" smtClean="0">
                <a:sym typeface="Wingdings"/>
              </a:rPr>
              <a:t>Much improved </a:t>
            </a:r>
            <a:r>
              <a:rPr lang="en-US" dirty="0">
                <a:sym typeface="Wingdings"/>
              </a:rPr>
              <a:t>Laser control system</a:t>
            </a:r>
          </a:p>
          <a:p>
            <a:pPr lvl="1">
              <a:buFont typeface="Wingdings" charset="2"/>
              <a:buChar char=""/>
            </a:pPr>
            <a:r>
              <a:rPr lang="en-US" dirty="0">
                <a:sym typeface="Wingdings"/>
              </a:rPr>
              <a:t>New </a:t>
            </a:r>
            <a:r>
              <a:rPr lang="en-US" dirty="0" smtClean="0">
                <a:sym typeface="Wingdings"/>
              </a:rPr>
              <a:t>Straw Tracker (two installed in run1)</a:t>
            </a:r>
          </a:p>
          <a:p>
            <a:pPr marL="457200" lvl="1" indent="0"/>
            <a:endParaRPr lang="en-US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Immagine 5" descr="Screen Shot 2018-03-15 at 11.04.2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2590800"/>
            <a:ext cx="6238402" cy="3143012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6705600" y="2590800"/>
            <a:ext cx="2168771" cy="314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000000"/>
                </a:solidFill>
              </a:rPr>
              <a:t>Key element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Laser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8000"/>
                </a:solidFill>
              </a:rPr>
              <a:t>Calo + Laser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8000"/>
                </a:solidFill>
              </a:rPr>
              <a:t>Calo + Laser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8000"/>
                </a:solidFill>
              </a:rPr>
              <a:t>Inflector + Kicker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Tracker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" y="3124200"/>
            <a:ext cx="8339328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4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B113BC-791C-0649-B2FB-6B4734122414}" type="datetime1">
              <a:rPr lang="en-US"/>
              <a:pPr>
                <a:defRPr/>
              </a:pPr>
              <a:t>9/18/18</a:t>
            </a:fld>
            <a:endParaRPr lang="en-US"/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 bwMode="auto">
          <a:xfrm>
            <a:off x="8153400" y="6477000"/>
            <a:ext cx="7556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57200" rtl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</a:tabLst>
              <a:defRPr sz="1400" kern="1200">
                <a:solidFill>
                  <a:srgbClr val="004C97"/>
                </a:solidFill>
                <a:latin typeface="+mj-lt"/>
                <a:ea typeface="ＭＳ Ｐゴシック" charset="0"/>
                <a:cs typeface="+mn-cs"/>
              </a:defRPr>
            </a:lvl1pPr>
            <a:lvl2pPr marL="742950" indent="-28575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fld id="{DC54940B-C78D-8749-B5CD-F67FBAF89237}" type="slidenum">
              <a:rPr lang="en-US" smtClean="0"/>
              <a:pPr algn="r">
                <a:defRPr/>
              </a:pPr>
              <a:t>7</a:t>
            </a:fld>
            <a:endParaRPr lang="en-US" dirty="0"/>
          </a:p>
        </p:txBody>
      </p:sp>
      <p:sp>
        <p:nvSpPr>
          <p:cNvPr id="43014" name="Picture 1"/>
          <p:cNvSpPr>
            <a:spLocks noChangeAspect="1"/>
          </p:cNvSpPr>
          <p:nvPr/>
        </p:nvSpPr>
        <p:spPr bwMode="auto">
          <a:xfrm>
            <a:off x="914400" y="685800"/>
            <a:ext cx="49530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84202"/>
            <a:ext cx="8686800" cy="64135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 dirty="0">
                <a:solidFill>
                  <a:srgbClr val="004C97"/>
                </a:solidFill>
              </a:rPr>
              <a:t>Monitoring / Calibration of Calorimeters - Laser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8458" y="734384"/>
            <a:ext cx="4953275" cy="336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0" y="610885"/>
            <a:ext cx="4168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2000" dirty="0"/>
              <a:t>Laser calibration system </a:t>
            </a:r>
            <a:r>
              <a:rPr lang="mr-IN" sz="2000" dirty="0" smtClean="0"/>
              <a:t>–</a:t>
            </a:r>
            <a:r>
              <a:rPr lang="en-US" sz="2000" dirty="0"/>
              <a:t>Optical fibers carry laser shots to each of the 1296 calorimeter crystals. One laser head sends light to 4 </a:t>
            </a:r>
            <a:r>
              <a:rPr lang="en-US" sz="2000" dirty="0" err="1"/>
              <a:t>calos</a:t>
            </a:r>
            <a:r>
              <a:rPr lang="en-US" sz="2000" dirty="0"/>
              <a:t> as shown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right </a:t>
            </a:r>
            <a:r>
              <a:rPr lang="en-US" sz="2000" dirty="0"/>
              <a:t>fig. </a:t>
            </a:r>
            <a:endParaRPr lang="en-US" sz="2000" dirty="0" smtClean="0"/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/>
              <a:t>6 SM (source monitors - 2 pin diodes + 1 PMT) </a:t>
            </a:r>
            <a:r>
              <a:rPr lang="en-US" sz="2000" dirty="0"/>
              <a:t>to </a:t>
            </a:r>
            <a:r>
              <a:rPr lang="en-US" sz="2000" dirty="0" smtClean="0"/>
              <a:t>check and correct for laser light fluctuations. </a:t>
            </a:r>
            <a:endParaRPr lang="en-US" sz="2000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/>
              <a:t>24 LM (local monitors) </a:t>
            </a:r>
            <a:r>
              <a:rPr lang="en-US" sz="2000" dirty="0" smtClean="0"/>
              <a:t>each with </a:t>
            </a:r>
            <a:r>
              <a:rPr lang="en-US" sz="2000" dirty="0" smtClean="0"/>
              <a:t>two</a:t>
            </a:r>
            <a:r>
              <a:rPr lang="en-US" sz="2000" dirty="0" smtClean="0"/>
              <a:t>  PMTs that </a:t>
            </a:r>
            <a:r>
              <a:rPr lang="en-US" sz="2000" dirty="0"/>
              <a:t>are used to </a:t>
            </a:r>
            <a:r>
              <a:rPr lang="en-US" sz="2000" dirty="0" smtClean="0"/>
              <a:t>check </a:t>
            </a:r>
            <a:r>
              <a:rPr lang="en-US" sz="2000" dirty="0"/>
              <a:t>stability of the light distribution </a:t>
            </a:r>
            <a:r>
              <a:rPr lang="en-US" sz="2000" dirty="0" smtClean="0"/>
              <a:t>chain.</a:t>
            </a:r>
          </a:p>
        </p:txBody>
      </p:sp>
      <p:pic>
        <p:nvPicPr>
          <p:cNvPr id="7" name="Picture 6" descr="Screen Shot 2018-09-14 at 5.24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54" y="4399903"/>
            <a:ext cx="3607857" cy="231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0111" y="4739277"/>
            <a:ext cx="373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picture on left shows the entire laser calibration system in the laser hut of the experimental hall.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41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8054"/>
          <a:stretch/>
        </p:blipFill>
        <p:spPr>
          <a:xfrm>
            <a:off x="3151418" y="4253204"/>
            <a:ext cx="3157311" cy="259587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282597" y="5226906"/>
            <a:ext cx="122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978" y="4996937"/>
            <a:ext cx="18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WFD  g-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282597" y="5846909"/>
            <a:ext cx="122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5150" y="5515786"/>
            <a:ext cx="296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Local DAQ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&amp; eventually to 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WFD g-2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"/>
          <a:srcRect t="20401" r="5294"/>
          <a:stretch/>
        </p:blipFill>
        <p:spPr>
          <a:xfrm>
            <a:off x="6090499" y="1222302"/>
            <a:ext cx="3031704" cy="2086658"/>
          </a:xfrm>
          <a:prstGeom prst="rect">
            <a:avLst/>
          </a:prstGeom>
        </p:spPr>
      </p:pic>
      <p:sp>
        <p:nvSpPr>
          <p:cNvPr id="80" name="Figura a mano libera 89"/>
          <p:cNvSpPr/>
          <p:nvPr/>
        </p:nvSpPr>
        <p:spPr bwMode="auto">
          <a:xfrm>
            <a:off x="5308080" y="1655692"/>
            <a:ext cx="2518975" cy="4118208"/>
          </a:xfrm>
          <a:custGeom>
            <a:avLst/>
            <a:gdLst>
              <a:gd name="connsiteX0" fmla="*/ 2528047 w 3240634"/>
              <a:gd name="connsiteY0" fmla="*/ 12373 h 3885126"/>
              <a:gd name="connsiteX1" fmla="*/ 3079377 w 3240634"/>
              <a:gd name="connsiteY1" fmla="*/ 200632 h 3885126"/>
              <a:gd name="connsiteX2" fmla="*/ 3227294 w 3240634"/>
              <a:gd name="connsiteY2" fmla="*/ 1397420 h 3885126"/>
              <a:gd name="connsiteX3" fmla="*/ 3213847 w 3240634"/>
              <a:gd name="connsiteY3" fmla="*/ 3226220 h 3885126"/>
              <a:gd name="connsiteX4" fmla="*/ 3052483 w 3240634"/>
              <a:gd name="connsiteY4" fmla="*/ 3764102 h 3885126"/>
              <a:gd name="connsiteX5" fmla="*/ 2286000 w 3240634"/>
              <a:gd name="connsiteY5" fmla="*/ 3831337 h 3885126"/>
              <a:gd name="connsiteX6" fmla="*/ 0 w 3240634"/>
              <a:gd name="connsiteY6" fmla="*/ 3885126 h 38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634" h="3885126">
                <a:moveTo>
                  <a:pt x="2528047" y="12373"/>
                </a:moveTo>
                <a:cubicBezTo>
                  <a:pt x="2745441" y="-8918"/>
                  <a:pt x="2962836" y="-30209"/>
                  <a:pt x="3079377" y="200632"/>
                </a:cubicBezTo>
                <a:cubicBezTo>
                  <a:pt x="3195918" y="431473"/>
                  <a:pt x="3204882" y="893155"/>
                  <a:pt x="3227294" y="1397420"/>
                </a:cubicBezTo>
                <a:cubicBezTo>
                  <a:pt x="3249706" y="1901685"/>
                  <a:pt x="3242982" y="2831773"/>
                  <a:pt x="3213847" y="3226220"/>
                </a:cubicBezTo>
                <a:cubicBezTo>
                  <a:pt x="3184712" y="3620667"/>
                  <a:pt x="3207124" y="3663249"/>
                  <a:pt x="3052483" y="3764102"/>
                </a:cubicBezTo>
                <a:cubicBezTo>
                  <a:pt x="2897842" y="3864955"/>
                  <a:pt x="2794747" y="3811166"/>
                  <a:pt x="2286000" y="3831337"/>
                </a:cubicBezTo>
                <a:cubicBezTo>
                  <a:pt x="1777253" y="3851508"/>
                  <a:pt x="888626" y="3868317"/>
                  <a:pt x="0" y="388512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8645" y="5797227"/>
            <a:ext cx="18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PMMA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Fibre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Figura a mano libera 88"/>
          <p:cNvSpPr/>
          <p:nvPr/>
        </p:nvSpPr>
        <p:spPr bwMode="auto">
          <a:xfrm>
            <a:off x="5416176" y="1776082"/>
            <a:ext cx="2433199" cy="3330388"/>
          </a:xfrm>
          <a:custGeom>
            <a:avLst/>
            <a:gdLst>
              <a:gd name="connsiteX0" fmla="*/ 2581835 w 3208645"/>
              <a:gd name="connsiteY0" fmla="*/ 0 h 3231986"/>
              <a:gd name="connsiteX1" fmla="*/ 3065929 w 3208645"/>
              <a:gd name="connsiteY1" fmla="*/ 322729 h 3231986"/>
              <a:gd name="connsiteX2" fmla="*/ 3146612 w 3208645"/>
              <a:gd name="connsiteY2" fmla="*/ 1371600 h 3231986"/>
              <a:gd name="connsiteX3" fmla="*/ 3173506 w 3208645"/>
              <a:gd name="connsiteY3" fmla="*/ 2823882 h 3231986"/>
              <a:gd name="connsiteX4" fmla="*/ 2635623 w 3208645"/>
              <a:gd name="connsiteY4" fmla="*/ 3186953 h 3231986"/>
              <a:gd name="connsiteX5" fmla="*/ 0 w 3208645"/>
              <a:gd name="connsiteY5" fmla="*/ 3213847 h 32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8645" h="3231986">
                <a:moveTo>
                  <a:pt x="2581835" y="0"/>
                </a:moveTo>
                <a:cubicBezTo>
                  <a:pt x="2776817" y="47064"/>
                  <a:pt x="2971800" y="94129"/>
                  <a:pt x="3065929" y="322729"/>
                </a:cubicBezTo>
                <a:cubicBezTo>
                  <a:pt x="3160058" y="551329"/>
                  <a:pt x="3128683" y="954741"/>
                  <a:pt x="3146612" y="1371600"/>
                </a:cubicBezTo>
                <a:cubicBezTo>
                  <a:pt x="3164541" y="1788459"/>
                  <a:pt x="3258671" y="2521323"/>
                  <a:pt x="3173506" y="2823882"/>
                </a:cubicBezTo>
                <a:cubicBezTo>
                  <a:pt x="3088341" y="3126441"/>
                  <a:pt x="3164541" y="3121959"/>
                  <a:pt x="2635623" y="3186953"/>
                </a:cubicBezTo>
                <a:cubicBezTo>
                  <a:pt x="2106705" y="3251947"/>
                  <a:pt x="1053352" y="3232897"/>
                  <a:pt x="0" y="32138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90499" y="4627605"/>
            <a:ext cx="136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Quartz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Fibre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E409B85-FBB5-A24A-B052-C18FC1182BDB}"/>
              </a:ext>
            </a:extLst>
          </p:cNvPr>
          <p:cNvCxnSpPr/>
          <p:nvPr/>
        </p:nvCxnSpPr>
        <p:spPr>
          <a:xfrm>
            <a:off x="5213268" y="1401288"/>
            <a:ext cx="1055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AD925-BCD4-8A4E-924A-04C5C9418FD5}"/>
              </a:ext>
            </a:extLst>
          </p:cNvPr>
          <p:cNvSpPr txBox="1"/>
          <p:nvPr/>
        </p:nvSpPr>
        <p:spPr>
          <a:xfrm>
            <a:off x="5243029" y="894072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Calibri"/>
              </a:rPr>
              <a:t>Foward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53F8B10-8B0A-EF43-8A9B-23D36C4F202E}"/>
              </a:ext>
            </a:extLst>
          </p:cNvPr>
          <p:cNvCxnSpPr/>
          <p:nvPr/>
        </p:nvCxnSpPr>
        <p:spPr>
          <a:xfrm>
            <a:off x="8087096" y="3111335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16E508-EAC0-F841-BC3D-A6E105D5BEA6}"/>
              </a:ext>
            </a:extLst>
          </p:cNvPr>
          <p:cNvSpPr txBox="1"/>
          <p:nvPr/>
        </p:nvSpPr>
        <p:spPr>
          <a:xfrm>
            <a:off x="8054743" y="3232701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Calibri"/>
              </a:rPr>
              <a:t>Backward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CE976-3FB6-F842-BBFE-E3D1F3545AFB}"/>
              </a:ext>
            </a:extLst>
          </p:cNvPr>
          <p:cNvSpPr txBox="1"/>
          <p:nvPr/>
        </p:nvSpPr>
        <p:spPr>
          <a:xfrm>
            <a:off x="142506" y="801123"/>
            <a:ext cx="4977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  <a:latin typeface="Calibri"/>
              </a:rPr>
              <a:t>A2=L*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*B,  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=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forward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eff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; B=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Back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eff</a:t>
            </a:r>
            <a:endParaRPr lang="it-IT" dirty="0">
              <a:solidFill>
                <a:prstClr val="black"/>
              </a:solidFill>
              <a:latin typeface="Calibri"/>
            </a:endParaRPr>
          </a:p>
          <a:p>
            <a:r>
              <a:rPr lang="it-IT" dirty="0" err="1" smtClean="0">
                <a:solidFill>
                  <a:prstClr val="black"/>
                </a:solidFill>
                <a:latin typeface="Calibri"/>
              </a:rPr>
              <a:t>If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Gain </a:t>
            </a:r>
            <a:r>
              <a:rPr lang="it-IT" dirty="0" err="1" smtClean="0">
                <a:solidFill>
                  <a:prstClr val="black"/>
                </a:solidFill>
                <a:latin typeface="Calibri"/>
              </a:rPr>
              <a:t>changes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Calibri"/>
              </a:rPr>
              <a:t>SiPM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should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be </a:t>
            </a:r>
            <a:r>
              <a:rPr lang="it-IT" dirty="0" err="1" smtClean="0">
                <a:solidFill>
                  <a:prstClr val="black"/>
                </a:solidFill>
                <a:latin typeface="Calibri"/>
              </a:rPr>
              <a:t>corrected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; IF B no </a:t>
            </a:r>
          </a:p>
          <a:p>
            <a:r>
              <a:rPr lang="it-IT" dirty="0" err="1">
                <a:solidFill>
                  <a:prstClr val="black"/>
                </a:solidFill>
                <a:latin typeface="Calibri"/>
              </a:rPr>
              <a:t>c</a:t>
            </a:r>
            <a:r>
              <a:rPr lang="it-IT" dirty="0" err="1" smtClean="0">
                <a:solidFill>
                  <a:prstClr val="black"/>
                </a:solidFill>
                <a:latin typeface="Calibri"/>
              </a:rPr>
              <a:t>orrection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it-IT" dirty="0" err="1" smtClean="0">
                <a:solidFill>
                  <a:prstClr val="black"/>
                </a:solidFill>
                <a:latin typeface="Calibri"/>
              </a:rPr>
              <a:t>depends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 on </a:t>
            </a:r>
            <a:r>
              <a:rPr lang="it-IT" dirty="0" err="1" smtClean="0">
                <a:solidFill>
                  <a:prstClr val="black"/>
                </a:solidFill>
                <a:latin typeface="Calibri"/>
              </a:rPr>
              <a:t>R</a:t>
            </a:r>
            <a:r>
              <a:rPr lang="it-IT" dirty="0" smtClean="0">
                <a:solidFill>
                  <a:prstClr val="black"/>
                </a:solidFill>
                <a:latin typeface="Calibri"/>
              </a:rPr>
              <a:t>=A2/A1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4E4088-E421-5348-B3BC-055507FECDE0}"/>
              </a:ext>
            </a:extLst>
          </p:cNvPr>
          <p:cNvSpPr txBox="1"/>
          <p:nvPr/>
        </p:nvSpPr>
        <p:spPr>
          <a:xfrm>
            <a:off x="7948659" y="44429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  <a:latin typeface="Calibri"/>
              </a:rPr>
              <a:t>A2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82" y="2065828"/>
            <a:ext cx="3655829" cy="2241040"/>
          </a:xfrm>
          <a:prstGeom prst="rect">
            <a:avLst/>
          </a:prstGeom>
        </p:spPr>
      </p:pic>
      <p:sp>
        <p:nvSpPr>
          <p:cNvPr id="20" name="Rectangle 1"/>
          <p:cNvSpPr txBox="1">
            <a:spLocks noChangeArrowheads="1"/>
          </p:cNvSpPr>
          <p:nvPr/>
        </p:nvSpPr>
        <p:spPr>
          <a:xfrm>
            <a:off x="228600" y="-48426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 b="1">
                <a:solidFill>
                  <a:srgbClr val="004C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 Monitors - details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388" y="4024910"/>
            <a:ext cx="1736281" cy="602695"/>
          </a:xfrm>
          <a:prstGeom prst="straightConnector1">
            <a:avLst/>
          </a:prstGeom>
          <a:ln>
            <a:solidFill>
              <a:srgbClr val="C994F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44016" y="3586745"/>
            <a:ext cx="3624629" cy="1519725"/>
          </a:xfrm>
          <a:prstGeom prst="straightConnector1">
            <a:avLst/>
          </a:prstGeom>
          <a:ln>
            <a:solidFill>
              <a:srgbClr val="E444F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9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9916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LM Analysis </a:t>
            </a:r>
            <a:r>
              <a:rPr lang="mr-IN" dirty="0" smtClean="0"/>
              <a:t>–</a:t>
            </a:r>
            <a:r>
              <a:rPr lang="en-US" dirty="0" smtClean="0"/>
              <a:t> time evolution studies for 60 hours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22/4 - 1:09 pm to 25/4 </a:t>
            </a:r>
            <a:r>
              <a:rPr lang="mr-IN" dirty="0" smtClean="0"/>
              <a:t>–</a:t>
            </a:r>
            <a:r>
              <a:rPr lang="en-US" dirty="0" smtClean="0"/>
              <a:t> 2:20 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22114</TotalTime>
  <Words>1119</Words>
  <Application>Microsoft Macintosh PowerPoint</Application>
  <PresentationFormat>On-screen Show (4:3)</PresentationFormat>
  <Paragraphs>171</Paragraphs>
  <Slides>24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PowerPoint Presentation</vt:lpstr>
      <vt:lpstr>Outline</vt:lpstr>
      <vt:lpstr>Muon g-2: The Basics</vt:lpstr>
      <vt:lpstr>Muon g-2: The Experiment</vt:lpstr>
      <vt:lpstr>Muon anomalous moment measurement </vt:lpstr>
      <vt:lpstr>PowerPoint Presentation</vt:lpstr>
      <vt:lpstr>Monitoring / Calibration of Calorimeters - Laser</vt:lpstr>
      <vt:lpstr>PowerPoint Presentation</vt:lpstr>
      <vt:lpstr>LM Analysis – time evolution studies for 60 hours dataset 22/4 - 1:09 pm to 25/4 – 2:20 am</vt:lpstr>
      <vt:lpstr>Comparison of old and new PMTs for Calo 20</vt:lpstr>
      <vt:lpstr>Temperature Variation – Channel 4</vt:lpstr>
      <vt:lpstr>A1 and A2 overlaid and A2:A1 – 20 hr test dataset</vt:lpstr>
      <vt:lpstr>LM Analysis – temperature studies of 60 hr dataset 22/4 - 1:09 pm to 25/4 – 2:20 am</vt:lpstr>
      <vt:lpstr>Amplitude Vs. Temp – Channel 4</vt:lpstr>
      <vt:lpstr>Amplitude Vs. Temp – channels 1 - 24</vt:lpstr>
      <vt:lpstr>100 hours dataset – Temperature Vs. A1 – Channel 4</vt:lpstr>
      <vt:lpstr>PowerPoint Presentation</vt:lpstr>
      <vt:lpstr>Conclusions</vt:lpstr>
      <vt:lpstr>Back up slides</vt:lpstr>
      <vt:lpstr>Back up and other basic info</vt:lpstr>
      <vt:lpstr>Calorimeters</vt:lpstr>
      <vt:lpstr>PowerPoint Presentation</vt:lpstr>
      <vt:lpstr>PowerPoint Presentation</vt:lpstr>
      <vt:lpstr>Revisit temperature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Waveforms (traces)</dc:title>
  <dc:creator>Nandita</dc:creator>
  <cp:lastModifiedBy>Nandita</cp:lastModifiedBy>
  <cp:revision>212</cp:revision>
  <dcterms:created xsi:type="dcterms:W3CDTF">2018-07-13T08:35:55Z</dcterms:created>
  <dcterms:modified xsi:type="dcterms:W3CDTF">2018-09-18T10:03:08Z</dcterms:modified>
</cp:coreProperties>
</file>