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65" r:id="rId2"/>
    <p:sldId id="308" r:id="rId3"/>
    <p:sldId id="312" r:id="rId4"/>
    <p:sldId id="311" r:id="rId5"/>
    <p:sldId id="309" r:id="rId6"/>
    <p:sldId id="319" r:id="rId7"/>
    <p:sldId id="314" r:id="rId8"/>
    <p:sldId id="313" r:id="rId9"/>
    <p:sldId id="321" r:id="rId10"/>
    <p:sldId id="336" r:id="rId11"/>
    <p:sldId id="323" r:id="rId12"/>
    <p:sldId id="322" r:id="rId13"/>
    <p:sldId id="324" r:id="rId14"/>
    <p:sldId id="280" r:id="rId15"/>
    <p:sldId id="297" r:id="rId16"/>
    <p:sldId id="339" r:id="rId17"/>
    <p:sldId id="340" r:id="rId18"/>
    <p:sldId id="302" r:id="rId19"/>
    <p:sldId id="326" r:id="rId20"/>
    <p:sldId id="342" r:id="rId21"/>
    <p:sldId id="318" r:id="rId22"/>
    <p:sldId id="337" r:id="rId23"/>
    <p:sldId id="341" r:id="rId24"/>
    <p:sldId id="328" r:id="rId25"/>
    <p:sldId id="329" r:id="rId26"/>
    <p:sldId id="333" r:id="rId27"/>
    <p:sldId id="330" r:id="rId28"/>
    <p:sldId id="334" r:id="rId29"/>
    <p:sldId id="331" r:id="rId30"/>
    <p:sldId id="33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89401" autoAdjust="0"/>
  </p:normalViewPr>
  <p:slideViewPr>
    <p:cSldViewPr snapToGrid="0" snapToObjects="1">
      <p:cViewPr varScale="1">
        <p:scale>
          <a:sx n="63" d="100"/>
          <a:sy n="63" d="100"/>
        </p:scale>
        <p:origin x="-180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3CAA85-45FE-1743-B479-4EC72C904AE2}" type="datetimeFigureOut">
              <a:rPr lang="en-US" smtClean="0"/>
              <a:t>7/27/17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2CE2AD-D52E-BC4A-85CB-79D5AA5BA343}" type="slidenum">
              <a:rPr lang="en-US" smtClean="0"/>
              <a:t>‹#›</a:t>
            </a:fld>
            <a:endParaRPr lang="en-US"/>
          </a:p>
        </p:txBody>
      </p:sp>
    </p:spTree>
    <p:extLst>
      <p:ext uri="{BB962C8B-B14F-4D97-AF65-F5344CB8AC3E}">
        <p14:creationId xmlns:p14="http://schemas.microsoft.com/office/powerpoint/2010/main" val="38717020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C05A7-BA72-D740-83B0-72E333AE5AAE}" type="datetimeFigureOut">
              <a:rPr lang="en-US" smtClean="0"/>
              <a:t>7/27/17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59001-0E85-564F-A9D3-95AF479E5326}" type="slidenum">
              <a:rPr lang="en-US" smtClean="0"/>
              <a:t>‹#›</a:t>
            </a:fld>
            <a:endParaRPr lang="en-US"/>
          </a:p>
        </p:txBody>
      </p:sp>
    </p:spTree>
    <p:extLst>
      <p:ext uri="{BB962C8B-B14F-4D97-AF65-F5344CB8AC3E}">
        <p14:creationId xmlns:p14="http://schemas.microsoft.com/office/powerpoint/2010/main" val="9716055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59001-0E85-564F-A9D3-95AF479E5326}" type="slidenum">
              <a:rPr lang="en-US" smtClean="0"/>
              <a:t>9</a:t>
            </a:fld>
            <a:endParaRPr lang="en-US"/>
          </a:p>
        </p:txBody>
      </p:sp>
    </p:spTree>
    <p:extLst>
      <p:ext uri="{BB962C8B-B14F-4D97-AF65-F5344CB8AC3E}">
        <p14:creationId xmlns:p14="http://schemas.microsoft.com/office/powerpoint/2010/main" val="356255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CCAA6B-B440-D342-B1A9-2033C475E9A9}" type="datetime1">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202301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8E86C-C3D9-944D-9E53-6125F9C07D5A}" type="datetime1">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79153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8E18A-6346-2340-8CC9-697AE8B3D358}" type="datetime1">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62066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EBE52-C1B3-8348-888B-873A3A8CB6A4}" type="datetime1">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74811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F4D77-C61C-1F4E-92BE-914AAB11FA32}" type="datetime1">
              <a:rPr lang="en-US" smtClean="0"/>
              <a:t>7/27/17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56983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DB5E7A-0DF5-B646-852C-DBE163D000B5}" type="datetime1">
              <a:rPr lang="en-US" smtClean="0"/>
              <a:t>7/27/17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297976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2E2D84-8626-8A4A-A357-A6CC38C116AD}" type="datetime1">
              <a:rPr lang="en-US" smtClean="0"/>
              <a:t>7/27/17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99443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F3D2DD-74A0-1245-B285-3DCA7AA087AF}" type="datetime1">
              <a:rPr lang="en-US" smtClean="0"/>
              <a:t>7/27/17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200025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A592C-3F24-0145-A179-E302D4ED55E2}" type="datetime1">
              <a:rPr lang="en-US" smtClean="0"/>
              <a:t>7/27/17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302169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287D20-3DF5-8B42-B438-F91961AA22A3}" type="datetime1">
              <a:rPr lang="en-US" smtClean="0"/>
              <a:t>7/27/17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23380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C6C7D-C617-1242-8E2A-655925FE3FB9}" type="datetime1">
              <a:rPr lang="en-US" smtClean="0"/>
              <a:t>7/27/17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DD599-416D-9A4A-A9E0-10504FF26970}" type="slidenum">
              <a:rPr lang="en-US" smtClean="0"/>
              <a:t>‹#›</a:t>
            </a:fld>
            <a:endParaRPr lang="en-US"/>
          </a:p>
        </p:txBody>
      </p:sp>
    </p:spTree>
    <p:extLst>
      <p:ext uri="{BB962C8B-B14F-4D97-AF65-F5344CB8AC3E}">
        <p14:creationId xmlns:p14="http://schemas.microsoft.com/office/powerpoint/2010/main" val="18760074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gif"/><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5DEF9-9160-714F-9A54-7A48F13E011A}" type="datetime1">
              <a:rPr lang="en-US" smtClean="0"/>
              <a:t>7/27/17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DD599-416D-9A4A-A9E0-10504FF26970}" type="slidenum">
              <a:rPr lang="en-US" smtClean="0"/>
              <a:t>‹#›</a:t>
            </a:fld>
            <a:endParaRPr lang="en-US"/>
          </a:p>
        </p:txBody>
      </p:sp>
      <p:grpSp>
        <p:nvGrpSpPr>
          <p:cNvPr id="12" name="Group 11"/>
          <p:cNvGrpSpPr/>
          <p:nvPr userDrawn="1"/>
        </p:nvGrpSpPr>
        <p:grpSpPr>
          <a:xfrm>
            <a:off x="210055" y="50136"/>
            <a:ext cx="8888225" cy="914151"/>
            <a:chOff x="210055" y="50136"/>
            <a:chExt cx="8888225" cy="914151"/>
          </a:xfrm>
        </p:grpSpPr>
        <p:pic>
          <p:nvPicPr>
            <p:cNvPr id="13" name="Picture 12" descr="gm2logo2.gif"/>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01000" y="52912"/>
              <a:ext cx="1097280" cy="673100"/>
            </a:xfrm>
            <a:prstGeom prst="rect">
              <a:avLst/>
            </a:prstGeom>
          </p:spPr>
        </p:pic>
        <p:grpSp>
          <p:nvGrpSpPr>
            <p:cNvPr id="14" name="Group 13"/>
            <p:cNvGrpSpPr/>
            <p:nvPr userDrawn="1"/>
          </p:nvGrpSpPr>
          <p:grpSpPr>
            <a:xfrm>
              <a:off x="210055" y="50136"/>
              <a:ext cx="8796785" cy="914151"/>
              <a:chOff x="210055" y="50136"/>
              <a:chExt cx="8796785" cy="914151"/>
            </a:xfrm>
          </p:grpSpPr>
          <p:pic>
            <p:nvPicPr>
              <p:cNvPr id="15" name="Picture 14" descr="weblogo5.gi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10055" y="50136"/>
                <a:ext cx="1368675" cy="869000"/>
              </a:xfrm>
              <a:prstGeom prst="rect">
                <a:avLst/>
              </a:prstGeom>
            </p:spPr>
          </p:pic>
          <p:sp>
            <p:nvSpPr>
              <p:cNvPr id="16" name="TextBox 15"/>
              <p:cNvSpPr txBox="1"/>
              <p:nvPr userDrawn="1"/>
            </p:nvSpPr>
            <p:spPr>
              <a:xfrm>
                <a:off x="8168640" y="533400"/>
                <a:ext cx="838200" cy="430887"/>
              </a:xfrm>
              <a:prstGeom prst="rect">
                <a:avLst/>
              </a:prstGeom>
              <a:noFill/>
            </p:spPr>
            <p:txBody>
              <a:bodyPr wrap="square" rtlCol="0">
                <a:spAutoFit/>
                <a:scene3d>
                  <a:camera prst="orthographicFront"/>
                  <a:lightRig rig="threePt" dir="t"/>
                </a:scene3d>
                <a:sp3d extrusionH="57150">
                  <a:bevelT h="25400" prst="softRound"/>
                  <a:bevelB h="25400" prst="softRound"/>
                </a:sp3d>
              </a:bodyPr>
              <a:lstStyle/>
              <a:p>
                <a:r>
                  <a:rPr lang="en-US" sz="1100" dirty="0" smtClean="0">
                    <a:solidFill>
                      <a:srgbClr val="0000FF"/>
                    </a:solidFill>
                  </a:rPr>
                  <a:t>               </a:t>
                </a:r>
                <a:r>
                  <a:rPr lang="en-US" sz="1100" dirty="0" smtClean="0">
                    <a:solidFill>
                      <a:srgbClr val="0000FF"/>
                    </a:solidFill>
                    <a:latin typeface="Arial"/>
                    <a:cs typeface="Arial"/>
                  </a:rPr>
                  <a:t>Muon g-2</a:t>
                </a:r>
                <a:endParaRPr lang="en-US" sz="1100" dirty="0">
                  <a:solidFill>
                    <a:srgbClr val="0000FF"/>
                  </a:solidFill>
                  <a:latin typeface="Arial"/>
                  <a:cs typeface="Arial"/>
                </a:endParaRPr>
              </a:p>
            </p:txBody>
          </p:sp>
          <p:cxnSp>
            <p:nvCxnSpPr>
              <p:cNvPr id="17" name="Straight Connector 16"/>
              <p:cNvCxnSpPr/>
              <p:nvPr userDrawn="1"/>
            </p:nvCxnSpPr>
            <p:spPr>
              <a:xfrm>
                <a:off x="1661160" y="783648"/>
                <a:ext cx="6172200" cy="1588"/>
              </a:xfrm>
              <a:prstGeom prst="line">
                <a:avLst/>
              </a:prstGeom>
              <a:ln w="41275">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798320" y="873499"/>
                <a:ext cx="5903881" cy="1588"/>
              </a:xfrm>
              <a:prstGeom prst="line">
                <a:avLst/>
              </a:prstGeom>
              <a:ln w="25400">
                <a:solidFill>
                  <a:srgbClr val="0000FF"/>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46986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oleObject" Target="../embeddings/oleObject1.bin"/><Relationship Id="rId5" Type="http://schemas.openxmlformats.org/officeDocument/2006/relationships/image" Target="../media/image18.emf"/><Relationship Id="rId6" Type="http://schemas.openxmlformats.org/officeDocument/2006/relationships/image" Target="../media/image20.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526" y="1408268"/>
            <a:ext cx="7772400" cy="1470025"/>
          </a:xfrm>
        </p:spPr>
        <p:txBody>
          <a:bodyPr>
            <a:normAutofit/>
          </a:bodyPr>
          <a:lstStyle/>
          <a:p>
            <a:r>
              <a:rPr lang="en-US" dirty="0"/>
              <a:t>Status of the </a:t>
            </a:r>
            <a:r>
              <a:rPr lang="en-US" dirty="0" smtClean="0"/>
              <a:t>Laser Reconstruction/</a:t>
            </a:r>
            <a:r>
              <a:rPr lang="en-US" dirty="0"/>
              <a:t>S</a:t>
            </a:r>
            <a:r>
              <a:rPr lang="en-US" dirty="0" smtClean="0"/>
              <a:t>tability</a:t>
            </a:r>
            <a:endParaRPr lang="en-US" dirty="0"/>
          </a:p>
        </p:txBody>
      </p:sp>
      <p:sp>
        <p:nvSpPr>
          <p:cNvPr id="3" name="Subtitle 2"/>
          <p:cNvSpPr>
            <a:spLocks noGrp="1"/>
          </p:cNvSpPr>
          <p:nvPr>
            <p:ph type="subTitle" idx="1"/>
          </p:nvPr>
        </p:nvSpPr>
        <p:spPr>
          <a:xfrm>
            <a:off x="1371599" y="3370313"/>
            <a:ext cx="6400800" cy="1752600"/>
          </a:xfrm>
        </p:spPr>
        <p:txBody>
          <a:bodyPr>
            <a:normAutofit/>
          </a:bodyPr>
          <a:lstStyle/>
          <a:p>
            <a:r>
              <a:rPr lang="en-US" sz="2800" dirty="0">
                <a:solidFill>
                  <a:schemeClr val="tx1"/>
                </a:solidFill>
              </a:rPr>
              <a:t>A. </a:t>
            </a:r>
            <a:r>
              <a:rPr lang="en-US" sz="2800" dirty="0" err="1">
                <a:solidFill>
                  <a:schemeClr val="tx1"/>
                </a:solidFill>
              </a:rPr>
              <a:t>Driutti</a:t>
            </a:r>
            <a:r>
              <a:rPr lang="en-US" sz="2800" dirty="0">
                <a:solidFill>
                  <a:schemeClr val="tx1"/>
                </a:solidFill>
              </a:rPr>
              <a:t> &amp; N. </a:t>
            </a:r>
            <a:r>
              <a:rPr lang="en-US" sz="2800" dirty="0" err="1">
                <a:solidFill>
                  <a:schemeClr val="tx1"/>
                </a:solidFill>
              </a:rPr>
              <a:t>Raha</a:t>
            </a:r>
            <a:r>
              <a:rPr lang="en-US" sz="2800" dirty="0">
                <a:solidFill>
                  <a:schemeClr val="tx1"/>
                </a:solidFill>
              </a:rPr>
              <a:t> on behalf of the Laser Calibration </a:t>
            </a:r>
            <a:r>
              <a:rPr lang="en-US" sz="2800" dirty="0" smtClean="0">
                <a:solidFill>
                  <a:schemeClr val="tx1"/>
                </a:solidFill>
              </a:rPr>
              <a:t>Group</a:t>
            </a:r>
          </a:p>
        </p:txBody>
      </p:sp>
      <p:sp>
        <p:nvSpPr>
          <p:cNvPr id="4" name="Slide Number Placeholder 3"/>
          <p:cNvSpPr>
            <a:spLocks noGrp="1"/>
          </p:cNvSpPr>
          <p:nvPr>
            <p:ph type="sldNum" sz="quarter" idx="12"/>
          </p:nvPr>
        </p:nvSpPr>
        <p:spPr/>
        <p:txBody>
          <a:bodyPr/>
          <a:lstStyle/>
          <a:p>
            <a:fld id="{EAEDD599-416D-9A4A-A9E0-10504FF26970}" type="slidenum">
              <a:rPr lang="en-US" smtClean="0"/>
              <a:t>1</a:t>
            </a:fld>
            <a:endParaRPr lang="en-US"/>
          </a:p>
        </p:txBody>
      </p:sp>
    </p:spTree>
    <p:extLst>
      <p:ext uri="{BB962C8B-B14F-4D97-AF65-F5344CB8AC3E}">
        <p14:creationId xmlns:p14="http://schemas.microsoft.com/office/powerpoint/2010/main" val="14048173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
            <a:ext cx="8229600" cy="726194"/>
          </a:xfrm>
        </p:spPr>
        <p:txBody>
          <a:bodyPr>
            <a:normAutofit fontScale="90000"/>
          </a:bodyPr>
          <a:lstStyle/>
          <a:p>
            <a:r>
              <a:rPr lang="en-US" dirty="0" smtClean="0"/>
              <a:t>Source Monitor 5</a:t>
            </a:r>
            <a:endParaRPr lang="en-US" dirty="0"/>
          </a:p>
        </p:txBody>
      </p:sp>
      <p:sp>
        <p:nvSpPr>
          <p:cNvPr id="4" name="Slide Number Placeholder 3"/>
          <p:cNvSpPr>
            <a:spLocks noGrp="1"/>
          </p:cNvSpPr>
          <p:nvPr>
            <p:ph type="sldNum" sz="quarter" idx="12"/>
          </p:nvPr>
        </p:nvSpPr>
        <p:spPr/>
        <p:txBody>
          <a:bodyPr/>
          <a:lstStyle/>
          <a:p>
            <a:fld id="{EAEDD599-416D-9A4A-A9E0-10504FF26970}" type="slidenum">
              <a:rPr lang="en-US" smtClean="0"/>
              <a:t>10</a:t>
            </a:fld>
            <a:endParaRPr lang="en-US"/>
          </a:p>
        </p:txBody>
      </p:sp>
      <p:sp>
        <p:nvSpPr>
          <p:cNvPr id="6" name="Rectangle 5"/>
          <p:cNvSpPr/>
          <p:nvPr/>
        </p:nvSpPr>
        <p:spPr>
          <a:xfrm>
            <a:off x="667366" y="887846"/>
            <a:ext cx="8019433" cy="923330"/>
          </a:xfrm>
          <a:prstGeom prst="rect">
            <a:avLst/>
          </a:prstGeom>
        </p:spPr>
        <p:txBody>
          <a:bodyPr wrap="square">
            <a:spAutoFit/>
          </a:bodyPr>
          <a:lstStyle/>
          <a:p>
            <a:r>
              <a:rPr lang="en-US" dirty="0" smtClean="0"/>
              <a:t>The </a:t>
            </a:r>
            <a:r>
              <a:rPr lang="en-US" dirty="0"/>
              <a:t>relative stability </a:t>
            </a:r>
            <a:r>
              <a:rPr lang="en-US" dirty="0" smtClean="0"/>
              <a:t>is not very good here. Need to investigate the reason for the drifts here. We can’t compare with the custom </a:t>
            </a:r>
            <a:r>
              <a:rPr lang="en-US" dirty="0"/>
              <a:t>Naples </a:t>
            </a:r>
            <a:r>
              <a:rPr lang="en-US" dirty="0" smtClean="0"/>
              <a:t>electronics as SM1, SM5 and SM6 could not be read by their boards. </a:t>
            </a:r>
            <a:endParaRPr lang="en-US" dirty="0"/>
          </a:p>
        </p:txBody>
      </p:sp>
      <p:pic>
        <p:nvPicPr>
          <p:cNvPr id="7" name="Picture 6" descr="SM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13" y="1815549"/>
            <a:ext cx="6937970" cy="4985576"/>
          </a:xfrm>
          <a:prstGeom prst="rect">
            <a:avLst/>
          </a:prstGeom>
        </p:spPr>
      </p:pic>
    </p:spTree>
    <p:extLst>
      <p:ext uri="{BB962C8B-B14F-4D97-AF65-F5344CB8AC3E}">
        <p14:creationId xmlns:p14="http://schemas.microsoft.com/office/powerpoint/2010/main" val="13815461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Summary of SM</a:t>
            </a:r>
            <a:endParaRPr lang="en-US" dirty="0"/>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11</a:t>
            </a:fld>
            <a:endParaRPr lang="en-US"/>
          </a:p>
        </p:txBody>
      </p:sp>
      <p:sp>
        <p:nvSpPr>
          <p:cNvPr id="3" name="Rectangle 2"/>
          <p:cNvSpPr/>
          <p:nvPr/>
        </p:nvSpPr>
        <p:spPr>
          <a:xfrm>
            <a:off x="1015477" y="1758633"/>
            <a:ext cx="7191545" cy="3970318"/>
          </a:xfrm>
          <a:prstGeom prst="rect">
            <a:avLst/>
          </a:prstGeom>
        </p:spPr>
        <p:txBody>
          <a:bodyPr wrap="square">
            <a:spAutoFit/>
          </a:bodyPr>
          <a:lstStyle/>
          <a:p>
            <a:pPr marL="457200" indent="-457200">
              <a:buFont typeface="Arial"/>
              <a:buChar char="•"/>
            </a:pPr>
            <a:r>
              <a:rPr lang="en-US" sz="2800" dirty="0" smtClean="0"/>
              <a:t>Aim to achieve a stability </a:t>
            </a:r>
            <a:r>
              <a:rPr lang="en-US" sz="2800" dirty="0"/>
              <a:t>of ~ 10</a:t>
            </a:r>
            <a:r>
              <a:rPr lang="en-US" sz="2800" baseline="30000" dirty="0"/>
              <a:t>-4 </a:t>
            </a:r>
            <a:r>
              <a:rPr lang="en-US" sz="2800" dirty="0" smtClean="0"/>
              <a:t>(stability is measured by the amplitude ratio of  </a:t>
            </a:r>
            <a:r>
              <a:rPr lang="en-US" sz="2800" dirty="0"/>
              <a:t>PiD1:</a:t>
            </a:r>
            <a:r>
              <a:rPr lang="en-US" sz="2800" dirty="0" smtClean="0"/>
              <a:t>PiD2)</a:t>
            </a:r>
            <a:r>
              <a:rPr lang="en-US" sz="2800" dirty="0"/>
              <a:t>. </a:t>
            </a:r>
            <a:endParaRPr lang="en-US" sz="2800" dirty="0" smtClean="0"/>
          </a:p>
          <a:p>
            <a:pPr marL="457200" indent="-457200">
              <a:buFont typeface="Arial"/>
              <a:buChar char="•"/>
            </a:pPr>
            <a:r>
              <a:rPr lang="en-US" sz="2800" dirty="0" smtClean="0"/>
              <a:t>Check this stability with two independent systems i.e. WFDs and </a:t>
            </a:r>
            <a:r>
              <a:rPr lang="en-US" sz="2800" dirty="0"/>
              <a:t>custom Naples </a:t>
            </a:r>
            <a:r>
              <a:rPr lang="en-US" sz="2800" dirty="0" smtClean="0"/>
              <a:t>electronics </a:t>
            </a:r>
            <a:r>
              <a:rPr lang="en-US" sz="2800" dirty="0" smtClean="0"/>
              <a:t>. </a:t>
            </a:r>
          </a:p>
          <a:p>
            <a:pPr marL="457200" indent="-457200">
              <a:buFont typeface="Arial"/>
              <a:buChar char="•"/>
            </a:pPr>
            <a:r>
              <a:rPr lang="en-US" sz="2800" dirty="0" smtClean="0"/>
              <a:t>We see local drift for certain </a:t>
            </a:r>
            <a:r>
              <a:rPr lang="en-US" sz="2800" dirty="0" err="1" smtClean="0"/>
              <a:t>PiDs</a:t>
            </a:r>
            <a:r>
              <a:rPr lang="en-US" sz="2800" dirty="0" smtClean="0"/>
              <a:t> which we are investigating.  </a:t>
            </a:r>
          </a:p>
          <a:p>
            <a:endParaRPr lang="en-US" sz="2800" dirty="0" smtClean="0"/>
          </a:p>
        </p:txBody>
      </p:sp>
    </p:spTree>
    <p:extLst>
      <p:ext uri="{BB962C8B-B14F-4D97-AF65-F5344CB8AC3E}">
        <p14:creationId xmlns:p14="http://schemas.microsoft.com/office/powerpoint/2010/main" val="14903499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47" y="2433371"/>
            <a:ext cx="9388247" cy="1470025"/>
          </a:xfrm>
        </p:spPr>
        <p:txBody>
          <a:bodyPr>
            <a:noAutofit/>
          </a:bodyPr>
          <a:lstStyle/>
          <a:p>
            <a:r>
              <a:rPr lang="en-US" sz="4800" dirty="0" smtClean="0"/>
              <a:t>Time Evolution Studies</a:t>
            </a:r>
            <a:br>
              <a:rPr lang="en-US" sz="4800" dirty="0" smtClean="0"/>
            </a:br>
            <a:r>
              <a:rPr lang="en-US" sz="4800" dirty="0" smtClean="0"/>
              <a:t>Runs 1791 to 1869 (1</a:t>
            </a:r>
            <a:r>
              <a:rPr lang="en-US" sz="4800" baseline="30000" dirty="0" smtClean="0"/>
              <a:t>st</a:t>
            </a:r>
            <a:r>
              <a:rPr lang="en-US" sz="4800" dirty="0" smtClean="0"/>
              <a:t> to 4</a:t>
            </a:r>
            <a:r>
              <a:rPr lang="en-US" sz="4800" baseline="30000" dirty="0" smtClean="0"/>
              <a:t>th</a:t>
            </a:r>
            <a:r>
              <a:rPr lang="en-US" sz="4800" dirty="0" smtClean="0"/>
              <a:t> July)</a:t>
            </a:r>
            <a:br>
              <a:rPr lang="en-US" sz="4800" dirty="0" smtClean="0"/>
            </a:br>
            <a:r>
              <a:rPr lang="en-US" sz="4800" dirty="0" smtClean="0"/>
              <a:t/>
            </a:r>
            <a:br>
              <a:rPr lang="en-US" sz="4800" dirty="0" smtClean="0"/>
            </a:br>
            <a:r>
              <a:rPr lang="en-US" sz="4800" dirty="0" smtClean="0"/>
              <a:t>Local Monitors</a:t>
            </a:r>
            <a:endParaRPr lang="en-US" sz="4800" dirty="0"/>
          </a:p>
        </p:txBody>
      </p:sp>
      <p:sp>
        <p:nvSpPr>
          <p:cNvPr id="3" name="Slide Number Placeholder 2"/>
          <p:cNvSpPr>
            <a:spLocks noGrp="1"/>
          </p:cNvSpPr>
          <p:nvPr>
            <p:ph type="sldNum" sz="quarter" idx="12"/>
          </p:nvPr>
        </p:nvSpPr>
        <p:spPr/>
        <p:txBody>
          <a:bodyPr/>
          <a:lstStyle/>
          <a:p>
            <a:fld id="{EAEDD599-416D-9A4A-A9E0-10504FF26970}" type="slidenum">
              <a:rPr lang="en-US" smtClean="0"/>
              <a:t>12</a:t>
            </a:fld>
            <a:endParaRPr lang="en-US"/>
          </a:p>
        </p:txBody>
      </p:sp>
    </p:spTree>
    <p:extLst>
      <p:ext uri="{BB962C8B-B14F-4D97-AF65-F5344CB8AC3E}">
        <p14:creationId xmlns:p14="http://schemas.microsoft.com/office/powerpoint/2010/main" val="30961043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75" y="-189475"/>
            <a:ext cx="8229600" cy="1143000"/>
          </a:xfrm>
        </p:spPr>
        <p:txBody>
          <a:bodyPr/>
          <a:lstStyle/>
          <a:p>
            <a:r>
              <a:rPr lang="en-US" dirty="0" smtClean="0"/>
              <a:t>LM Amplitudes</a:t>
            </a:r>
            <a:endParaRPr lang="en-US" dirty="0"/>
          </a:p>
        </p:txBody>
      </p:sp>
      <p:sp>
        <p:nvSpPr>
          <p:cNvPr id="4" name="Slide Number Placeholder 3"/>
          <p:cNvSpPr>
            <a:spLocks noGrp="1"/>
          </p:cNvSpPr>
          <p:nvPr>
            <p:ph type="sldNum" sz="quarter" idx="12"/>
          </p:nvPr>
        </p:nvSpPr>
        <p:spPr/>
        <p:txBody>
          <a:bodyPr/>
          <a:lstStyle/>
          <a:p>
            <a:fld id="{EAEDD599-416D-9A4A-A9E0-10504FF26970}" type="slidenum">
              <a:rPr lang="en-US" smtClean="0"/>
              <a:t>13</a:t>
            </a:fld>
            <a:endParaRPr lang="en-US"/>
          </a:p>
        </p:txBody>
      </p:sp>
      <p:pic>
        <p:nvPicPr>
          <p:cNvPr id="5" name="Picture 4" descr="Screen Shot 2017-07-23 at 7.33.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880" y="2146598"/>
            <a:ext cx="5093783" cy="4247668"/>
          </a:xfrm>
          <a:prstGeom prst="rect">
            <a:avLst/>
          </a:prstGeom>
        </p:spPr>
      </p:pic>
      <p:sp>
        <p:nvSpPr>
          <p:cNvPr id="6" name="TextBox 5"/>
          <p:cNvSpPr txBox="1"/>
          <p:nvPr/>
        </p:nvSpPr>
        <p:spPr>
          <a:xfrm>
            <a:off x="457200" y="1087106"/>
            <a:ext cx="8229600" cy="1015663"/>
          </a:xfrm>
          <a:prstGeom prst="rect">
            <a:avLst/>
          </a:prstGeom>
          <a:noFill/>
        </p:spPr>
        <p:txBody>
          <a:bodyPr wrap="square" rtlCol="0">
            <a:spAutoFit/>
          </a:bodyPr>
          <a:lstStyle/>
          <a:p>
            <a:r>
              <a:rPr lang="en-US" sz="2000" dirty="0" smtClean="0"/>
              <a:t>Scatter plot between amplitude 1 and amplitude 2 </a:t>
            </a:r>
            <a:r>
              <a:rPr lang="mr-IN" sz="2000" dirty="0" smtClean="0"/>
              <a:t>–</a:t>
            </a:r>
            <a:r>
              <a:rPr lang="en-US" sz="2000" dirty="0" smtClean="0"/>
              <a:t> almost no correlation for a particular channel </a:t>
            </a:r>
            <a:r>
              <a:rPr lang="mr-IN" sz="2000" dirty="0" smtClean="0"/>
              <a:t>–</a:t>
            </a:r>
            <a:r>
              <a:rPr lang="en-US" sz="2000" dirty="0" smtClean="0"/>
              <a:t> selected this for investigation. PMT fluctuations are larger than laser fluctuation. </a:t>
            </a:r>
            <a:endParaRPr lang="en-US" sz="2000" dirty="0"/>
          </a:p>
        </p:txBody>
      </p:sp>
    </p:spTree>
    <p:extLst>
      <p:ext uri="{BB962C8B-B14F-4D97-AF65-F5344CB8AC3E}">
        <p14:creationId xmlns:p14="http://schemas.microsoft.com/office/powerpoint/2010/main" val="23769190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584119" y="-13973"/>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 Stability checks </a:t>
            </a:r>
            <a:r>
              <a:rPr lang="mr-IN" sz="3600" dirty="0" smtClean="0"/>
              <a:t>–</a:t>
            </a:r>
            <a:r>
              <a:rPr lang="en-US" sz="3600" dirty="0" smtClean="0"/>
              <a:t> One channel </a:t>
            </a:r>
            <a:endParaRPr lang="en-US" sz="3600" dirty="0"/>
          </a:p>
        </p:txBody>
      </p:sp>
      <p:sp>
        <p:nvSpPr>
          <p:cNvPr id="2" name="Slide Number Placeholder 1"/>
          <p:cNvSpPr>
            <a:spLocks noGrp="1"/>
          </p:cNvSpPr>
          <p:nvPr>
            <p:ph type="sldNum" sz="quarter" idx="12"/>
          </p:nvPr>
        </p:nvSpPr>
        <p:spPr/>
        <p:txBody>
          <a:bodyPr/>
          <a:lstStyle/>
          <a:p>
            <a:fld id="{EAEDD599-416D-9A4A-A9E0-10504FF26970}" type="slidenum">
              <a:rPr lang="en-US" smtClean="0"/>
              <a:t>14</a:t>
            </a:fld>
            <a:endParaRPr lang="en-US"/>
          </a:p>
        </p:txBody>
      </p:sp>
      <p:pic>
        <p:nvPicPr>
          <p:cNvPr id="12" name="Picture 11" descr="Screen Shot 2017-07-23 at 8.03.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19" y="2980149"/>
            <a:ext cx="7889696" cy="1934986"/>
          </a:xfrm>
          <a:prstGeom prst="rect">
            <a:avLst/>
          </a:prstGeom>
        </p:spPr>
      </p:pic>
      <p:sp>
        <p:nvSpPr>
          <p:cNvPr id="14" name="Rectangle 13"/>
          <p:cNvSpPr/>
          <p:nvPr/>
        </p:nvSpPr>
        <p:spPr>
          <a:xfrm>
            <a:off x="3660345" y="3786240"/>
            <a:ext cx="2505814" cy="400110"/>
          </a:xfrm>
          <a:prstGeom prst="rect">
            <a:avLst/>
          </a:prstGeom>
        </p:spPr>
        <p:txBody>
          <a:bodyPr wrap="none">
            <a:spAutoFit/>
          </a:bodyPr>
          <a:lstStyle/>
          <a:p>
            <a:r>
              <a:rPr lang="en-US" sz="2000" b="1" dirty="0" smtClean="0"/>
              <a:t>Time difference: t</a:t>
            </a:r>
            <a:r>
              <a:rPr lang="en-US" sz="2000" b="1" baseline="-25000" dirty="0" smtClean="0"/>
              <a:t>2 </a:t>
            </a:r>
            <a:r>
              <a:rPr lang="en-US" sz="2000" b="1" dirty="0" smtClean="0"/>
              <a:t>-</a:t>
            </a:r>
            <a:r>
              <a:rPr lang="en-US" sz="2000" b="1" dirty="0"/>
              <a:t> </a:t>
            </a:r>
            <a:r>
              <a:rPr lang="en-US" sz="2000" b="1" dirty="0" smtClean="0"/>
              <a:t>t</a:t>
            </a:r>
            <a:r>
              <a:rPr lang="en-US" sz="2000" b="1" baseline="-25000" dirty="0" smtClean="0"/>
              <a:t>1</a:t>
            </a:r>
            <a:endParaRPr lang="en-US" sz="2000" b="1" baseline="-25000" dirty="0"/>
          </a:p>
        </p:txBody>
      </p:sp>
      <p:pic>
        <p:nvPicPr>
          <p:cNvPr id="16" name="Picture 15" descr="all_fi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19" y="914304"/>
            <a:ext cx="8033657" cy="2142029"/>
          </a:xfrm>
          <a:prstGeom prst="rect">
            <a:avLst/>
          </a:prstGeom>
        </p:spPr>
      </p:pic>
      <p:sp>
        <p:nvSpPr>
          <p:cNvPr id="17" name="Rectangle 16"/>
          <p:cNvSpPr/>
          <p:nvPr/>
        </p:nvSpPr>
        <p:spPr>
          <a:xfrm>
            <a:off x="4293854" y="2093771"/>
            <a:ext cx="800219" cy="400110"/>
          </a:xfrm>
          <a:prstGeom prst="rect">
            <a:avLst/>
          </a:prstGeom>
        </p:spPr>
        <p:txBody>
          <a:bodyPr wrap="none">
            <a:spAutoFit/>
          </a:bodyPr>
          <a:lstStyle/>
          <a:p>
            <a:r>
              <a:rPr lang="en-US" sz="2000" b="1" dirty="0" smtClean="0"/>
              <a:t>A</a:t>
            </a:r>
            <a:r>
              <a:rPr lang="en-US" sz="2000" b="1" baseline="-25000" dirty="0" smtClean="0"/>
              <a:t>2</a:t>
            </a:r>
            <a:r>
              <a:rPr lang="en-US" sz="2000" b="1" dirty="0"/>
              <a:t>/</a:t>
            </a:r>
            <a:r>
              <a:rPr lang="en-US" sz="2000" b="1" dirty="0" smtClean="0"/>
              <a:t>A</a:t>
            </a:r>
            <a:r>
              <a:rPr lang="en-US" sz="2000" b="1" baseline="-25000" dirty="0" smtClean="0"/>
              <a:t>1</a:t>
            </a:r>
            <a:endParaRPr lang="en-US" sz="2000" b="1" baseline="-25000" dirty="0"/>
          </a:p>
        </p:txBody>
      </p:sp>
      <p:pic>
        <p:nvPicPr>
          <p:cNvPr id="20" name="Picture 19" descr="Screen Shot 2017-07-23 at 8.09.2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200" y="4738920"/>
            <a:ext cx="7578894" cy="2094068"/>
          </a:xfrm>
          <a:prstGeom prst="rect">
            <a:avLst/>
          </a:prstGeom>
        </p:spPr>
      </p:pic>
      <p:sp>
        <p:nvSpPr>
          <p:cNvPr id="21" name="Rectangle 20"/>
          <p:cNvSpPr/>
          <p:nvPr/>
        </p:nvSpPr>
        <p:spPr>
          <a:xfrm>
            <a:off x="3660345" y="5325971"/>
            <a:ext cx="1097877" cy="400110"/>
          </a:xfrm>
          <a:prstGeom prst="rect">
            <a:avLst/>
          </a:prstGeom>
        </p:spPr>
        <p:txBody>
          <a:bodyPr wrap="none">
            <a:spAutoFit/>
          </a:bodyPr>
          <a:lstStyle/>
          <a:p>
            <a:r>
              <a:rPr lang="en-US" sz="2000" b="1" dirty="0" smtClean="0"/>
              <a:t>Pedestal</a:t>
            </a:r>
            <a:endParaRPr lang="en-US" sz="2000" b="1" baseline="-25000" dirty="0"/>
          </a:p>
        </p:txBody>
      </p:sp>
    </p:spTree>
    <p:extLst>
      <p:ext uri="{BB962C8B-B14F-4D97-AF65-F5344CB8AC3E}">
        <p14:creationId xmlns:p14="http://schemas.microsoft.com/office/powerpoint/2010/main" val="20675880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7-07-18 at 4.10.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260" y="1134986"/>
            <a:ext cx="4026256" cy="3442608"/>
          </a:xfrm>
          <a:prstGeom prst="rect">
            <a:avLst/>
          </a:prstGeom>
        </p:spPr>
      </p:pic>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584119" y="-13973"/>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Stability Checks for a Channel</a:t>
            </a:r>
            <a:endParaRPr lang="en-US" sz="3600" dirty="0"/>
          </a:p>
        </p:txBody>
      </p:sp>
      <p:sp>
        <p:nvSpPr>
          <p:cNvPr id="13" name="TextBox 12"/>
          <p:cNvSpPr txBox="1"/>
          <p:nvPr/>
        </p:nvSpPr>
        <p:spPr>
          <a:xfrm>
            <a:off x="5370946" y="1934304"/>
            <a:ext cx="1097877" cy="400110"/>
          </a:xfrm>
          <a:prstGeom prst="rect">
            <a:avLst/>
          </a:prstGeom>
          <a:noFill/>
        </p:spPr>
        <p:txBody>
          <a:bodyPr wrap="none" rtlCol="0">
            <a:spAutoFit/>
          </a:bodyPr>
          <a:lstStyle/>
          <a:p>
            <a:r>
              <a:rPr lang="en-US" sz="2000" b="1" dirty="0" smtClean="0"/>
              <a:t>Pedestal</a:t>
            </a:r>
            <a:endParaRPr lang="en-US" sz="2000" b="1" baseline="-25000" dirty="0"/>
          </a:p>
        </p:txBody>
      </p:sp>
      <p:sp>
        <p:nvSpPr>
          <p:cNvPr id="16" name="TextBox 15"/>
          <p:cNvSpPr txBox="1"/>
          <p:nvPr/>
        </p:nvSpPr>
        <p:spPr>
          <a:xfrm>
            <a:off x="253483" y="4662260"/>
            <a:ext cx="8103036" cy="1569660"/>
          </a:xfrm>
          <a:prstGeom prst="rect">
            <a:avLst/>
          </a:prstGeom>
          <a:noFill/>
        </p:spPr>
        <p:txBody>
          <a:bodyPr wrap="square" rtlCol="0">
            <a:spAutoFit/>
          </a:bodyPr>
          <a:lstStyle/>
          <a:p>
            <a:r>
              <a:rPr lang="en-US" sz="2400" dirty="0" smtClean="0"/>
              <a:t>Perform this on all channels and study the variation of sigma (spread) to check stability of pedestal and amplitudes of both pulses. We also investigated the time difference t</a:t>
            </a:r>
            <a:r>
              <a:rPr lang="en-US" sz="2400" baseline="-25000" dirty="0" smtClean="0"/>
              <a:t>2</a:t>
            </a:r>
            <a:r>
              <a:rPr lang="en-US" sz="2400" dirty="0" smtClean="0"/>
              <a:t>-t</a:t>
            </a:r>
            <a:r>
              <a:rPr lang="en-US" sz="2400" baseline="-25000" dirty="0" smtClean="0"/>
              <a:t>1</a:t>
            </a:r>
            <a:r>
              <a:rPr lang="en-US" sz="2400" dirty="0" smtClean="0"/>
              <a:t> for all channel (did not show it since we have just three time bins). </a:t>
            </a:r>
            <a:endParaRPr lang="en-US" sz="2400" baseline="-25000" dirty="0"/>
          </a:p>
        </p:txBody>
      </p:sp>
      <p:sp>
        <p:nvSpPr>
          <p:cNvPr id="2" name="Slide Number Placeholder 1"/>
          <p:cNvSpPr>
            <a:spLocks noGrp="1"/>
          </p:cNvSpPr>
          <p:nvPr>
            <p:ph type="sldNum" sz="quarter" idx="12"/>
          </p:nvPr>
        </p:nvSpPr>
        <p:spPr/>
        <p:txBody>
          <a:bodyPr/>
          <a:lstStyle/>
          <a:p>
            <a:fld id="{EAEDD599-416D-9A4A-A9E0-10504FF26970}" type="slidenum">
              <a:rPr lang="en-US" smtClean="0"/>
              <a:t>15</a:t>
            </a:fld>
            <a:endParaRPr lang="en-US"/>
          </a:p>
        </p:txBody>
      </p:sp>
      <p:sp>
        <p:nvSpPr>
          <p:cNvPr id="6" name="TextBox 5"/>
          <p:cNvSpPr txBox="1"/>
          <p:nvPr/>
        </p:nvSpPr>
        <p:spPr>
          <a:xfrm>
            <a:off x="5117462" y="2600148"/>
            <a:ext cx="1700906" cy="338554"/>
          </a:xfrm>
          <a:prstGeom prst="rect">
            <a:avLst/>
          </a:prstGeom>
          <a:noFill/>
        </p:spPr>
        <p:txBody>
          <a:bodyPr wrap="none" rtlCol="0">
            <a:spAutoFit/>
          </a:bodyPr>
          <a:lstStyle/>
          <a:p>
            <a:r>
              <a:rPr lang="en-US" sz="1600" dirty="0" smtClean="0"/>
              <a:t>Sigma 0.72 counts</a:t>
            </a:r>
            <a:endParaRPr lang="en-US" sz="1600" dirty="0"/>
          </a:p>
        </p:txBody>
      </p:sp>
      <p:pic>
        <p:nvPicPr>
          <p:cNvPr id="8" name="Picture 7" descr="Screen Shot 2017-07-26 at 12.20.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83" y="1036686"/>
            <a:ext cx="3979849" cy="3465504"/>
          </a:xfrm>
          <a:prstGeom prst="rect">
            <a:avLst/>
          </a:prstGeom>
        </p:spPr>
      </p:pic>
      <p:sp>
        <p:nvSpPr>
          <p:cNvPr id="21" name="TextBox 20"/>
          <p:cNvSpPr txBox="1"/>
          <p:nvPr/>
        </p:nvSpPr>
        <p:spPr>
          <a:xfrm>
            <a:off x="807127" y="2400093"/>
            <a:ext cx="1881018" cy="400110"/>
          </a:xfrm>
          <a:prstGeom prst="rect">
            <a:avLst/>
          </a:prstGeom>
          <a:noFill/>
        </p:spPr>
        <p:txBody>
          <a:bodyPr wrap="none" rtlCol="0">
            <a:spAutoFit/>
          </a:bodyPr>
          <a:lstStyle/>
          <a:p>
            <a:r>
              <a:rPr lang="en-US" sz="2000" b="1" dirty="0" smtClean="0"/>
              <a:t>A</a:t>
            </a:r>
            <a:r>
              <a:rPr lang="en-US" sz="2000" b="1" baseline="-25000" dirty="0"/>
              <a:t>2</a:t>
            </a:r>
            <a:r>
              <a:rPr lang="en-US" sz="2000" b="1" dirty="0" smtClean="0"/>
              <a:t>/A</a:t>
            </a:r>
            <a:r>
              <a:rPr lang="en-US" sz="2000" b="1" baseline="-25000" dirty="0" smtClean="0"/>
              <a:t>1</a:t>
            </a:r>
            <a:r>
              <a:rPr lang="en-US" sz="2000" b="1" dirty="0" smtClean="0"/>
              <a:t> </a:t>
            </a:r>
            <a:r>
              <a:rPr lang="en-US" sz="2000" b="1" dirty="0" err="1" smtClean="0"/>
              <a:t>wrt</a:t>
            </a:r>
            <a:r>
              <a:rPr lang="en-US" sz="2000" b="1" dirty="0" smtClean="0"/>
              <a:t> mean</a:t>
            </a:r>
            <a:endParaRPr lang="en-US" sz="2000" b="1" baseline="-25000" dirty="0"/>
          </a:p>
        </p:txBody>
      </p:sp>
      <p:sp>
        <p:nvSpPr>
          <p:cNvPr id="22" name="TextBox 21"/>
          <p:cNvSpPr txBox="1"/>
          <p:nvPr/>
        </p:nvSpPr>
        <p:spPr>
          <a:xfrm>
            <a:off x="656118" y="2993769"/>
            <a:ext cx="1261884" cy="369332"/>
          </a:xfrm>
          <a:prstGeom prst="rect">
            <a:avLst/>
          </a:prstGeom>
          <a:noFill/>
        </p:spPr>
        <p:txBody>
          <a:bodyPr wrap="none" rtlCol="0">
            <a:spAutoFit/>
          </a:bodyPr>
          <a:lstStyle/>
          <a:p>
            <a:r>
              <a:rPr lang="en-US" dirty="0" smtClean="0"/>
              <a:t>Sigma 5.7%  </a:t>
            </a:r>
            <a:endParaRPr lang="en-US" dirty="0"/>
          </a:p>
        </p:txBody>
      </p:sp>
    </p:spTree>
    <p:extLst>
      <p:ext uri="{BB962C8B-B14F-4D97-AF65-F5344CB8AC3E}">
        <p14:creationId xmlns:p14="http://schemas.microsoft.com/office/powerpoint/2010/main" val="29527890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o_second_pul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70" y="2415873"/>
            <a:ext cx="3980795" cy="4399039"/>
          </a:xfrm>
          <a:prstGeom prst="rect">
            <a:avLst/>
          </a:prstGeom>
        </p:spPr>
      </p:pic>
      <p:sp>
        <p:nvSpPr>
          <p:cNvPr id="5" name="Title 1"/>
          <p:cNvSpPr txBox="1">
            <a:spLocks/>
          </p:cNvSpPr>
          <p:nvPr/>
        </p:nvSpPr>
        <p:spPr>
          <a:xfrm>
            <a:off x="493396" y="-249852"/>
            <a:ext cx="7772400" cy="131043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Area Studies</a:t>
            </a:r>
            <a:endParaRPr lang="en-US" sz="3600" dirty="0"/>
          </a:p>
        </p:txBody>
      </p:sp>
      <p:sp>
        <p:nvSpPr>
          <p:cNvPr id="13" name="Subtitle 2"/>
          <p:cNvSpPr txBox="1">
            <a:spLocks/>
          </p:cNvSpPr>
          <p:nvPr/>
        </p:nvSpPr>
        <p:spPr>
          <a:xfrm>
            <a:off x="94126" y="909489"/>
            <a:ext cx="8830243" cy="1793171"/>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000" dirty="0" smtClean="0">
                <a:solidFill>
                  <a:schemeClr val="tx1"/>
                </a:solidFill>
              </a:rPr>
              <a:t>Fitted area distribution of all waveforms of each channel with a Gaussian and plotted the mean values and the reduced  </a:t>
            </a:r>
            <a:r>
              <a:rPr lang="en-US" sz="2000" dirty="0" smtClean="0">
                <a:solidFill>
                  <a:schemeClr val="tx1"/>
                </a:solidFill>
                <a:latin typeface="Symbol" charset="2"/>
                <a:cs typeface="Symbol" charset="2"/>
              </a:rPr>
              <a:t>c</a:t>
            </a:r>
            <a:r>
              <a:rPr lang="en-US" sz="2000" baseline="30000" dirty="0" smtClean="0">
                <a:solidFill>
                  <a:schemeClr val="tx1"/>
                </a:solidFill>
              </a:rPr>
              <a:t>2</a:t>
            </a:r>
            <a:r>
              <a:rPr lang="en-US" sz="2000" dirty="0" smtClean="0">
                <a:solidFill>
                  <a:schemeClr val="tx1"/>
                </a:solidFill>
              </a:rPr>
              <a:t> .  8</a:t>
            </a:r>
            <a:r>
              <a:rPr lang="en-US" sz="2000" baseline="30000" dirty="0" smtClean="0">
                <a:solidFill>
                  <a:schemeClr val="tx1"/>
                </a:solidFill>
              </a:rPr>
              <a:t>th</a:t>
            </a:r>
            <a:r>
              <a:rPr lang="en-US" sz="2000" dirty="0" smtClean="0">
                <a:solidFill>
                  <a:schemeClr val="tx1"/>
                </a:solidFill>
              </a:rPr>
              <a:t> local monitor channel and second pulse area (right plot). Same for </a:t>
            </a:r>
            <a:r>
              <a:rPr lang="en-US" sz="2000" dirty="0" err="1" smtClean="0">
                <a:solidFill>
                  <a:schemeClr val="tx1"/>
                </a:solidFill>
              </a:rPr>
              <a:t>Frascati</a:t>
            </a:r>
            <a:r>
              <a:rPr lang="en-US" sz="2000" dirty="0" smtClean="0">
                <a:solidFill>
                  <a:schemeClr val="tx1"/>
                </a:solidFill>
              </a:rPr>
              <a:t> test beam (left). A broader spread un this run  is due to smaller number of photo electron arriving at the calorimeter. The main effect </a:t>
            </a:r>
            <a:r>
              <a:rPr lang="en-US" sz="2000" dirty="0">
                <a:solidFill>
                  <a:srgbClr val="000000"/>
                </a:solidFill>
              </a:rPr>
              <a:t>c</a:t>
            </a:r>
            <a:r>
              <a:rPr lang="en-US" sz="2000" dirty="0" smtClean="0">
                <a:solidFill>
                  <a:srgbClr val="000000"/>
                </a:solidFill>
              </a:rPr>
              <a:t>orresponds </a:t>
            </a:r>
            <a:r>
              <a:rPr lang="en-US" sz="2000" dirty="0">
                <a:solidFill>
                  <a:srgbClr val="000000"/>
                </a:solidFill>
              </a:rPr>
              <a:t>to a </a:t>
            </a:r>
            <a:r>
              <a:rPr lang="en-US" sz="2000" dirty="0" smtClean="0">
                <a:solidFill>
                  <a:srgbClr val="000000"/>
                </a:solidFill>
              </a:rPr>
              <a:t>factor of      on </a:t>
            </a:r>
            <a:r>
              <a:rPr lang="en-US" sz="2000" dirty="0">
                <a:solidFill>
                  <a:srgbClr val="000000"/>
                </a:solidFill>
              </a:rPr>
              <a:t>the </a:t>
            </a:r>
            <a:r>
              <a:rPr lang="en-US" sz="2000" dirty="0">
                <a:solidFill>
                  <a:srgbClr val="000000"/>
                </a:solidFill>
                <a:latin typeface="Symbol" charset="2"/>
                <a:cs typeface="Symbol" charset="2"/>
              </a:rPr>
              <a:t>s</a:t>
            </a:r>
            <a:r>
              <a:rPr lang="en-US" sz="2000" dirty="0" smtClean="0">
                <a:solidFill>
                  <a:srgbClr val="000000"/>
                </a:solidFill>
              </a:rPr>
              <a:t> </a:t>
            </a:r>
            <a:r>
              <a:rPr lang="en-US" sz="2000" dirty="0">
                <a:solidFill>
                  <a:srgbClr val="000000"/>
                </a:solidFill>
              </a:rPr>
              <a:t>(as observed). </a:t>
            </a:r>
          </a:p>
        </p:txBody>
      </p:sp>
      <p:sp>
        <p:nvSpPr>
          <p:cNvPr id="15" name="TextBox 14"/>
          <p:cNvSpPr txBox="1"/>
          <p:nvPr/>
        </p:nvSpPr>
        <p:spPr>
          <a:xfrm>
            <a:off x="636947" y="3163993"/>
            <a:ext cx="1569660" cy="369332"/>
          </a:xfrm>
          <a:prstGeom prst="rect">
            <a:avLst/>
          </a:prstGeom>
          <a:noFill/>
        </p:spPr>
        <p:txBody>
          <a:bodyPr wrap="none" rtlCol="0">
            <a:spAutoFit/>
          </a:bodyPr>
          <a:lstStyle/>
          <a:p>
            <a:r>
              <a:rPr lang="en-US" dirty="0" smtClean="0">
                <a:latin typeface="Symbol" charset="2"/>
                <a:cs typeface="Symbol" charset="2"/>
              </a:rPr>
              <a:t>s</a:t>
            </a:r>
            <a:r>
              <a:rPr lang="en-US" dirty="0" smtClean="0"/>
              <a:t>/mean= 2.2%</a:t>
            </a:r>
            <a:endParaRPr lang="en-US" dirty="0"/>
          </a:p>
        </p:txBody>
      </p:sp>
      <p:sp>
        <p:nvSpPr>
          <p:cNvPr id="16" name="TextBox 15"/>
          <p:cNvSpPr txBox="1"/>
          <p:nvPr/>
        </p:nvSpPr>
        <p:spPr>
          <a:xfrm>
            <a:off x="493396" y="6418760"/>
            <a:ext cx="1970461" cy="369332"/>
          </a:xfrm>
          <a:prstGeom prst="rect">
            <a:avLst/>
          </a:prstGeom>
          <a:noFill/>
        </p:spPr>
        <p:txBody>
          <a:bodyPr wrap="none" rtlCol="0">
            <a:spAutoFit/>
          </a:bodyPr>
          <a:lstStyle/>
          <a:p>
            <a:r>
              <a:rPr lang="en-US" dirty="0" smtClean="0"/>
              <a:t>Courtesy: A. </a:t>
            </a:r>
            <a:r>
              <a:rPr lang="en-US" dirty="0" err="1" smtClean="0"/>
              <a:t>Druitti</a:t>
            </a:r>
            <a:endParaRPr lang="en-US" dirty="0"/>
          </a:p>
        </p:txBody>
      </p:sp>
      <p:sp>
        <p:nvSpPr>
          <p:cNvPr id="17" name="TextBox 16"/>
          <p:cNvSpPr txBox="1"/>
          <p:nvPr/>
        </p:nvSpPr>
        <p:spPr>
          <a:xfrm>
            <a:off x="777048" y="2543351"/>
            <a:ext cx="3203747" cy="369332"/>
          </a:xfrm>
          <a:prstGeom prst="rect">
            <a:avLst/>
          </a:prstGeom>
          <a:solidFill>
            <a:schemeClr val="bg1"/>
          </a:solidFill>
        </p:spPr>
        <p:txBody>
          <a:bodyPr wrap="none" rtlCol="0">
            <a:spAutoFit/>
          </a:bodyPr>
          <a:lstStyle/>
          <a:p>
            <a:r>
              <a:rPr lang="en-US" dirty="0"/>
              <a:t>E</a:t>
            </a:r>
            <a:r>
              <a:rPr lang="en-US" dirty="0" smtClean="0"/>
              <a:t>quivalent </a:t>
            </a:r>
            <a:r>
              <a:rPr lang="en-US" dirty="0"/>
              <a:t>pulse </a:t>
            </a:r>
            <a:r>
              <a:rPr lang="en-US" dirty="0" smtClean="0"/>
              <a:t>energy ~ 2 </a:t>
            </a:r>
            <a:r>
              <a:rPr lang="en-US" dirty="0" err="1" smtClean="0"/>
              <a:t>GeV</a:t>
            </a:r>
            <a:r>
              <a:rPr lang="en-US" dirty="0" smtClean="0"/>
              <a:t>  </a:t>
            </a:r>
            <a:endParaRPr lang="en-US" dirty="0"/>
          </a:p>
        </p:txBody>
      </p:sp>
      <p:sp>
        <p:nvSpPr>
          <p:cNvPr id="18" name="Slide Number Placeholder 6"/>
          <p:cNvSpPr>
            <a:spLocks noGrp="1"/>
          </p:cNvSpPr>
          <p:nvPr>
            <p:ph type="sldNum" sz="quarter" idx="12"/>
          </p:nvPr>
        </p:nvSpPr>
        <p:spPr>
          <a:xfrm>
            <a:off x="6945816" y="6356350"/>
            <a:ext cx="2133600" cy="365125"/>
          </a:xfrm>
        </p:spPr>
        <p:txBody>
          <a:bodyPr/>
          <a:lstStyle/>
          <a:p>
            <a:fld id="{EAEDD599-416D-9A4A-A9E0-10504FF26970}" type="slidenum">
              <a:rPr lang="en-US" smtClean="0"/>
              <a:t>16</a:t>
            </a:fld>
            <a:endParaRPr lang="en-US" dirty="0"/>
          </a:p>
        </p:txBody>
      </p:sp>
      <p:sp>
        <p:nvSpPr>
          <p:cNvPr id="19" name="TextBox 18"/>
          <p:cNvSpPr txBox="1"/>
          <p:nvPr/>
        </p:nvSpPr>
        <p:spPr>
          <a:xfrm>
            <a:off x="4873629" y="2600666"/>
            <a:ext cx="3392167" cy="369332"/>
          </a:xfrm>
          <a:prstGeom prst="rect">
            <a:avLst/>
          </a:prstGeom>
          <a:solidFill>
            <a:schemeClr val="bg1"/>
          </a:solidFill>
        </p:spPr>
        <p:txBody>
          <a:bodyPr wrap="square" rtlCol="0">
            <a:spAutoFit/>
          </a:bodyPr>
          <a:lstStyle/>
          <a:p>
            <a:r>
              <a:rPr lang="en-US" dirty="0"/>
              <a:t>E</a:t>
            </a:r>
            <a:r>
              <a:rPr lang="en-US" dirty="0" smtClean="0"/>
              <a:t>quivalent </a:t>
            </a:r>
            <a:r>
              <a:rPr lang="en-US" dirty="0"/>
              <a:t>pulse </a:t>
            </a:r>
            <a:r>
              <a:rPr lang="en-US" dirty="0" smtClean="0"/>
              <a:t>energy ~ 1 </a:t>
            </a:r>
            <a:r>
              <a:rPr lang="en-US" dirty="0" err="1" smtClean="0"/>
              <a:t>GeV</a:t>
            </a:r>
            <a:r>
              <a:rPr lang="en-US" dirty="0" smtClean="0"/>
              <a:t> </a:t>
            </a:r>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2107516359"/>
              </p:ext>
            </p:extLst>
          </p:nvPr>
        </p:nvGraphicFramePr>
        <p:xfrm>
          <a:off x="4115437" y="2260455"/>
          <a:ext cx="241300" cy="215900"/>
        </p:xfrm>
        <a:graphic>
          <a:graphicData uri="http://schemas.openxmlformats.org/presentationml/2006/ole">
            <mc:AlternateContent xmlns:mc="http://schemas.openxmlformats.org/markup-compatibility/2006">
              <mc:Choice xmlns:v="urn:schemas-microsoft-com:vml" Requires="v">
                <p:oleObj spid="_x0000_s2105" name="Equation" r:id="rId4" imgW="241300" imgH="215900" progId="Equation.3">
                  <p:embed/>
                </p:oleObj>
              </mc:Choice>
              <mc:Fallback>
                <p:oleObj name="Equation" r:id="rId4" imgW="241300" imgH="215900" progId="Equation.3">
                  <p:embed/>
                  <p:pic>
                    <p:nvPicPr>
                      <p:cNvPr id="0" name=""/>
                      <p:cNvPicPr/>
                      <p:nvPr/>
                    </p:nvPicPr>
                    <p:blipFill>
                      <a:blip r:embed="rId5"/>
                      <a:stretch>
                        <a:fillRect/>
                      </a:stretch>
                    </p:blipFill>
                    <p:spPr>
                      <a:xfrm>
                        <a:off x="4115437" y="2260455"/>
                        <a:ext cx="241300" cy="215900"/>
                      </a:xfrm>
                      <a:prstGeom prst="rect">
                        <a:avLst/>
                      </a:prstGeom>
                    </p:spPr>
                  </p:pic>
                </p:oleObj>
              </mc:Fallback>
            </mc:AlternateContent>
          </a:graphicData>
        </a:graphic>
      </p:graphicFrame>
      <p:sp>
        <p:nvSpPr>
          <p:cNvPr id="22" name="TextBox 21"/>
          <p:cNvSpPr txBox="1"/>
          <p:nvPr/>
        </p:nvSpPr>
        <p:spPr>
          <a:xfrm>
            <a:off x="4995401" y="3431479"/>
            <a:ext cx="1569660" cy="369332"/>
          </a:xfrm>
          <a:prstGeom prst="rect">
            <a:avLst/>
          </a:prstGeom>
          <a:noFill/>
        </p:spPr>
        <p:txBody>
          <a:bodyPr wrap="none" rtlCol="0">
            <a:spAutoFit/>
          </a:bodyPr>
          <a:lstStyle/>
          <a:p>
            <a:r>
              <a:rPr lang="en-US" dirty="0" smtClean="0">
                <a:latin typeface="Symbol" charset="2"/>
                <a:cs typeface="Symbol" charset="2"/>
              </a:rPr>
              <a:t>s</a:t>
            </a:r>
            <a:r>
              <a:rPr lang="en-US" dirty="0" smtClean="0"/>
              <a:t>/mean= 2.2%</a:t>
            </a:r>
            <a:endParaRPr lang="en-US" dirty="0"/>
          </a:p>
        </p:txBody>
      </p:sp>
      <p:pic>
        <p:nvPicPr>
          <p:cNvPr id="4" name="Picture 3" descr="Screen Shot 2017-07-26 at 7.58.56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6138" y="2926769"/>
            <a:ext cx="3739658" cy="3805311"/>
          </a:xfrm>
          <a:prstGeom prst="rect">
            <a:avLst/>
          </a:prstGeom>
        </p:spPr>
      </p:pic>
      <p:sp>
        <p:nvSpPr>
          <p:cNvPr id="23" name="TextBox 22"/>
          <p:cNvSpPr txBox="1"/>
          <p:nvPr/>
        </p:nvSpPr>
        <p:spPr>
          <a:xfrm>
            <a:off x="4801305" y="3074993"/>
            <a:ext cx="1569660" cy="369332"/>
          </a:xfrm>
          <a:prstGeom prst="rect">
            <a:avLst/>
          </a:prstGeom>
          <a:noFill/>
        </p:spPr>
        <p:txBody>
          <a:bodyPr wrap="none" rtlCol="0">
            <a:spAutoFit/>
          </a:bodyPr>
          <a:lstStyle/>
          <a:p>
            <a:r>
              <a:rPr lang="en-US" dirty="0" smtClean="0">
                <a:latin typeface="Symbol" charset="2"/>
                <a:cs typeface="Symbol" charset="2"/>
              </a:rPr>
              <a:t>s</a:t>
            </a:r>
            <a:r>
              <a:rPr lang="en-US" dirty="0" smtClean="0"/>
              <a:t>/mean= 3.4%</a:t>
            </a:r>
            <a:endParaRPr lang="en-US" dirty="0"/>
          </a:p>
        </p:txBody>
      </p:sp>
      <p:sp>
        <p:nvSpPr>
          <p:cNvPr id="24" name="TextBox 23"/>
          <p:cNvSpPr txBox="1"/>
          <p:nvPr/>
        </p:nvSpPr>
        <p:spPr>
          <a:xfrm>
            <a:off x="6755531" y="4008769"/>
            <a:ext cx="2128808" cy="400110"/>
          </a:xfrm>
          <a:prstGeom prst="rect">
            <a:avLst/>
          </a:prstGeom>
          <a:noFill/>
        </p:spPr>
        <p:txBody>
          <a:bodyPr wrap="none" rtlCol="0">
            <a:spAutoFit/>
          </a:bodyPr>
          <a:lstStyle/>
          <a:p>
            <a:r>
              <a:rPr lang="en-US" sz="2000" dirty="0"/>
              <a:t>Runs 1791 to </a:t>
            </a:r>
            <a:r>
              <a:rPr lang="en-US" sz="2000" dirty="0" smtClean="0"/>
              <a:t>1869</a:t>
            </a:r>
            <a:endParaRPr lang="en-US" sz="2000" dirty="0"/>
          </a:p>
        </p:txBody>
      </p:sp>
    </p:spTree>
    <p:extLst>
      <p:ext uri="{BB962C8B-B14F-4D97-AF65-F5344CB8AC3E}">
        <p14:creationId xmlns:p14="http://schemas.microsoft.com/office/powerpoint/2010/main" val="16785931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610936" y="6442933"/>
            <a:ext cx="2133600" cy="365125"/>
          </a:xfrm>
        </p:spPr>
        <p:txBody>
          <a:bodyPr/>
          <a:lstStyle/>
          <a:p>
            <a:fld id="{563EB411-11E5-2A46-80AC-3E5DAB5C7F0A}" type="slidenum">
              <a:rPr lang="en-US" smtClean="0"/>
              <a:t>17</a:t>
            </a:fld>
            <a:endParaRPr lang="en-US"/>
          </a:p>
        </p:txBody>
      </p:sp>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693594" y="-28084"/>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Area A</a:t>
            </a:r>
            <a:r>
              <a:rPr lang="en-US" sz="3600" baseline="-25000" dirty="0"/>
              <a:t>2</a:t>
            </a:r>
            <a:r>
              <a:rPr lang="en-US" sz="3600" dirty="0" smtClean="0"/>
              <a:t> Width Vs. channels </a:t>
            </a:r>
            <a:endParaRPr lang="en-US" sz="3600" dirty="0"/>
          </a:p>
        </p:txBody>
      </p:sp>
      <p:sp>
        <p:nvSpPr>
          <p:cNvPr id="16" name="TextBox 15"/>
          <p:cNvSpPr txBox="1"/>
          <p:nvPr/>
        </p:nvSpPr>
        <p:spPr>
          <a:xfrm>
            <a:off x="230909" y="1065724"/>
            <a:ext cx="8913091" cy="461665"/>
          </a:xfrm>
          <a:prstGeom prst="rect">
            <a:avLst/>
          </a:prstGeom>
          <a:noFill/>
        </p:spPr>
        <p:txBody>
          <a:bodyPr wrap="square" rtlCol="0">
            <a:spAutoFit/>
          </a:bodyPr>
          <a:lstStyle/>
          <a:p>
            <a:pPr algn="ctr"/>
            <a:r>
              <a:rPr lang="en-US" sz="2400" dirty="0" smtClean="0"/>
              <a:t>Shows the sigma/mean (width) for all channel.</a:t>
            </a:r>
            <a:endParaRPr lang="en-US" sz="2400" dirty="0"/>
          </a:p>
        </p:txBody>
      </p:sp>
      <p:pic>
        <p:nvPicPr>
          <p:cNvPr id="4" name="Picture 3" descr="Screen Shot 2017-07-26 at 10.13.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519" y="1904818"/>
            <a:ext cx="6218657" cy="4252822"/>
          </a:xfrm>
          <a:prstGeom prst="rect">
            <a:avLst/>
          </a:prstGeom>
        </p:spPr>
      </p:pic>
    </p:spTree>
    <p:extLst>
      <p:ext uri="{BB962C8B-B14F-4D97-AF65-F5344CB8AC3E}">
        <p14:creationId xmlns:p14="http://schemas.microsoft.com/office/powerpoint/2010/main" val="6561452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11" name="Title 1"/>
          <p:cNvSpPr txBox="1">
            <a:spLocks/>
          </p:cNvSpPr>
          <p:nvPr/>
        </p:nvSpPr>
        <p:spPr>
          <a:xfrm>
            <a:off x="584119" y="-13973"/>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Pedestal Width Vs. channels </a:t>
            </a:r>
            <a:endParaRPr lang="en-US" sz="3600" dirty="0"/>
          </a:p>
        </p:txBody>
      </p:sp>
      <p:sp>
        <p:nvSpPr>
          <p:cNvPr id="3" name="Slide Number Placeholder 2"/>
          <p:cNvSpPr>
            <a:spLocks noGrp="1"/>
          </p:cNvSpPr>
          <p:nvPr>
            <p:ph type="sldNum" sz="quarter" idx="12"/>
          </p:nvPr>
        </p:nvSpPr>
        <p:spPr/>
        <p:txBody>
          <a:bodyPr/>
          <a:lstStyle/>
          <a:p>
            <a:fld id="{EAEDD599-416D-9A4A-A9E0-10504FF26970}" type="slidenum">
              <a:rPr lang="en-US" smtClean="0"/>
              <a:t>18</a:t>
            </a:fld>
            <a:endParaRPr lang="en-US"/>
          </a:p>
        </p:txBody>
      </p:sp>
      <p:pic>
        <p:nvPicPr>
          <p:cNvPr id="4" name="Picture 3" descr="Screen Shot 2017-07-26 at 7.21.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070" y="1975044"/>
            <a:ext cx="6445479" cy="4381306"/>
          </a:xfrm>
          <a:prstGeom prst="rect">
            <a:avLst/>
          </a:prstGeom>
        </p:spPr>
      </p:pic>
      <p:sp>
        <p:nvSpPr>
          <p:cNvPr id="12" name="TextBox 11"/>
          <p:cNvSpPr txBox="1"/>
          <p:nvPr/>
        </p:nvSpPr>
        <p:spPr>
          <a:xfrm>
            <a:off x="230909" y="1217388"/>
            <a:ext cx="8913091" cy="461665"/>
          </a:xfrm>
          <a:prstGeom prst="rect">
            <a:avLst/>
          </a:prstGeom>
          <a:noFill/>
        </p:spPr>
        <p:txBody>
          <a:bodyPr wrap="square" rtlCol="0">
            <a:spAutoFit/>
          </a:bodyPr>
          <a:lstStyle/>
          <a:p>
            <a:pPr algn="ctr"/>
            <a:r>
              <a:rPr lang="en-US" sz="2400" dirty="0" smtClean="0"/>
              <a:t>Shows the sigma (width) for all channel.</a:t>
            </a:r>
            <a:endParaRPr lang="en-US" sz="2400" dirty="0"/>
          </a:p>
        </p:txBody>
      </p:sp>
    </p:spTree>
    <p:extLst>
      <p:ext uri="{BB962C8B-B14F-4D97-AF65-F5344CB8AC3E}">
        <p14:creationId xmlns:p14="http://schemas.microsoft.com/office/powerpoint/2010/main" val="104280239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Summary of LM</a:t>
            </a:r>
            <a:endParaRPr lang="en-US" dirty="0"/>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19</a:t>
            </a:fld>
            <a:endParaRPr lang="en-US"/>
          </a:p>
        </p:txBody>
      </p:sp>
      <p:sp>
        <p:nvSpPr>
          <p:cNvPr id="3" name="Rectangle 2"/>
          <p:cNvSpPr/>
          <p:nvPr/>
        </p:nvSpPr>
        <p:spPr>
          <a:xfrm>
            <a:off x="1323169" y="1706088"/>
            <a:ext cx="7082558" cy="3970318"/>
          </a:xfrm>
          <a:prstGeom prst="rect">
            <a:avLst/>
          </a:prstGeom>
        </p:spPr>
        <p:txBody>
          <a:bodyPr wrap="square">
            <a:spAutoFit/>
          </a:bodyPr>
          <a:lstStyle/>
          <a:p>
            <a:pPr marL="0" lvl="1"/>
            <a:r>
              <a:rPr lang="en-US" sz="2800" dirty="0" smtClean="0"/>
              <a:t>Ratio </a:t>
            </a:r>
            <a:r>
              <a:rPr lang="en-US" sz="2800" dirty="0" smtClean="0">
                <a:latin typeface="Symbol" charset="2"/>
                <a:cs typeface="Symbol" charset="2"/>
              </a:rPr>
              <a:t>s</a:t>
            </a:r>
            <a:r>
              <a:rPr lang="en-US" sz="2800" dirty="0" smtClean="0"/>
              <a:t>/</a:t>
            </a:r>
            <a:r>
              <a:rPr lang="en-US" sz="2800" dirty="0"/>
              <a:t>mean of </a:t>
            </a:r>
            <a:r>
              <a:rPr lang="en-US" sz="2800" dirty="0" smtClean="0"/>
              <a:t>area</a:t>
            </a:r>
            <a:r>
              <a:rPr lang="en-US" sz="2800" dirty="0"/>
              <a:t> </a:t>
            </a:r>
            <a:r>
              <a:rPr lang="en-US" sz="2800" dirty="0" smtClean="0"/>
              <a:t>of second pulse varies from 3.4 to 5.9%</a:t>
            </a:r>
            <a:r>
              <a:rPr lang="en-US" sz="2800" dirty="0"/>
              <a:t>, higher than </a:t>
            </a:r>
            <a:r>
              <a:rPr lang="en-US" sz="2800" dirty="0" smtClean="0"/>
              <a:t>the </a:t>
            </a:r>
            <a:r>
              <a:rPr lang="en-US" sz="2800" dirty="0" err="1" smtClean="0"/>
              <a:t>Frascati</a:t>
            </a:r>
            <a:r>
              <a:rPr lang="en-US" sz="2800" dirty="0" smtClean="0"/>
              <a:t> test beam  </a:t>
            </a:r>
            <a:r>
              <a:rPr lang="en-US" sz="2800" dirty="0"/>
              <a:t>(~2.5-3%) </a:t>
            </a:r>
            <a:r>
              <a:rPr lang="en-US" sz="2800" dirty="0" smtClean="0"/>
              <a:t>. A </a:t>
            </a:r>
            <a:r>
              <a:rPr lang="en-US" sz="2800" dirty="0"/>
              <a:t>beam of laser light equivalent </a:t>
            </a:r>
            <a:r>
              <a:rPr lang="en-US" sz="2800" dirty="0" smtClean="0"/>
              <a:t>of </a:t>
            </a:r>
            <a:r>
              <a:rPr lang="en-US" sz="2800" dirty="0"/>
              <a:t>1 </a:t>
            </a:r>
            <a:r>
              <a:rPr lang="en-US" sz="2800" dirty="0" err="1"/>
              <a:t>GeV</a:t>
            </a:r>
            <a:r>
              <a:rPr lang="en-US" sz="2800" dirty="0"/>
              <a:t> compared to </a:t>
            </a:r>
            <a:r>
              <a:rPr lang="en-US" sz="2800" dirty="0" err="1"/>
              <a:t>Frascati</a:t>
            </a:r>
            <a:r>
              <a:rPr lang="en-US" sz="2800" dirty="0"/>
              <a:t> beam </a:t>
            </a:r>
            <a:r>
              <a:rPr lang="en-US" sz="2800" dirty="0" smtClean="0"/>
              <a:t>(of ~2 </a:t>
            </a:r>
            <a:r>
              <a:rPr lang="en-US" sz="2800" dirty="0" err="1" smtClean="0"/>
              <a:t>GeV</a:t>
            </a:r>
            <a:r>
              <a:rPr lang="en-US" sz="2800" dirty="0" smtClean="0"/>
              <a:t>), introduces a reduction by a factor of    in the width (i.e. ratio </a:t>
            </a:r>
            <a:r>
              <a:rPr lang="en-US" sz="2800" dirty="0">
                <a:latin typeface="Symbol" charset="2"/>
                <a:cs typeface="Symbol" charset="2"/>
              </a:rPr>
              <a:t>s</a:t>
            </a:r>
            <a:r>
              <a:rPr lang="en-US" sz="2800" dirty="0"/>
              <a:t>/mean</a:t>
            </a:r>
            <a:r>
              <a:rPr lang="en-US" sz="2800" dirty="0" smtClean="0"/>
              <a:t>) which depends on the number </a:t>
            </a:r>
            <a:r>
              <a:rPr lang="en-US" sz="2800" dirty="0"/>
              <a:t>of photoelectrons (PE</a:t>
            </a:r>
            <a:r>
              <a:rPr lang="en-US" sz="2800" dirty="0" smtClean="0"/>
              <a:t>) arriving on the calorimeters .</a:t>
            </a:r>
          </a:p>
          <a:p>
            <a:endParaRPr lang="en-US" sz="2800"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3176074430"/>
              </p:ext>
            </p:extLst>
          </p:nvPr>
        </p:nvGraphicFramePr>
        <p:xfrm>
          <a:off x="1774383" y="4036682"/>
          <a:ext cx="241300" cy="215900"/>
        </p:xfrm>
        <a:graphic>
          <a:graphicData uri="http://schemas.openxmlformats.org/presentationml/2006/ole">
            <mc:AlternateContent xmlns:mc="http://schemas.openxmlformats.org/markup-compatibility/2006">
              <mc:Choice xmlns:v="urn:schemas-microsoft-com:vml" Requires="v">
                <p:oleObj spid="_x0000_s1042" name="Equation" r:id="rId3" imgW="241300" imgH="215900" progId="Equation.3">
                  <p:embed/>
                </p:oleObj>
              </mc:Choice>
              <mc:Fallback>
                <p:oleObj name="Equation" r:id="rId3" imgW="241300" imgH="215900" progId="Equation.3">
                  <p:embed/>
                  <p:pic>
                    <p:nvPicPr>
                      <p:cNvPr id="0" name=""/>
                      <p:cNvPicPr/>
                      <p:nvPr/>
                    </p:nvPicPr>
                    <p:blipFill>
                      <a:blip r:embed="rId4"/>
                      <a:stretch>
                        <a:fillRect/>
                      </a:stretch>
                    </p:blipFill>
                    <p:spPr>
                      <a:xfrm>
                        <a:off x="1774383" y="4036682"/>
                        <a:ext cx="241300" cy="215900"/>
                      </a:xfrm>
                      <a:prstGeom prst="rect">
                        <a:avLst/>
                      </a:prstGeom>
                    </p:spPr>
                  </p:pic>
                </p:oleObj>
              </mc:Fallback>
            </mc:AlternateContent>
          </a:graphicData>
        </a:graphic>
      </p:graphicFrame>
    </p:spTree>
    <p:extLst>
      <p:ext uri="{BB962C8B-B14F-4D97-AF65-F5344CB8AC3E}">
        <p14:creationId xmlns:p14="http://schemas.microsoft.com/office/powerpoint/2010/main" val="7918146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5926" y="4483"/>
            <a:ext cx="7772400" cy="840749"/>
          </a:xfrm>
        </p:spPr>
        <p:txBody>
          <a:bodyPr/>
          <a:lstStyle/>
          <a:p>
            <a:r>
              <a:rPr lang="en-US" dirty="0" smtClean="0"/>
              <a:t>Laser System - Basics</a:t>
            </a:r>
            <a:endParaRPr lang="en-US" dirty="0"/>
          </a:p>
        </p:txBody>
      </p:sp>
      <p:sp>
        <p:nvSpPr>
          <p:cNvPr id="3" name="Subtitle 2"/>
          <p:cNvSpPr>
            <a:spLocks noGrp="1"/>
          </p:cNvSpPr>
          <p:nvPr>
            <p:ph type="subTitle" idx="1"/>
          </p:nvPr>
        </p:nvSpPr>
        <p:spPr>
          <a:xfrm>
            <a:off x="32854" y="1081063"/>
            <a:ext cx="8970039" cy="5509626"/>
          </a:xfrm>
        </p:spPr>
        <p:txBody>
          <a:bodyPr>
            <a:noAutofit/>
          </a:bodyPr>
          <a:lstStyle/>
          <a:p>
            <a:pPr algn="just"/>
            <a:r>
              <a:rPr lang="en-US" sz="2400" dirty="0" smtClean="0">
                <a:solidFill>
                  <a:schemeClr val="tx1"/>
                </a:solidFill>
              </a:rPr>
              <a:t>Laser system - used for </a:t>
            </a:r>
            <a:r>
              <a:rPr lang="en-US" sz="2400" b="1" dirty="0" smtClean="0">
                <a:solidFill>
                  <a:schemeClr val="tx1"/>
                </a:solidFill>
              </a:rPr>
              <a:t>calibration </a:t>
            </a:r>
            <a:r>
              <a:rPr lang="en-US" sz="2400" dirty="0" smtClean="0">
                <a:solidFill>
                  <a:schemeClr val="tx1"/>
                </a:solidFill>
              </a:rPr>
              <a:t>and</a:t>
            </a:r>
            <a:r>
              <a:rPr lang="en-US" sz="2400" b="1" dirty="0" smtClean="0">
                <a:solidFill>
                  <a:schemeClr val="tx1"/>
                </a:solidFill>
              </a:rPr>
              <a:t> </a:t>
            </a:r>
            <a:r>
              <a:rPr lang="en-US" sz="2400" b="1" dirty="0" smtClean="0">
                <a:solidFill>
                  <a:schemeClr val="tx1"/>
                </a:solidFill>
              </a:rPr>
              <a:t>monitoring.</a:t>
            </a:r>
            <a:endParaRPr lang="en-US" sz="2400" b="1" dirty="0" smtClean="0">
              <a:solidFill>
                <a:schemeClr val="tx1"/>
              </a:solidFill>
            </a:endParaRPr>
          </a:p>
          <a:p>
            <a:pPr marL="914400" lvl="1" indent="-457200" algn="l">
              <a:buFont typeface="Arial"/>
              <a:buChar char="•"/>
            </a:pPr>
            <a:r>
              <a:rPr lang="en-US" sz="2400" b="1" dirty="0">
                <a:solidFill>
                  <a:schemeClr val="tx1"/>
                </a:solidFill>
              </a:rPr>
              <a:t>Source Monitors</a:t>
            </a:r>
            <a:r>
              <a:rPr lang="en-US" sz="2400" dirty="0">
                <a:solidFill>
                  <a:schemeClr val="tx1"/>
                </a:solidFill>
              </a:rPr>
              <a:t> (SM) are used to monitor and correct the </a:t>
            </a:r>
            <a:r>
              <a:rPr lang="en-US" sz="2400" b="1" dirty="0">
                <a:solidFill>
                  <a:schemeClr val="tx1"/>
                </a:solidFill>
              </a:rPr>
              <a:t>laser intensity</a:t>
            </a:r>
            <a:r>
              <a:rPr lang="en-US" sz="2400" dirty="0">
                <a:solidFill>
                  <a:schemeClr val="tx1"/>
                </a:solidFill>
              </a:rPr>
              <a:t> </a:t>
            </a:r>
            <a:r>
              <a:rPr lang="en-US" sz="2400" dirty="0" smtClean="0">
                <a:solidFill>
                  <a:schemeClr val="tx1"/>
                </a:solidFill>
              </a:rPr>
              <a:t>variations</a:t>
            </a:r>
            <a:r>
              <a:rPr lang="en-US" sz="2400" dirty="0" smtClean="0">
                <a:solidFill>
                  <a:schemeClr val="tx1"/>
                </a:solidFill>
              </a:rPr>
              <a:t>. </a:t>
            </a:r>
            <a:r>
              <a:rPr lang="en-US" sz="2400" dirty="0" smtClean="0">
                <a:solidFill>
                  <a:schemeClr val="tx1"/>
                </a:solidFill>
              </a:rPr>
              <a:t>Have</a:t>
            </a:r>
            <a:r>
              <a:rPr lang="en-US" sz="2400" dirty="0" smtClean="0">
                <a:solidFill>
                  <a:schemeClr val="tx1"/>
                </a:solidFill>
              </a:rPr>
              <a:t> </a:t>
            </a:r>
            <a:r>
              <a:rPr lang="en-US" sz="2400" b="1" dirty="0" smtClean="0">
                <a:solidFill>
                  <a:schemeClr val="tx1"/>
                </a:solidFill>
              </a:rPr>
              <a:t>2 PIN diodes </a:t>
            </a:r>
            <a:r>
              <a:rPr lang="en-US" sz="2400" dirty="0" smtClean="0">
                <a:solidFill>
                  <a:schemeClr val="tx1"/>
                </a:solidFill>
              </a:rPr>
              <a:t>(</a:t>
            </a:r>
            <a:r>
              <a:rPr lang="en-US" sz="2400" dirty="0" err="1" smtClean="0">
                <a:solidFill>
                  <a:schemeClr val="tx1"/>
                </a:solidFill>
              </a:rPr>
              <a:t>PiD</a:t>
            </a:r>
            <a:r>
              <a:rPr lang="en-US" sz="2400" dirty="0" smtClean="0">
                <a:solidFill>
                  <a:schemeClr val="tx1"/>
                </a:solidFill>
              </a:rPr>
              <a:t>) and a </a:t>
            </a:r>
            <a:r>
              <a:rPr lang="en-US" sz="2400" b="1" dirty="0" smtClean="0">
                <a:solidFill>
                  <a:schemeClr val="tx1"/>
                </a:solidFill>
              </a:rPr>
              <a:t>PMT.</a:t>
            </a:r>
            <a:endParaRPr lang="en-US" sz="2400" b="1" dirty="0">
              <a:solidFill>
                <a:schemeClr val="tx1"/>
              </a:solidFill>
            </a:endParaRPr>
          </a:p>
          <a:p>
            <a:pPr lvl="3" algn="l"/>
            <a:r>
              <a:rPr lang="en-US" sz="2400" dirty="0" smtClean="0">
                <a:solidFill>
                  <a:schemeClr val="tx1"/>
                </a:solidFill>
              </a:rPr>
              <a:t>Simultaneous </a:t>
            </a:r>
            <a:r>
              <a:rPr lang="en-US" sz="2400" dirty="0">
                <a:solidFill>
                  <a:schemeClr val="tx1"/>
                </a:solidFill>
              </a:rPr>
              <a:t>digitization with two independent systems: </a:t>
            </a:r>
            <a:r>
              <a:rPr lang="en-US" sz="2400" b="1" dirty="0">
                <a:solidFill>
                  <a:schemeClr val="tx1"/>
                </a:solidFill>
              </a:rPr>
              <a:t>Waveform digitizers </a:t>
            </a:r>
            <a:r>
              <a:rPr lang="en-US" sz="2400" dirty="0" smtClean="0">
                <a:solidFill>
                  <a:schemeClr val="tx1"/>
                </a:solidFill>
              </a:rPr>
              <a:t>(WFDs) similar to those </a:t>
            </a:r>
            <a:r>
              <a:rPr lang="en-US" sz="2400" dirty="0">
                <a:solidFill>
                  <a:schemeClr val="tx1"/>
                </a:solidFill>
              </a:rPr>
              <a:t>used for the calorimeters and </a:t>
            </a:r>
            <a:r>
              <a:rPr lang="en-US" sz="2400" b="1" dirty="0" smtClean="0">
                <a:solidFill>
                  <a:schemeClr val="tx1"/>
                </a:solidFill>
              </a:rPr>
              <a:t>custom (Naples) electronics</a:t>
            </a:r>
            <a:r>
              <a:rPr lang="en-US" sz="2400" dirty="0" smtClean="0">
                <a:solidFill>
                  <a:schemeClr val="tx1"/>
                </a:solidFill>
              </a:rPr>
              <a:t>. </a:t>
            </a:r>
          </a:p>
          <a:p>
            <a:pPr marL="914400" lvl="1" indent="-457200" algn="just">
              <a:buFont typeface="Arial"/>
              <a:buChar char="•"/>
            </a:pPr>
            <a:r>
              <a:rPr lang="en-US" sz="2400" b="1" dirty="0">
                <a:solidFill>
                  <a:srgbClr val="000000"/>
                </a:solidFill>
              </a:rPr>
              <a:t>Local Monitors </a:t>
            </a:r>
            <a:r>
              <a:rPr lang="en-US" sz="2400" dirty="0">
                <a:solidFill>
                  <a:srgbClr val="000000"/>
                </a:solidFill>
              </a:rPr>
              <a:t>(LM) check and correct the stability of the </a:t>
            </a:r>
            <a:r>
              <a:rPr lang="en-US" sz="2400" b="1" dirty="0">
                <a:solidFill>
                  <a:srgbClr val="000000"/>
                </a:solidFill>
              </a:rPr>
              <a:t>light distribution</a:t>
            </a:r>
            <a:r>
              <a:rPr lang="en-US" sz="2400" dirty="0">
                <a:solidFill>
                  <a:srgbClr val="000000"/>
                </a:solidFill>
              </a:rPr>
              <a:t> </a:t>
            </a:r>
            <a:r>
              <a:rPr lang="en-US" sz="2400" dirty="0" smtClean="0">
                <a:solidFill>
                  <a:srgbClr val="000000"/>
                </a:solidFill>
              </a:rPr>
              <a:t>chain. </a:t>
            </a:r>
            <a:r>
              <a:rPr lang="en-US" sz="2400" dirty="0">
                <a:solidFill>
                  <a:srgbClr val="000000"/>
                </a:solidFill>
              </a:rPr>
              <a:t>The same light </a:t>
            </a:r>
            <a:r>
              <a:rPr lang="en-US" sz="2400" dirty="0" smtClean="0">
                <a:solidFill>
                  <a:srgbClr val="000000"/>
                </a:solidFill>
              </a:rPr>
              <a:t>pulse is </a:t>
            </a:r>
            <a:r>
              <a:rPr lang="en-US" sz="2400" dirty="0">
                <a:solidFill>
                  <a:srgbClr val="000000"/>
                </a:solidFill>
              </a:rPr>
              <a:t>split </a:t>
            </a:r>
            <a:r>
              <a:rPr lang="en-US" sz="2400" dirty="0" smtClean="0">
                <a:solidFill>
                  <a:srgbClr val="000000"/>
                </a:solidFill>
              </a:rPr>
              <a:t>into</a:t>
            </a:r>
            <a:r>
              <a:rPr lang="en-US" sz="2400" dirty="0" smtClean="0">
                <a:solidFill>
                  <a:srgbClr val="000000"/>
                </a:solidFill>
              </a:rPr>
              <a:t> </a:t>
            </a:r>
            <a:r>
              <a:rPr lang="en-US" sz="2400" dirty="0">
                <a:solidFill>
                  <a:srgbClr val="000000"/>
                </a:solidFill>
              </a:rPr>
              <a:t>two separate paths: one is measured locally </a:t>
            </a:r>
            <a:r>
              <a:rPr lang="en-US" sz="2400" dirty="0" smtClean="0">
                <a:solidFill>
                  <a:srgbClr val="000000"/>
                </a:solidFill>
              </a:rPr>
              <a:t>from the SM, </a:t>
            </a:r>
            <a:r>
              <a:rPr lang="en-US" sz="2400" dirty="0" smtClean="0">
                <a:solidFill>
                  <a:srgbClr val="000000"/>
                </a:solidFill>
              </a:rPr>
              <a:t>while </a:t>
            </a:r>
            <a:r>
              <a:rPr lang="en-US" sz="2400" dirty="0" smtClean="0">
                <a:solidFill>
                  <a:srgbClr val="000000"/>
                </a:solidFill>
              </a:rPr>
              <a:t>the </a:t>
            </a:r>
            <a:r>
              <a:rPr lang="en-US" sz="2400" dirty="0" smtClean="0">
                <a:solidFill>
                  <a:srgbClr val="000000"/>
                </a:solidFill>
              </a:rPr>
              <a:t>other </a:t>
            </a:r>
            <a:r>
              <a:rPr lang="en-US" sz="2400" dirty="0">
                <a:solidFill>
                  <a:srgbClr val="000000"/>
                </a:solidFill>
              </a:rPr>
              <a:t>goes to the calorimeter and then returns to the laser hut. The two signals are measured by the </a:t>
            </a:r>
            <a:r>
              <a:rPr lang="en-US" sz="2400" b="1" dirty="0">
                <a:solidFill>
                  <a:srgbClr val="000000"/>
                </a:solidFill>
              </a:rPr>
              <a:t>same PM</a:t>
            </a:r>
            <a:r>
              <a:rPr lang="en-US" sz="2400" dirty="0">
                <a:solidFill>
                  <a:srgbClr val="000000"/>
                </a:solidFill>
              </a:rPr>
              <a:t>T and clearly separated in time. </a:t>
            </a:r>
          </a:p>
        </p:txBody>
      </p:sp>
      <p:sp>
        <p:nvSpPr>
          <p:cNvPr id="4" name="Slide Number Placeholder 3"/>
          <p:cNvSpPr>
            <a:spLocks noGrp="1"/>
          </p:cNvSpPr>
          <p:nvPr>
            <p:ph type="sldNum" sz="quarter" idx="12"/>
          </p:nvPr>
        </p:nvSpPr>
        <p:spPr/>
        <p:txBody>
          <a:bodyPr/>
          <a:lstStyle/>
          <a:p>
            <a:fld id="{EAEDD599-416D-9A4A-A9E0-10504FF26970}" type="slidenum">
              <a:rPr lang="en-US" smtClean="0"/>
              <a:t>2</a:t>
            </a:fld>
            <a:endParaRPr lang="en-US"/>
          </a:p>
        </p:txBody>
      </p:sp>
    </p:spTree>
    <p:extLst>
      <p:ext uri="{BB962C8B-B14F-4D97-AF65-F5344CB8AC3E}">
        <p14:creationId xmlns:p14="http://schemas.microsoft.com/office/powerpoint/2010/main" val="30495729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Conclusion</a:t>
            </a:r>
            <a:endParaRPr lang="en-US" dirty="0"/>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20</a:t>
            </a:fld>
            <a:endParaRPr lang="en-US"/>
          </a:p>
        </p:txBody>
      </p:sp>
      <p:sp>
        <p:nvSpPr>
          <p:cNvPr id="3" name="Rectangle 2"/>
          <p:cNvSpPr/>
          <p:nvPr/>
        </p:nvSpPr>
        <p:spPr>
          <a:xfrm>
            <a:off x="548344" y="1182803"/>
            <a:ext cx="8236155" cy="5262980"/>
          </a:xfrm>
          <a:prstGeom prst="rect">
            <a:avLst/>
          </a:prstGeom>
        </p:spPr>
        <p:txBody>
          <a:bodyPr wrap="square">
            <a:spAutoFit/>
          </a:bodyPr>
          <a:lstStyle/>
          <a:p>
            <a:pPr lvl="1" indent="-457200">
              <a:buFont typeface="Arial"/>
              <a:buChar char="•"/>
            </a:pPr>
            <a:r>
              <a:rPr lang="en-US" sz="2800" dirty="0" smtClean="0"/>
              <a:t>The stability of the SMs measured by amplitude ratio of PiD1:PiD2 is generally good (of the  ~10</a:t>
            </a:r>
            <a:r>
              <a:rPr lang="en-US" sz="2800" baseline="30000" dirty="0" smtClean="0"/>
              <a:t>-4</a:t>
            </a:r>
            <a:r>
              <a:rPr lang="en-US" sz="2800" dirty="0" smtClean="0"/>
              <a:t>), </a:t>
            </a:r>
            <a:r>
              <a:rPr lang="en-US" sz="2800" baseline="30000" dirty="0" smtClean="0"/>
              <a:t> </a:t>
            </a:r>
            <a:r>
              <a:rPr lang="en-US" sz="2800" dirty="0" smtClean="0"/>
              <a:t>but  some noise and temperature dependence have been observed, which we need to understand.</a:t>
            </a:r>
          </a:p>
          <a:p>
            <a:pPr lvl="1" indent="-457200">
              <a:buFont typeface="Arial"/>
              <a:buChar char="•"/>
            </a:pPr>
            <a:r>
              <a:rPr lang="en-US" sz="2800" dirty="0" smtClean="0"/>
              <a:t>LM don</a:t>
            </a:r>
            <a:r>
              <a:rPr lang="mr-IN" sz="2800" dirty="0" smtClean="0"/>
              <a:t>’</a:t>
            </a:r>
            <a:r>
              <a:rPr lang="en-US" sz="2800" dirty="0" smtClean="0"/>
              <a:t>t see too much fluctuations. Optimization of light  will stabilize and improve their </a:t>
            </a:r>
            <a:r>
              <a:rPr lang="en-US" sz="2800" dirty="0" err="1" smtClean="0"/>
              <a:t>behaviour</a:t>
            </a:r>
            <a:r>
              <a:rPr lang="en-US" sz="2800" dirty="0" smtClean="0"/>
              <a:t>. </a:t>
            </a:r>
          </a:p>
          <a:p>
            <a:pPr lvl="1" indent="-457200">
              <a:buFont typeface="Arial"/>
              <a:buChar char="•"/>
            </a:pPr>
            <a:r>
              <a:rPr lang="en-US" sz="2800" dirty="0" smtClean="0"/>
              <a:t>Redefining the parameters of the pulse ( like pedestals, amplitudes, areas etc.) using a template fit or any other sophisticated fits might help in achieving a better stability of both the SMs and LMs.</a:t>
            </a:r>
          </a:p>
          <a:p>
            <a:pPr marL="0" lvl="1"/>
            <a:endParaRPr lang="en-US" sz="2800" dirty="0" smtClean="0"/>
          </a:p>
          <a:p>
            <a:pPr lvl="1" indent="-457200">
              <a:buFont typeface="Arial"/>
              <a:buChar char="•"/>
            </a:pPr>
            <a:endParaRPr lang="en-US" sz="2800" dirty="0" smtClean="0"/>
          </a:p>
        </p:txBody>
      </p:sp>
    </p:spTree>
    <p:extLst>
      <p:ext uri="{BB962C8B-B14F-4D97-AF65-F5344CB8AC3E}">
        <p14:creationId xmlns:p14="http://schemas.microsoft.com/office/powerpoint/2010/main" val="11953352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2790674"/>
            <a:ext cx="8229600" cy="1143000"/>
          </a:xfrm>
        </p:spPr>
        <p:txBody>
          <a:bodyPr>
            <a:normAutofit/>
          </a:bodyPr>
          <a:lstStyle/>
          <a:p>
            <a:r>
              <a:rPr lang="en-US" sz="4800" dirty="0" smtClean="0"/>
              <a:t>Backup Slides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21</a:t>
            </a:fld>
            <a:endParaRPr lang="en-US"/>
          </a:p>
        </p:txBody>
      </p:sp>
    </p:spTree>
    <p:extLst>
      <p:ext uri="{BB962C8B-B14F-4D97-AF65-F5344CB8AC3E}">
        <p14:creationId xmlns:p14="http://schemas.microsoft.com/office/powerpoint/2010/main" val="17359601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7-07-18 at 3.05.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8554"/>
            <a:ext cx="4814985" cy="3761824"/>
          </a:xfrm>
          <a:prstGeom prst="rect">
            <a:avLst/>
          </a:prstGeom>
        </p:spPr>
      </p:pic>
      <p:sp>
        <p:nvSpPr>
          <p:cNvPr id="3" name="Subtitle 2"/>
          <p:cNvSpPr>
            <a:spLocks noGrp="1"/>
          </p:cNvSpPr>
          <p:nvPr>
            <p:ph type="subTitle" idx="1"/>
          </p:nvPr>
        </p:nvSpPr>
        <p:spPr>
          <a:xfrm>
            <a:off x="145721" y="1117834"/>
            <a:ext cx="8998279" cy="1832533"/>
          </a:xfrm>
        </p:spPr>
        <p:txBody>
          <a:bodyPr>
            <a:noAutofit/>
          </a:bodyPr>
          <a:lstStyle/>
          <a:p>
            <a:pPr algn="l"/>
            <a:r>
              <a:rPr lang="en-US" sz="2600" dirty="0" smtClean="0">
                <a:solidFill>
                  <a:schemeClr val="tx1"/>
                </a:solidFill>
              </a:rPr>
              <a:t>The amplitude and area are proportional </a:t>
            </a:r>
            <a:r>
              <a:rPr lang="en-US" sz="2600" dirty="0">
                <a:solidFill>
                  <a:schemeClr val="tx1"/>
                </a:solidFill>
              </a:rPr>
              <a:t> </a:t>
            </a:r>
            <a:r>
              <a:rPr lang="en-US" sz="2600" dirty="0" smtClean="0">
                <a:solidFill>
                  <a:schemeClr val="tx1"/>
                </a:solidFill>
              </a:rPr>
              <a:t>as shown 1</a:t>
            </a:r>
            <a:r>
              <a:rPr lang="en-US" sz="2600" baseline="30000" dirty="0" smtClean="0">
                <a:solidFill>
                  <a:schemeClr val="tx1"/>
                </a:solidFill>
              </a:rPr>
              <a:t>st</a:t>
            </a:r>
            <a:r>
              <a:rPr lang="en-US" sz="2600" dirty="0" smtClean="0">
                <a:solidFill>
                  <a:schemeClr val="tx1"/>
                </a:solidFill>
              </a:rPr>
              <a:t> pulse (left) and 2</a:t>
            </a:r>
            <a:r>
              <a:rPr lang="en-US" sz="2600" baseline="30000" dirty="0" smtClean="0">
                <a:solidFill>
                  <a:schemeClr val="tx1"/>
                </a:solidFill>
              </a:rPr>
              <a:t>nd</a:t>
            </a:r>
            <a:r>
              <a:rPr lang="en-US" sz="2600" dirty="0" smtClean="0">
                <a:solidFill>
                  <a:schemeClr val="tx1"/>
                </a:solidFill>
              </a:rPr>
              <a:t> pulse(right) for channel 1.</a:t>
            </a:r>
            <a:endParaRPr lang="en-US" sz="2600" dirty="0">
              <a:solidFill>
                <a:schemeClr val="tx1"/>
              </a:solidFill>
            </a:endParaRPr>
          </a:p>
        </p:txBody>
      </p:sp>
      <p:sp>
        <p:nvSpPr>
          <p:cNvPr id="5" name="Title 1"/>
          <p:cNvSpPr txBox="1">
            <a:spLocks/>
          </p:cNvSpPr>
          <p:nvPr/>
        </p:nvSpPr>
        <p:spPr>
          <a:xfrm>
            <a:off x="737646" y="-249852"/>
            <a:ext cx="7772400" cy="131043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LM: Amplitude Vs. Area</a:t>
            </a:r>
            <a:endParaRPr lang="en-US" sz="3600" dirty="0"/>
          </a:p>
        </p:txBody>
      </p:sp>
      <p:sp>
        <p:nvSpPr>
          <p:cNvPr id="8" name="TextBox 7"/>
          <p:cNvSpPr txBox="1"/>
          <p:nvPr/>
        </p:nvSpPr>
        <p:spPr>
          <a:xfrm>
            <a:off x="957445" y="2458554"/>
            <a:ext cx="2539878" cy="830997"/>
          </a:xfrm>
          <a:prstGeom prst="rect">
            <a:avLst/>
          </a:prstGeom>
          <a:noFill/>
        </p:spPr>
        <p:txBody>
          <a:bodyPr wrap="none" rtlCol="0">
            <a:spAutoFit/>
          </a:bodyPr>
          <a:lstStyle/>
          <a:p>
            <a:r>
              <a:rPr lang="en-US" sz="2400" b="1" dirty="0" smtClean="0"/>
              <a:t>Runs 1791 to 1869</a:t>
            </a:r>
          </a:p>
          <a:p>
            <a:r>
              <a:rPr lang="en-US" sz="2400" b="1" dirty="0" smtClean="0"/>
              <a:t>1</a:t>
            </a:r>
            <a:r>
              <a:rPr lang="en-US" sz="2400" b="1" baseline="30000" dirty="0" smtClean="0"/>
              <a:t>st</a:t>
            </a:r>
            <a:r>
              <a:rPr lang="en-US" sz="2400" b="1" dirty="0" smtClean="0"/>
              <a:t> </a:t>
            </a:r>
            <a:r>
              <a:rPr lang="mr-IN" sz="2400" b="1" dirty="0" smtClean="0"/>
              <a:t>–</a:t>
            </a:r>
            <a:r>
              <a:rPr lang="en-US" sz="2400" b="1" dirty="0" smtClean="0"/>
              <a:t> 4</a:t>
            </a:r>
            <a:r>
              <a:rPr lang="en-US" sz="2400" b="1" baseline="30000" dirty="0" smtClean="0"/>
              <a:t>th</a:t>
            </a:r>
            <a:r>
              <a:rPr lang="en-US" sz="2400" b="1" dirty="0" smtClean="0"/>
              <a:t> July </a:t>
            </a:r>
            <a:endParaRPr lang="en-US" sz="2400" b="1" dirty="0"/>
          </a:p>
        </p:txBody>
      </p:sp>
      <p:sp>
        <p:nvSpPr>
          <p:cNvPr id="9" name="TextBox 8"/>
          <p:cNvSpPr txBox="1"/>
          <p:nvPr/>
        </p:nvSpPr>
        <p:spPr>
          <a:xfrm>
            <a:off x="10552545" y="5033818"/>
            <a:ext cx="184666" cy="369332"/>
          </a:xfrm>
          <a:prstGeom prst="rect">
            <a:avLst/>
          </a:prstGeom>
          <a:noFill/>
        </p:spPr>
        <p:txBody>
          <a:bodyPr wrap="none" rtlCol="0">
            <a:spAutoFit/>
          </a:bodyPr>
          <a:lstStyle/>
          <a:p>
            <a:endParaRPr lang="en-US" dirty="0"/>
          </a:p>
        </p:txBody>
      </p:sp>
      <p:sp>
        <p:nvSpPr>
          <p:cNvPr id="2" name="Slide Number Placeholder 1"/>
          <p:cNvSpPr>
            <a:spLocks noGrp="1"/>
          </p:cNvSpPr>
          <p:nvPr>
            <p:ph type="sldNum" sz="quarter" idx="12"/>
          </p:nvPr>
        </p:nvSpPr>
        <p:spPr/>
        <p:txBody>
          <a:bodyPr/>
          <a:lstStyle/>
          <a:p>
            <a:fld id="{EAEDD599-416D-9A4A-A9E0-10504FF26970}" type="slidenum">
              <a:rPr lang="en-US" smtClean="0"/>
              <a:t>22</a:t>
            </a:fld>
            <a:endParaRPr lang="en-US"/>
          </a:p>
        </p:txBody>
      </p:sp>
      <p:pic>
        <p:nvPicPr>
          <p:cNvPr id="11" name="Picture 10" descr="Screen Shot 2017-07-18 at 3.07.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869" y="2563796"/>
            <a:ext cx="4513981" cy="3778717"/>
          </a:xfrm>
          <a:prstGeom prst="rect">
            <a:avLst/>
          </a:prstGeom>
        </p:spPr>
      </p:pic>
    </p:spTree>
    <p:extLst>
      <p:ext uri="{BB962C8B-B14F-4D97-AF65-F5344CB8AC3E}">
        <p14:creationId xmlns:p14="http://schemas.microsoft.com/office/powerpoint/2010/main" val="40710789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93396" y="-51431"/>
            <a:ext cx="7772400" cy="95431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Amplitude Studies </a:t>
            </a:r>
            <a:r>
              <a:rPr lang="mr-IN" sz="3600" dirty="0" smtClean="0"/>
              <a:t>–</a:t>
            </a:r>
            <a:r>
              <a:rPr lang="en-US" sz="3600" dirty="0" smtClean="0"/>
              <a:t> First pulse</a:t>
            </a:r>
            <a:endParaRPr lang="en-US" sz="3600" dirty="0"/>
          </a:p>
        </p:txBody>
      </p:sp>
      <p:sp>
        <p:nvSpPr>
          <p:cNvPr id="9" name="TextBox 8"/>
          <p:cNvSpPr txBox="1"/>
          <p:nvPr/>
        </p:nvSpPr>
        <p:spPr>
          <a:xfrm>
            <a:off x="10013122" y="5788308"/>
            <a:ext cx="184666" cy="369332"/>
          </a:xfrm>
          <a:prstGeom prst="rect">
            <a:avLst/>
          </a:prstGeom>
          <a:noFill/>
        </p:spPr>
        <p:txBody>
          <a:bodyPr wrap="none" rtlCol="0">
            <a:spAutoFit/>
          </a:bodyPr>
          <a:lstStyle/>
          <a:p>
            <a:endParaRPr lang="en-US" dirty="0"/>
          </a:p>
        </p:txBody>
      </p:sp>
      <p:sp>
        <p:nvSpPr>
          <p:cNvPr id="10" name="TextBox 9"/>
          <p:cNvSpPr txBox="1"/>
          <p:nvPr/>
        </p:nvSpPr>
        <p:spPr>
          <a:xfrm>
            <a:off x="9940439" y="1423049"/>
            <a:ext cx="184666" cy="369332"/>
          </a:xfrm>
          <a:prstGeom prst="rect">
            <a:avLst/>
          </a:prstGeom>
          <a:noFill/>
        </p:spPr>
        <p:txBody>
          <a:bodyPr wrap="none" rtlCol="0">
            <a:spAutoFit/>
          </a:bodyPr>
          <a:lstStyle/>
          <a:p>
            <a:endParaRPr lang="en-US" dirty="0"/>
          </a:p>
        </p:txBody>
      </p:sp>
      <p:sp>
        <p:nvSpPr>
          <p:cNvPr id="20" name="TextBox 19"/>
          <p:cNvSpPr txBox="1"/>
          <p:nvPr/>
        </p:nvSpPr>
        <p:spPr>
          <a:xfrm>
            <a:off x="119978" y="5669033"/>
            <a:ext cx="8894854" cy="707886"/>
          </a:xfrm>
          <a:prstGeom prst="rect">
            <a:avLst/>
          </a:prstGeom>
          <a:noFill/>
        </p:spPr>
        <p:txBody>
          <a:bodyPr wrap="square" rtlCol="0">
            <a:spAutoFit/>
          </a:bodyPr>
          <a:lstStyle/>
          <a:p>
            <a:r>
              <a:rPr lang="en-US" sz="2000" dirty="0" smtClean="0"/>
              <a:t>Error is 1/[2*</a:t>
            </a:r>
            <a:r>
              <a:rPr lang="en-US" sz="2000" dirty="0" err="1" smtClean="0"/>
              <a:t>sqrt</a:t>
            </a:r>
            <a:r>
              <a:rPr lang="en-US" sz="2000" dirty="0" smtClean="0"/>
              <a:t>(NDF)].</a:t>
            </a:r>
            <a:r>
              <a:rPr lang="en-US" sz="2000" dirty="0"/>
              <a:t> </a:t>
            </a:r>
            <a:r>
              <a:rPr lang="en-US" sz="2000" dirty="0" smtClean="0"/>
              <a:t>Selected channel 10 (calorimeter 15) with least </a:t>
            </a:r>
            <a:r>
              <a:rPr lang="en-US" sz="2000" dirty="0">
                <a:cs typeface="Calibri"/>
              </a:rPr>
              <a:t>reduced </a:t>
            </a:r>
            <a:r>
              <a:rPr lang="en-US" sz="2000" dirty="0">
                <a:latin typeface="Symbol" charset="2"/>
                <a:cs typeface="Symbol" charset="2"/>
              </a:rPr>
              <a:t>c</a:t>
            </a:r>
            <a:r>
              <a:rPr lang="en-US" sz="2000" baseline="30000" dirty="0"/>
              <a:t>2</a:t>
            </a:r>
            <a:r>
              <a:rPr lang="en-US" sz="2000" dirty="0"/>
              <a:t> </a:t>
            </a:r>
            <a:r>
              <a:rPr lang="en-US" sz="2000" dirty="0" smtClean="0"/>
              <a:t>for time evolution studies.</a:t>
            </a:r>
            <a:endParaRPr lang="en-US" sz="2000" dirty="0"/>
          </a:p>
        </p:txBody>
      </p:sp>
      <p:pic>
        <p:nvPicPr>
          <p:cNvPr id="3" name="Picture 2" descr="chi2_amp2_1_to_4_Ju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679" y="2193606"/>
            <a:ext cx="5501151" cy="3496951"/>
          </a:xfrm>
          <a:prstGeom prst="rect">
            <a:avLst/>
          </a:prstGeom>
        </p:spPr>
      </p:pic>
      <p:sp>
        <p:nvSpPr>
          <p:cNvPr id="4" name="TextBox 3"/>
          <p:cNvSpPr txBox="1"/>
          <p:nvPr/>
        </p:nvSpPr>
        <p:spPr>
          <a:xfrm>
            <a:off x="5451745" y="2966416"/>
            <a:ext cx="1378277" cy="400110"/>
          </a:xfrm>
          <a:prstGeom prst="rect">
            <a:avLst/>
          </a:prstGeom>
          <a:noFill/>
        </p:spPr>
        <p:txBody>
          <a:bodyPr wrap="none" rtlCol="0">
            <a:spAutoFit/>
          </a:bodyPr>
          <a:lstStyle/>
          <a:p>
            <a:r>
              <a:rPr lang="en-US" sz="2000" dirty="0" smtClean="0"/>
              <a:t>Within a fill</a:t>
            </a:r>
            <a:endParaRPr lang="en-US" sz="2000" dirty="0"/>
          </a:p>
        </p:txBody>
      </p:sp>
      <p:sp>
        <p:nvSpPr>
          <p:cNvPr id="2" name="Slide Number Placeholder 1"/>
          <p:cNvSpPr>
            <a:spLocks noGrp="1"/>
          </p:cNvSpPr>
          <p:nvPr>
            <p:ph type="sldNum" sz="quarter" idx="12"/>
          </p:nvPr>
        </p:nvSpPr>
        <p:spPr/>
        <p:txBody>
          <a:bodyPr/>
          <a:lstStyle/>
          <a:p>
            <a:fld id="{EAEDD599-416D-9A4A-A9E0-10504FF26970}" type="slidenum">
              <a:rPr lang="en-US" smtClean="0"/>
              <a:t>23</a:t>
            </a:fld>
            <a:endParaRPr lang="en-US"/>
          </a:p>
        </p:txBody>
      </p:sp>
      <p:sp>
        <p:nvSpPr>
          <p:cNvPr id="6" name="TextBox 5"/>
          <p:cNvSpPr txBox="1"/>
          <p:nvPr/>
        </p:nvSpPr>
        <p:spPr>
          <a:xfrm>
            <a:off x="493397" y="1423048"/>
            <a:ext cx="8521436" cy="646331"/>
          </a:xfrm>
          <a:prstGeom prst="rect">
            <a:avLst/>
          </a:prstGeom>
          <a:noFill/>
        </p:spPr>
        <p:txBody>
          <a:bodyPr wrap="square" rtlCol="0">
            <a:spAutoFit/>
          </a:bodyPr>
          <a:lstStyle/>
          <a:p>
            <a:r>
              <a:rPr lang="en-US" dirty="0" smtClean="0"/>
              <a:t>The Gaussian distribution of amplitudes for each channel is fitted and the </a:t>
            </a:r>
            <a:r>
              <a:rPr lang="en-US" dirty="0" smtClean="0">
                <a:cs typeface="Calibri"/>
              </a:rPr>
              <a:t>reduced </a:t>
            </a:r>
            <a:r>
              <a:rPr lang="en-US" dirty="0">
                <a:latin typeface="Symbol" charset="2"/>
                <a:cs typeface="Symbol" charset="2"/>
              </a:rPr>
              <a:t>c</a:t>
            </a:r>
            <a:r>
              <a:rPr lang="en-US" baseline="30000" dirty="0"/>
              <a:t>2</a:t>
            </a:r>
            <a:r>
              <a:rPr lang="en-US" dirty="0"/>
              <a:t> distribution </a:t>
            </a:r>
            <a:r>
              <a:rPr lang="en-US" dirty="0" smtClean="0"/>
              <a:t>is plotted to chose a suitable channel. </a:t>
            </a:r>
            <a:endParaRPr lang="en-US" dirty="0"/>
          </a:p>
        </p:txBody>
      </p:sp>
    </p:spTree>
    <p:extLst>
      <p:ext uri="{BB962C8B-B14F-4D97-AF65-F5344CB8AC3E}">
        <p14:creationId xmlns:p14="http://schemas.microsoft.com/office/powerpoint/2010/main" val="42248785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SM1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24</a:t>
            </a:fld>
            <a:endParaRPr lang="en-US"/>
          </a:p>
        </p:txBody>
      </p:sp>
      <p:pic>
        <p:nvPicPr>
          <p:cNvPr id="3" name="Picture 2" descr="SM1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996246" y="453874"/>
            <a:ext cx="4946952" cy="6858000"/>
          </a:xfrm>
          <a:prstGeom prst="rect">
            <a:avLst/>
          </a:prstGeom>
        </p:spPr>
      </p:pic>
    </p:spTree>
    <p:extLst>
      <p:ext uri="{BB962C8B-B14F-4D97-AF65-F5344CB8AC3E}">
        <p14:creationId xmlns:p14="http://schemas.microsoft.com/office/powerpoint/2010/main" val="9136613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SM2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25</a:t>
            </a:fld>
            <a:endParaRPr lang="en-US"/>
          </a:p>
        </p:txBody>
      </p:sp>
      <p:pic>
        <p:nvPicPr>
          <p:cNvPr id="5" name="Picture 4" descr="SM2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167220" y="453874"/>
            <a:ext cx="4946952" cy="6858000"/>
          </a:xfrm>
          <a:prstGeom prst="rect">
            <a:avLst/>
          </a:prstGeom>
        </p:spPr>
      </p:pic>
    </p:spTree>
    <p:extLst>
      <p:ext uri="{BB962C8B-B14F-4D97-AF65-F5344CB8AC3E}">
        <p14:creationId xmlns:p14="http://schemas.microsoft.com/office/powerpoint/2010/main" val="31130097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fontScale="90000"/>
          </a:bodyPr>
          <a:lstStyle/>
          <a:p>
            <a:r>
              <a:rPr lang="en-US" sz="4800" dirty="0" smtClean="0"/>
              <a:t>SM2 from custom (Naples) board</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26</a:t>
            </a:fld>
            <a:endParaRPr lang="en-US"/>
          </a:p>
        </p:txBody>
      </p:sp>
      <p:pic>
        <p:nvPicPr>
          <p:cNvPr id="3" name="Picture 2" descr="Screen Shot 2017-07-23 at 9.24.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3202"/>
            <a:ext cx="9144000" cy="4033170"/>
          </a:xfrm>
          <a:prstGeom prst="rect">
            <a:avLst/>
          </a:prstGeom>
        </p:spPr>
      </p:pic>
    </p:spTree>
    <p:extLst>
      <p:ext uri="{BB962C8B-B14F-4D97-AF65-F5344CB8AC3E}">
        <p14:creationId xmlns:p14="http://schemas.microsoft.com/office/powerpoint/2010/main" val="285343990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SM3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27</a:t>
            </a:fld>
            <a:endParaRPr lang="en-US"/>
          </a:p>
        </p:txBody>
      </p:sp>
      <p:pic>
        <p:nvPicPr>
          <p:cNvPr id="3" name="Picture 2" descr="SM4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240493" y="219847"/>
            <a:ext cx="4946952" cy="6858000"/>
          </a:xfrm>
          <a:prstGeom prst="rect">
            <a:avLst/>
          </a:prstGeom>
        </p:spPr>
      </p:pic>
    </p:spTree>
    <p:extLst>
      <p:ext uri="{BB962C8B-B14F-4D97-AF65-F5344CB8AC3E}">
        <p14:creationId xmlns:p14="http://schemas.microsoft.com/office/powerpoint/2010/main" val="17377599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fontScale="90000"/>
          </a:bodyPr>
          <a:lstStyle/>
          <a:p>
            <a:r>
              <a:rPr lang="en-US" sz="4800" dirty="0" smtClean="0"/>
              <a:t>SM3 from custom (Naples) board</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28</a:t>
            </a:fld>
            <a:endParaRPr lang="en-US"/>
          </a:p>
        </p:txBody>
      </p:sp>
      <p:pic>
        <p:nvPicPr>
          <p:cNvPr id="5" name="Picture 4" descr="Screen Shot 2017-07-23 at 9.25.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4500"/>
            <a:ext cx="9144000" cy="3874256"/>
          </a:xfrm>
          <a:prstGeom prst="rect">
            <a:avLst/>
          </a:prstGeom>
        </p:spPr>
      </p:pic>
    </p:spTree>
    <p:extLst>
      <p:ext uri="{BB962C8B-B14F-4D97-AF65-F5344CB8AC3E}">
        <p14:creationId xmlns:p14="http://schemas.microsoft.com/office/powerpoint/2010/main" val="8794132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SM5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29</a:t>
            </a:fld>
            <a:endParaRPr lang="en-US"/>
          </a:p>
        </p:txBody>
      </p:sp>
      <p:pic>
        <p:nvPicPr>
          <p:cNvPr id="5" name="Picture 4" descr="SM5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998824" y="453874"/>
            <a:ext cx="4946952" cy="6858000"/>
          </a:xfrm>
          <a:prstGeom prst="rect">
            <a:avLst/>
          </a:prstGeom>
        </p:spPr>
      </p:pic>
    </p:spTree>
    <p:extLst>
      <p:ext uri="{BB962C8B-B14F-4D97-AF65-F5344CB8AC3E}">
        <p14:creationId xmlns:p14="http://schemas.microsoft.com/office/powerpoint/2010/main" val="8797260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94"/>
            <a:ext cx="8229600" cy="1143000"/>
          </a:xfrm>
        </p:spPr>
        <p:txBody>
          <a:bodyPr/>
          <a:lstStyle/>
          <a:p>
            <a:r>
              <a:rPr lang="en-US" dirty="0" smtClean="0"/>
              <a:t>Laser Monitoring System</a:t>
            </a:r>
            <a:endParaRPr lang="en-US" dirty="0"/>
          </a:p>
        </p:txBody>
      </p:sp>
      <p:sp>
        <p:nvSpPr>
          <p:cNvPr id="11" name="Slide Number Placeholder 3"/>
          <p:cNvSpPr>
            <a:spLocks noGrp="1"/>
          </p:cNvSpPr>
          <p:nvPr>
            <p:ph type="sldNum" sz="quarter" idx="12"/>
          </p:nvPr>
        </p:nvSpPr>
        <p:spPr>
          <a:xfrm>
            <a:off x="6842262" y="6405947"/>
            <a:ext cx="2133600" cy="365125"/>
          </a:xfrm>
        </p:spPr>
        <p:txBody>
          <a:bodyPr/>
          <a:lstStyle/>
          <a:p>
            <a:fld id="{EAEDD599-416D-9A4A-A9E0-10504FF26970}" type="slidenum">
              <a:rPr lang="en-US" smtClean="0"/>
              <a:t>3</a:t>
            </a:fld>
            <a:endParaRPr lang="en-US"/>
          </a:p>
        </p:txBody>
      </p:sp>
      <p:sp>
        <p:nvSpPr>
          <p:cNvPr id="3" name="TextBox 2"/>
          <p:cNvSpPr txBox="1"/>
          <p:nvPr/>
        </p:nvSpPr>
        <p:spPr>
          <a:xfrm>
            <a:off x="322257" y="973941"/>
            <a:ext cx="8597162" cy="1015663"/>
          </a:xfrm>
          <a:prstGeom prst="rect">
            <a:avLst/>
          </a:prstGeom>
          <a:noFill/>
        </p:spPr>
        <p:txBody>
          <a:bodyPr wrap="square" rtlCol="0">
            <a:spAutoFit/>
          </a:bodyPr>
          <a:lstStyle/>
          <a:p>
            <a:r>
              <a:rPr lang="en-US" sz="2000" dirty="0" smtClean="0"/>
              <a:t>Map of the laser monitoring system from reconstruction. The red block shows the 17 SMs (SM6 PMT  not working shown by red cross and channel 15, 20 and 19 are not connected shown by blue crosses) and the rest show the 24 LMs. </a:t>
            </a:r>
            <a:endParaRPr lang="en-US" sz="2000" dirty="0"/>
          </a:p>
        </p:txBody>
      </p:sp>
      <p:grpSp>
        <p:nvGrpSpPr>
          <p:cNvPr id="13" name="Group 12"/>
          <p:cNvGrpSpPr/>
          <p:nvPr/>
        </p:nvGrpSpPr>
        <p:grpSpPr>
          <a:xfrm>
            <a:off x="1284111" y="2088381"/>
            <a:ext cx="6737839" cy="4520966"/>
            <a:chOff x="1284111" y="1904938"/>
            <a:chExt cx="6737839" cy="4520966"/>
          </a:xfrm>
        </p:grpSpPr>
        <p:pic>
          <p:nvPicPr>
            <p:cNvPr id="10" name="Picture 9" descr="Screen Shot 2017-07-25 at 9.41.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11" y="1904938"/>
              <a:ext cx="6737839" cy="4520966"/>
            </a:xfrm>
            <a:prstGeom prst="rect">
              <a:avLst/>
            </a:prstGeom>
          </p:spPr>
        </p:pic>
        <p:sp>
          <p:nvSpPr>
            <p:cNvPr id="17" name="Multiply 16"/>
            <p:cNvSpPr/>
            <p:nvPr/>
          </p:nvSpPr>
          <p:spPr>
            <a:xfrm>
              <a:off x="4276871" y="5794726"/>
              <a:ext cx="817240" cy="611221"/>
            </a:xfrm>
            <a:prstGeom prst="mathMultiply">
              <a:avLst>
                <a:gd name="adj1" fmla="val 11680"/>
              </a:avLst>
            </a:prstGeom>
            <a:solidFill>
              <a:srgbClr val="0000FF"/>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Multiply 20"/>
            <p:cNvSpPr/>
            <p:nvPr/>
          </p:nvSpPr>
          <p:spPr>
            <a:xfrm>
              <a:off x="4972864" y="4827488"/>
              <a:ext cx="860254" cy="611221"/>
            </a:xfrm>
            <a:prstGeom prst="mathMultiply">
              <a:avLst>
                <a:gd name="adj1" fmla="val 11680"/>
              </a:avLst>
            </a:prstGeom>
            <a:solidFill>
              <a:srgbClr val="0000FF"/>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Multiply 21"/>
            <p:cNvSpPr/>
            <p:nvPr/>
          </p:nvSpPr>
          <p:spPr>
            <a:xfrm>
              <a:off x="4972864" y="5801573"/>
              <a:ext cx="860254" cy="611221"/>
            </a:xfrm>
            <a:prstGeom prst="mathMultiply">
              <a:avLst>
                <a:gd name="adj1" fmla="val 11680"/>
              </a:avLst>
            </a:prstGeom>
            <a:solidFill>
              <a:srgbClr val="0000FF"/>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Multiply 22"/>
            <p:cNvSpPr/>
            <p:nvPr/>
          </p:nvSpPr>
          <p:spPr>
            <a:xfrm>
              <a:off x="5000562" y="2047599"/>
              <a:ext cx="860254" cy="611221"/>
            </a:xfrm>
            <a:prstGeom prst="mathMultiply">
              <a:avLst>
                <a:gd name="adj1" fmla="val 11680"/>
              </a:avLst>
            </a:prstGeom>
            <a:solidFill>
              <a:srgbClr val="FF0000"/>
            </a:solidFill>
            <a:ln w="127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704059" y="3630869"/>
            <a:ext cx="583814" cy="461665"/>
          </a:xfrm>
          <a:prstGeom prst="rect">
            <a:avLst/>
          </a:prstGeom>
          <a:noFill/>
        </p:spPr>
        <p:txBody>
          <a:bodyPr wrap="none" rtlCol="0">
            <a:spAutoFit/>
          </a:bodyPr>
          <a:lstStyle/>
          <a:p>
            <a:r>
              <a:rPr lang="en-US" sz="2400" b="1" dirty="0" smtClean="0">
                <a:solidFill>
                  <a:srgbClr val="FF0000"/>
                </a:solidFill>
              </a:rPr>
              <a:t>LM</a:t>
            </a:r>
            <a:endParaRPr lang="en-US" sz="2400" b="1" dirty="0">
              <a:solidFill>
                <a:srgbClr val="FF0000"/>
              </a:solidFill>
            </a:endParaRPr>
          </a:p>
        </p:txBody>
      </p:sp>
      <p:sp>
        <p:nvSpPr>
          <p:cNvPr id="27" name="TextBox 26"/>
          <p:cNvSpPr txBox="1"/>
          <p:nvPr/>
        </p:nvSpPr>
        <p:spPr>
          <a:xfrm>
            <a:off x="8040410" y="3674201"/>
            <a:ext cx="599142" cy="461665"/>
          </a:xfrm>
          <a:prstGeom prst="rect">
            <a:avLst/>
          </a:prstGeom>
          <a:noFill/>
        </p:spPr>
        <p:txBody>
          <a:bodyPr wrap="none" rtlCol="0">
            <a:spAutoFit/>
          </a:bodyPr>
          <a:lstStyle/>
          <a:p>
            <a:r>
              <a:rPr lang="en-US" sz="2400" b="1" dirty="0">
                <a:solidFill>
                  <a:srgbClr val="3366FF"/>
                </a:solidFill>
              </a:rPr>
              <a:t>S</a:t>
            </a:r>
            <a:r>
              <a:rPr lang="en-US" sz="2400" b="1" dirty="0" smtClean="0">
                <a:solidFill>
                  <a:srgbClr val="3366FF"/>
                </a:solidFill>
              </a:rPr>
              <a:t>M</a:t>
            </a:r>
            <a:endParaRPr lang="en-US" sz="2400" b="1" dirty="0">
              <a:solidFill>
                <a:srgbClr val="3366FF"/>
              </a:solidFill>
            </a:endParaRPr>
          </a:p>
        </p:txBody>
      </p:sp>
      <p:sp>
        <p:nvSpPr>
          <p:cNvPr id="29" name="Rectangle 28"/>
          <p:cNvSpPr/>
          <p:nvPr/>
        </p:nvSpPr>
        <p:spPr>
          <a:xfrm>
            <a:off x="1287873" y="2088381"/>
            <a:ext cx="3712689" cy="4501009"/>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038475" y="2092861"/>
            <a:ext cx="3039848" cy="4501009"/>
          </a:xfrm>
          <a:prstGeom prst="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0096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5" y="-146562"/>
            <a:ext cx="8229600" cy="1143000"/>
          </a:xfrm>
        </p:spPr>
        <p:txBody>
          <a:bodyPr>
            <a:normAutofit/>
          </a:bodyPr>
          <a:lstStyle/>
          <a:p>
            <a:r>
              <a:rPr lang="en-US" sz="4800" dirty="0" smtClean="0"/>
              <a:t>SM6 from WFD’s</a:t>
            </a:r>
            <a:endParaRPr lang="en-US" sz="4800" dirty="0"/>
          </a:p>
        </p:txBody>
      </p:sp>
      <p:sp>
        <p:nvSpPr>
          <p:cNvPr id="4" name="Slide Number Placeholder 3"/>
          <p:cNvSpPr>
            <a:spLocks noGrp="1"/>
          </p:cNvSpPr>
          <p:nvPr>
            <p:ph type="sldNum" sz="quarter" idx="12"/>
          </p:nvPr>
        </p:nvSpPr>
        <p:spPr/>
        <p:txBody>
          <a:bodyPr/>
          <a:lstStyle/>
          <a:p>
            <a:fld id="{EAEDD599-416D-9A4A-A9E0-10504FF26970}" type="slidenum">
              <a:rPr lang="en-US" smtClean="0"/>
              <a:t>30</a:t>
            </a:fld>
            <a:endParaRPr lang="en-US"/>
          </a:p>
        </p:txBody>
      </p:sp>
      <p:pic>
        <p:nvPicPr>
          <p:cNvPr id="5" name="Picture 4" descr="SM6_p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167218" y="635113"/>
            <a:ext cx="4946952" cy="6858000"/>
          </a:xfrm>
          <a:prstGeom prst="rect">
            <a:avLst/>
          </a:prstGeom>
        </p:spPr>
      </p:pic>
    </p:spTree>
    <p:extLst>
      <p:ext uri="{BB962C8B-B14F-4D97-AF65-F5344CB8AC3E}">
        <p14:creationId xmlns:p14="http://schemas.microsoft.com/office/powerpoint/2010/main" val="8797260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07-23 at 4.19.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73" y="2071787"/>
            <a:ext cx="6811305" cy="4081909"/>
          </a:xfrm>
          <a:prstGeom prst="rect">
            <a:avLst/>
          </a:prstGeom>
        </p:spPr>
      </p:pic>
      <p:sp>
        <p:nvSpPr>
          <p:cNvPr id="2" name="Title 1"/>
          <p:cNvSpPr>
            <a:spLocks noGrp="1"/>
          </p:cNvSpPr>
          <p:nvPr>
            <p:ph type="title"/>
          </p:nvPr>
        </p:nvSpPr>
        <p:spPr>
          <a:xfrm>
            <a:off x="526473" y="-233364"/>
            <a:ext cx="8229600" cy="1143000"/>
          </a:xfrm>
        </p:spPr>
        <p:txBody>
          <a:bodyPr/>
          <a:lstStyle/>
          <a:p>
            <a:r>
              <a:rPr lang="en-US" dirty="0"/>
              <a:t>P</a:t>
            </a:r>
            <a:r>
              <a:rPr lang="en-US" dirty="0" smtClean="0"/>
              <a:t>arameter </a:t>
            </a:r>
            <a:r>
              <a:rPr lang="en-US" dirty="0"/>
              <a:t>d</a:t>
            </a:r>
            <a:r>
              <a:rPr lang="en-US" dirty="0" smtClean="0"/>
              <a:t>efinitions</a:t>
            </a:r>
            <a:endParaRPr lang="en-US" dirty="0"/>
          </a:p>
        </p:txBody>
      </p:sp>
      <p:sp>
        <p:nvSpPr>
          <p:cNvPr id="3" name="Content Placeholder 2"/>
          <p:cNvSpPr>
            <a:spLocks noGrp="1"/>
          </p:cNvSpPr>
          <p:nvPr>
            <p:ph idx="1"/>
          </p:nvPr>
        </p:nvSpPr>
        <p:spPr>
          <a:xfrm>
            <a:off x="457200" y="916563"/>
            <a:ext cx="8229600" cy="1550607"/>
          </a:xfrm>
        </p:spPr>
        <p:txBody>
          <a:bodyPr>
            <a:normAutofit/>
          </a:bodyPr>
          <a:lstStyle/>
          <a:p>
            <a:r>
              <a:rPr lang="en-US" sz="2400" dirty="0" smtClean="0"/>
              <a:t>Pedestal: Average first 50 samples </a:t>
            </a:r>
          </a:p>
          <a:p>
            <a:r>
              <a:rPr lang="en-US" sz="2400" dirty="0" smtClean="0"/>
              <a:t>Amplitude: Pedestal subtracted peak sample</a:t>
            </a:r>
          </a:p>
          <a:p>
            <a:r>
              <a:rPr lang="en-US" sz="2400" dirty="0" smtClean="0"/>
              <a:t>Area window: </a:t>
            </a:r>
            <a:r>
              <a:rPr lang="en-US" sz="2400" u="sng" dirty="0" smtClean="0"/>
              <a:t>+</a:t>
            </a:r>
            <a:r>
              <a:rPr lang="en-US" sz="2400" dirty="0" smtClean="0"/>
              <a:t> 50 samples from peak.</a:t>
            </a:r>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EAEDD599-416D-9A4A-A9E0-10504FF26970}" type="slidenum">
              <a:rPr lang="en-US" smtClean="0"/>
              <a:t>4</a:t>
            </a:fld>
            <a:endParaRPr lang="en-US"/>
          </a:p>
        </p:txBody>
      </p:sp>
      <p:sp>
        <p:nvSpPr>
          <p:cNvPr id="6" name="TextBox 5"/>
          <p:cNvSpPr txBox="1"/>
          <p:nvPr/>
        </p:nvSpPr>
        <p:spPr>
          <a:xfrm>
            <a:off x="1221235" y="6321611"/>
            <a:ext cx="4519386" cy="461665"/>
          </a:xfrm>
          <a:prstGeom prst="rect">
            <a:avLst/>
          </a:prstGeom>
          <a:noFill/>
        </p:spPr>
        <p:txBody>
          <a:bodyPr wrap="none" rtlCol="0">
            <a:spAutoFit/>
          </a:bodyPr>
          <a:lstStyle/>
          <a:p>
            <a:r>
              <a:rPr lang="en-US" sz="2400" dirty="0" smtClean="0"/>
              <a:t>Note: Same definitions for SM too.</a:t>
            </a:r>
            <a:endParaRPr lang="en-US" sz="2400" dirty="0"/>
          </a:p>
        </p:txBody>
      </p:sp>
      <p:sp>
        <p:nvSpPr>
          <p:cNvPr id="7" name="TextBox 6"/>
          <p:cNvSpPr txBox="1"/>
          <p:nvPr/>
        </p:nvSpPr>
        <p:spPr>
          <a:xfrm>
            <a:off x="5326861" y="5942400"/>
            <a:ext cx="1505440" cy="338554"/>
          </a:xfrm>
          <a:prstGeom prst="rect">
            <a:avLst/>
          </a:prstGeom>
          <a:noFill/>
        </p:spPr>
        <p:txBody>
          <a:bodyPr wrap="none" rtlCol="0">
            <a:spAutoFit/>
          </a:bodyPr>
          <a:lstStyle/>
          <a:p>
            <a:r>
              <a:rPr lang="en-US" sz="1600" dirty="0" smtClean="0"/>
              <a:t>Sample number</a:t>
            </a:r>
            <a:endParaRPr lang="en-US" sz="1600" dirty="0"/>
          </a:p>
        </p:txBody>
      </p:sp>
    </p:spTree>
    <p:extLst>
      <p:ext uri="{BB962C8B-B14F-4D97-AF65-F5344CB8AC3E}">
        <p14:creationId xmlns:p14="http://schemas.microsoft.com/office/powerpoint/2010/main" val="8680953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397" y="-203287"/>
            <a:ext cx="7772400" cy="1110027"/>
          </a:xfrm>
        </p:spPr>
        <p:txBody>
          <a:bodyPr/>
          <a:lstStyle/>
          <a:p>
            <a:r>
              <a:rPr lang="en-US" dirty="0" smtClean="0"/>
              <a:t>Offline Studies</a:t>
            </a:r>
            <a:endParaRPr lang="en-US" dirty="0"/>
          </a:p>
        </p:txBody>
      </p:sp>
      <p:sp>
        <p:nvSpPr>
          <p:cNvPr id="6" name="Subtitle 2"/>
          <p:cNvSpPr>
            <a:spLocks noGrp="1"/>
          </p:cNvSpPr>
          <p:nvPr>
            <p:ph type="subTitle" idx="1"/>
          </p:nvPr>
        </p:nvSpPr>
        <p:spPr>
          <a:xfrm>
            <a:off x="377767" y="1309761"/>
            <a:ext cx="8686799" cy="4317098"/>
          </a:xfrm>
        </p:spPr>
        <p:txBody>
          <a:bodyPr>
            <a:noAutofit/>
          </a:bodyPr>
          <a:lstStyle/>
          <a:p>
            <a:pPr algn="l"/>
            <a:r>
              <a:rPr lang="en-US" sz="2400" dirty="0">
                <a:solidFill>
                  <a:schemeClr val="tx1"/>
                </a:solidFill>
              </a:rPr>
              <a:t>S</a:t>
            </a:r>
            <a:r>
              <a:rPr lang="en-US" sz="2400" dirty="0" smtClean="0">
                <a:solidFill>
                  <a:schemeClr val="tx1"/>
                </a:solidFill>
              </a:rPr>
              <a:t>tudies of SMs with WFDs and comparison with custom (Naples) electronics:  </a:t>
            </a:r>
          </a:p>
          <a:p>
            <a:pPr marL="800100" lvl="1" indent="-342900" algn="l">
              <a:buFont typeface="Arial"/>
              <a:buChar char="•"/>
            </a:pPr>
            <a:r>
              <a:rPr lang="en-US" sz="2400" dirty="0" smtClean="0">
                <a:solidFill>
                  <a:schemeClr val="tx1"/>
                </a:solidFill>
              </a:rPr>
              <a:t>Signal amplitude</a:t>
            </a:r>
          </a:p>
          <a:p>
            <a:pPr marL="800100" lvl="1" indent="-342900" algn="l">
              <a:buFont typeface="Arial"/>
              <a:buChar char="•"/>
            </a:pPr>
            <a:r>
              <a:rPr lang="en-US" sz="2400" dirty="0" smtClean="0">
                <a:solidFill>
                  <a:schemeClr val="tx1"/>
                </a:solidFill>
              </a:rPr>
              <a:t>Stability of SMs.</a:t>
            </a:r>
          </a:p>
          <a:p>
            <a:pPr lvl="1" algn="l"/>
            <a:endParaRPr lang="en-US" sz="2400" dirty="0" smtClean="0">
              <a:solidFill>
                <a:schemeClr val="tx1"/>
              </a:solidFill>
            </a:endParaRPr>
          </a:p>
          <a:p>
            <a:pPr algn="l"/>
            <a:r>
              <a:rPr lang="en-US" sz="2400" dirty="0" smtClean="0">
                <a:solidFill>
                  <a:schemeClr val="tx1"/>
                </a:solidFill>
              </a:rPr>
              <a:t>LM studies: </a:t>
            </a:r>
          </a:p>
          <a:p>
            <a:pPr marL="914400" lvl="1" indent="-457200" algn="l">
              <a:buFont typeface="Arial"/>
              <a:buChar char="•"/>
            </a:pPr>
            <a:r>
              <a:rPr lang="en-US" sz="2400" dirty="0" smtClean="0">
                <a:solidFill>
                  <a:schemeClr val="tx1"/>
                </a:solidFill>
              </a:rPr>
              <a:t>Signal amplitude</a:t>
            </a:r>
          </a:p>
          <a:p>
            <a:pPr marL="914400" lvl="1" indent="-457200" algn="l">
              <a:buFont typeface="Arial"/>
              <a:buChar char="•"/>
            </a:pPr>
            <a:r>
              <a:rPr lang="en-US" sz="2400" dirty="0" smtClean="0">
                <a:solidFill>
                  <a:schemeClr val="tx1"/>
                </a:solidFill>
              </a:rPr>
              <a:t>Stability of light chain (amplitude </a:t>
            </a:r>
            <a:r>
              <a:rPr lang="en-US" sz="2400" dirty="0">
                <a:solidFill>
                  <a:schemeClr val="tx1"/>
                </a:solidFill>
              </a:rPr>
              <a:t>ratio of the 2 </a:t>
            </a:r>
            <a:r>
              <a:rPr lang="en-US" sz="2400" dirty="0" smtClean="0">
                <a:solidFill>
                  <a:schemeClr val="tx1"/>
                </a:solidFill>
              </a:rPr>
              <a:t>LM pulses</a:t>
            </a:r>
            <a:r>
              <a:rPr lang="en-US" sz="2400" dirty="0" smtClean="0">
                <a:solidFill>
                  <a:schemeClr val="tx1"/>
                </a:solidFill>
              </a:rPr>
              <a:t>)</a:t>
            </a:r>
            <a:endParaRPr lang="en-US" sz="2400" dirty="0" smtClean="0">
              <a:solidFill>
                <a:schemeClr val="tx1"/>
              </a:solidFill>
            </a:endParaRPr>
          </a:p>
          <a:p>
            <a:pPr marL="914400" lvl="1" indent="-457200" algn="l">
              <a:buFont typeface="Arial"/>
              <a:buChar char="•"/>
            </a:pPr>
            <a:r>
              <a:rPr lang="en-US" sz="2400" dirty="0" smtClean="0">
                <a:solidFill>
                  <a:schemeClr val="tx1"/>
                </a:solidFill>
              </a:rPr>
              <a:t>PMT Pedestal</a:t>
            </a:r>
          </a:p>
          <a:p>
            <a:pPr marL="914400" lvl="1" indent="-457200" algn="l">
              <a:buFont typeface="Arial"/>
              <a:buChar char="•"/>
            </a:pPr>
            <a:r>
              <a:rPr lang="en-US" sz="2400" dirty="0" smtClean="0">
                <a:solidFill>
                  <a:schemeClr val="tx1"/>
                </a:solidFill>
              </a:rPr>
              <a:t>Time interval between the two </a:t>
            </a:r>
            <a:r>
              <a:rPr lang="en-US" sz="2400" dirty="0" smtClean="0">
                <a:solidFill>
                  <a:schemeClr val="tx1"/>
                </a:solidFill>
              </a:rPr>
              <a:t>LM pulses </a:t>
            </a:r>
            <a:endParaRPr lang="en-US" sz="2400" dirty="0" smtClean="0">
              <a:solidFill>
                <a:schemeClr val="tx1"/>
              </a:solidFill>
            </a:endParaRPr>
          </a:p>
        </p:txBody>
      </p:sp>
      <p:sp>
        <p:nvSpPr>
          <p:cNvPr id="3" name="Slide Number Placeholder 2"/>
          <p:cNvSpPr>
            <a:spLocks noGrp="1"/>
          </p:cNvSpPr>
          <p:nvPr>
            <p:ph type="sldNum" sz="quarter" idx="12"/>
          </p:nvPr>
        </p:nvSpPr>
        <p:spPr/>
        <p:txBody>
          <a:bodyPr/>
          <a:lstStyle/>
          <a:p>
            <a:fld id="{EAEDD599-416D-9A4A-A9E0-10504FF26970}" type="slidenum">
              <a:rPr lang="en-US" smtClean="0"/>
              <a:t>5</a:t>
            </a:fld>
            <a:endParaRPr lang="en-US"/>
          </a:p>
        </p:txBody>
      </p:sp>
    </p:spTree>
    <p:extLst>
      <p:ext uri="{BB962C8B-B14F-4D97-AF65-F5344CB8AC3E}">
        <p14:creationId xmlns:p14="http://schemas.microsoft.com/office/powerpoint/2010/main" val="13749510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47" y="2433371"/>
            <a:ext cx="9388247" cy="1470025"/>
          </a:xfrm>
        </p:spPr>
        <p:txBody>
          <a:bodyPr>
            <a:noAutofit/>
          </a:bodyPr>
          <a:lstStyle/>
          <a:p>
            <a:r>
              <a:rPr lang="en-US" sz="4800" dirty="0" smtClean="0"/>
              <a:t>Time Evolution Studies</a:t>
            </a:r>
            <a:br>
              <a:rPr lang="en-US" sz="4800" dirty="0" smtClean="0"/>
            </a:br>
            <a:r>
              <a:rPr lang="en-US" sz="4800" dirty="0" smtClean="0"/>
              <a:t>Runs 1791 to 1869 (1</a:t>
            </a:r>
            <a:r>
              <a:rPr lang="en-US" sz="4800" baseline="30000" dirty="0" smtClean="0"/>
              <a:t>st</a:t>
            </a:r>
            <a:r>
              <a:rPr lang="en-US" sz="4800" dirty="0" smtClean="0"/>
              <a:t> to 4</a:t>
            </a:r>
            <a:r>
              <a:rPr lang="en-US" sz="4800" baseline="30000" dirty="0" smtClean="0"/>
              <a:t>th</a:t>
            </a:r>
            <a:r>
              <a:rPr lang="en-US" sz="4800" dirty="0" smtClean="0"/>
              <a:t> July)</a:t>
            </a:r>
            <a:br>
              <a:rPr lang="en-US" sz="4800" dirty="0" smtClean="0"/>
            </a:br>
            <a:r>
              <a:rPr lang="en-US" sz="4800" dirty="0" smtClean="0"/>
              <a:t/>
            </a:r>
            <a:br>
              <a:rPr lang="en-US" sz="4800" dirty="0" smtClean="0"/>
            </a:br>
            <a:r>
              <a:rPr lang="en-US" sz="4800" dirty="0" smtClean="0"/>
              <a:t>Source Monitors</a:t>
            </a:r>
            <a:endParaRPr lang="en-US" sz="4800" dirty="0"/>
          </a:p>
        </p:txBody>
      </p:sp>
      <p:sp>
        <p:nvSpPr>
          <p:cNvPr id="3" name="Slide Number Placeholder 2"/>
          <p:cNvSpPr>
            <a:spLocks noGrp="1"/>
          </p:cNvSpPr>
          <p:nvPr>
            <p:ph type="sldNum" sz="quarter" idx="12"/>
          </p:nvPr>
        </p:nvSpPr>
        <p:spPr/>
        <p:txBody>
          <a:bodyPr/>
          <a:lstStyle/>
          <a:p>
            <a:fld id="{EAEDD599-416D-9A4A-A9E0-10504FF26970}" type="slidenum">
              <a:rPr lang="en-US" smtClean="0"/>
              <a:t>6</a:t>
            </a:fld>
            <a:endParaRPr lang="en-US"/>
          </a:p>
        </p:txBody>
      </p:sp>
    </p:spTree>
    <p:extLst>
      <p:ext uri="{BB962C8B-B14F-4D97-AF65-F5344CB8AC3E}">
        <p14:creationId xmlns:p14="http://schemas.microsoft.com/office/powerpoint/2010/main" val="10573053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SM from WFDs</a:t>
            </a:r>
            <a:endParaRPr lang="en-US" dirty="0"/>
          </a:p>
        </p:txBody>
      </p:sp>
      <p:sp>
        <p:nvSpPr>
          <p:cNvPr id="4" name="Slide Number Placeholder 3"/>
          <p:cNvSpPr>
            <a:spLocks noGrp="1"/>
          </p:cNvSpPr>
          <p:nvPr>
            <p:ph type="sldNum" sz="quarter" idx="12"/>
          </p:nvPr>
        </p:nvSpPr>
        <p:spPr/>
        <p:txBody>
          <a:bodyPr/>
          <a:lstStyle/>
          <a:p>
            <a:fld id="{EAEDD599-416D-9A4A-A9E0-10504FF26970}" type="slidenum">
              <a:rPr lang="en-US" smtClean="0"/>
              <a:t>7</a:t>
            </a:fld>
            <a:endParaRPr lang="en-US"/>
          </a:p>
        </p:txBody>
      </p:sp>
      <p:sp>
        <p:nvSpPr>
          <p:cNvPr id="15" name="TextBox 14"/>
          <p:cNvSpPr txBox="1"/>
          <p:nvPr/>
        </p:nvSpPr>
        <p:spPr>
          <a:xfrm>
            <a:off x="457199" y="1228516"/>
            <a:ext cx="8338443" cy="707886"/>
          </a:xfrm>
          <a:prstGeom prst="rect">
            <a:avLst/>
          </a:prstGeom>
          <a:noFill/>
        </p:spPr>
        <p:txBody>
          <a:bodyPr wrap="square" rtlCol="0">
            <a:spAutoFit/>
          </a:bodyPr>
          <a:lstStyle/>
          <a:p>
            <a:r>
              <a:rPr lang="en-US" sz="2000" dirty="0" smtClean="0"/>
              <a:t>Scatter plot between </a:t>
            </a:r>
            <a:r>
              <a:rPr lang="en-US" sz="2000" dirty="0" smtClean="0"/>
              <a:t>amplitudes of PiD1 </a:t>
            </a:r>
            <a:r>
              <a:rPr lang="en-US" sz="2000" dirty="0" smtClean="0"/>
              <a:t>and PiD2 shows a strong correlation, for SM4 which, follow the laser light fluctuations. </a:t>
            </a:r>
            <a:endParaRPr lang="en-US" sz="2000" dirty="0"/>
          </a:p>
        </p:txBody>
      </p:sp>
      <p:pic>
        <p:nvPicPr>
          <p:cNvPr id="3" name="Picture 2" descr="Screen Shot 2017-07-24 at 20.16.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32" y="2482031"/>
            <a:ext cx="6197600" cy="3937000"/>
          </a:xfrm>
          <a:prstGeom prst="rect">
            <a:avLst/>
          </a:prstGeom>
        </p:spPr>
      </p:pic>
    </p:spTree>
    <p:extLst>
      <p:ext uri="{BB962C8B-B14F-4D97-AF65-F5344CB8AC3E}">
        <p14:creationId xmlns:p14="http://schemas.microsoft.com/office/powerpoint/2010/main" val="3596927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475"/>
            <a:ext cx="8229600" cy="1143000"/>
          </a:xfrm>
        </p:spPr>
        <p:txBody>
          <a:bodyPr/>
          <a:lstStyle/>
          <a:p>
            <a:r>
              <a:rPr lang="en-US" dirty="0" smtClean="0"/>
              <a:t>Temperature Dependence</a:t>
            </a:r>
            <a:endParaRPr lang="en-US" dirty="0"/>
          </a:p>
        </p:txBody>
      </p:sp>
      <p:pic>
        <p:nvPicPr>
          <p:cNvPr id="3" name="Picture 2" descr="Screen Shot 2017-07-24 at 20.40.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94591"/>
            <a:ext cx="4040780" cy="2171568"/>
          </a:xfrm>
          <a:prstGeom prst="rect">
            <a:avLst/>
          </a:prstGeom>
        </p:spPr>
      </p:pic>
      <p:pic>
        <p:nvPicPr>
          <p:cNvPr id="5" name="Picture 4" descr="Screen Shot 2017-07-25 at 6.54.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367" y="1856069"/>
            <a:ext cx="5016633" cy="4709642"/>
          </a:xfrm>
          <a:prstGeom prst="rect">
            <a:avLst/>
          </a:prstGeom>
        </p:spPr>
      </p:pic>
      <p:sp>
        <p:nvSpPr>
          <p:cNvPr id="9" name="TextBox 8"/>
          <p:cNvSpPr txBox="1"/>
          <p:nvPr/>
        </p:nvSpPr>
        <p:spPr>
          <a:xfrm>
            <a:off x="72493" y="1818414"/>
            <a:ext cx="4127678" cy="646331"/>
          </a:xfrm>
          <a:prstGeom prst="rect">
            <a:avLst/>
          </a:prstGeom>
          <a:solidFill>
            <a:schemeClr val="bg1"/>
          </a:solidFill>
        </p:spPr>
        <p:txBody>
          <a:bodyPr wrap="square" rtlCol="0">
            <a:spAutoFit/>
          </a:bodyPr>
          <a:lstStyle/>
          <a:p>
            <a:pPr algn="ctr"/>
            <a:r>
              <a:rPr lang="en-US" dirty="0" smtClean="0"/>
              <a:t>Laser hut room temperature </a:t>
            </a:r>
            <a:r>
              <a:rPr lang="mr-IN" dirty="0" smtClean="0"/>
              <a:t>–</a:t>
            </a:r>
            <a:r>
              <a:rPr lang="en-US" dirty="0" smtClean="0"/>
              <a:t> read by Slow control  </a:t>
            </a:r>
            <a:endParaRPr lang="en-US" dirty="0"/>
          </a:p>
        </p:txBody>
      </p:sp>
      <p:sp>
        <p:nvSpPr>
          <p:cNvPr id="10" name="TextBox 9"/>
          <p:cNvSpPr txBox="1"/>
          <p:nvPr/>
        </p:nvSpPr>
        <p:spPr>
          <a:xfrm>
            <a:off x="5429991" y="1770553"/>
            <a:ext cx="3363458" cy="369332"/>
          </a:xfrm>
          <a:prstGeom prst="rect">
            <a:avLst/>
          </a:prstGeom>
          <a:solidFill>
            <a:schemeClr val="bg1"/>
          </a:solidFill>
        </p:spPr>
        <p:txBody>
          <a:bodyPr wrap="none" rtlCol="0">
            <a:spAutoFit/>
          </a:bodyPr>
          <a:lstStyle/>
          <a:p>
            <a:r>
              <a:rPr lang="en-US" dirty="0" smtClean="0"/>
              <a:t>Custom Naples Board of the PIN 1 </a:t>
            </a:r>
            <a:endParaRPr lang="en-US" dirty="0"/>
          </a:p>
        </p:txBody>
      </p:sp>
      <p:sp>
        <p:nvSpPr>
          <p:cNvPr id="11" name="TextBox 10"/>
          <p:cNvSpPr txBox="1"/>
          <p:nvPr/>
        </p:nvSpPr>
        <p:spPr>
          <a:xfrm>
            <a:off x="222709" y="912104"/>
            <a:ext cx="8921291" cy="923330"/>
          </a:xfrm>
          <a:prstGeom prst="rect">
            <a:avLst/>
          </a:prstGeom>
          <a:noFill/>
        </p:spPr>
        <p:txBody>
          <a:bodyPr wrap="square" rtlCol="0">
            <a:spAutoFit/>
          </a:bodyPr>
          <a:lstStyle/>
          <a:p>
            <a:r>
              <a:rPr lang="en-US" dirty="0" smtClean="0"/>
              <a:t>The amplitudes depends both on the ambient temperature </a:t>
            </a:r>
            <a:r>
              <a:rPr lang="en-US" dirty="0" smtClean="0"/>
              <a:t>(</a:t>
            </a:r>
            <a:r>
              <a:rPr lang="en-US" dirty="0" smtClean="0"/>
              <a:t>of</a:t>
            </a:r>
            <a:r>
              <a:rPr lang="en-US" dirty="0" smtClean="0"/>
              <a:t> </a:t>
            </a:r>
            <a:r>
              <a:rPr lang="en-US" dirty="0" smtClean="0"/>
              <a:t>the laser </a:t>
            </a:r>
            <a:r>
              <a:rPr lang="en-US" dirty="0" smtClean="0"/>
              <a:t>hut) </a:t>
            </a:r>
            <a:r>
              <a:rPr lang="en-US" dirty="0" smtClean="0"/>
              <a:t>and on the </a:t>
            </a:r>
            <a:r>
              <a:rPr lang="en-US" dirty="0" err="1" smtClean="0"/>
              <a:t>PiD</a:t>
            </a:r>
            <a:r>
              <a:rPr lang="en-US" dirty="0" smtClean="0"/>
              <a:t> read</a:t>
            </a:r>
            <a:r>
              <a:rPr lang="en-US" dirty="0" smtClean="0"/>
              <a:t>-out boards. </a:t>
            </a:r>
            <a:r>
              <a:rPr lang="en-US" dirty="0"/>
              <a:t>T</a:t>
            </a:r>
            <a:r>
              <a:rPr lang="en-US" dirty="0" smtClean="0"/>
              <a:t>he board temperature(43 </a:t>
            </a:r>
            <a:r>
              <a:rPr lang="en-US" baseline="30000" dirty="0" err="1" smtClean="0"/>
              <a:t>o</a:t>
            </a:r>
            <a:r>
              <a:rPr lang="en-US" dirty="0" err="1" smtClean="0"/>
              <a:t>C</a:t>
            </a:r>
            <a:r>
              <a:rPr lang="en-US" dirty="0" smtClean="0"/>
              <a:t>) is higher than the room temperature, but its variation follows the trend of the room temperature.</a:t>
            </a:r>
            <a:endParaRPr lang="en-US" dirty="0"/>
          </a:p>
        </p:txBody>
      </p:sp>
      <p:pic>
        <p:nvPicPr>
          <p:cNvPr id="12" name="Picture 11" descr="Screen Shot 2017-07-25 at 6.22.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43" y="4464257"/>
            <a:ext cx="4040781" cy="1944899"/>
          </a:xfrm>
          <a:prstGeom prst="rect">
            <a:avLst/>
          </a:prstGeom>
        </p:spPr>
      </p:pic>
      <p:sp>
        <p:nvSpPr>
          <p:cNvPr id="13" name="TextBox 12"/>
          <p:cNvSpPr txBox="1"/>
          <p:nvPr/>
        </p:nvSpPr>
        <p:spPr>
          <a:xfrm>
            <a:off x="5029020" y="4640928"/>
            <a:ext cx="2467342" cy="369332"/>
          </a:xfrm>
          <a:prstGeom prst="rect">
            <a:avLst/>
          </a:prstGeom>
          <a:noFill/>
        </p:spPr>
        <p:txBody>
          <a:bodyPr wrap="none" rtlCol="0">
            <a:spAutoFit/>
          </a:bodyPr>
          <a:lstStyle/>
          <a:p>
            <a:r>
              <a:rPr lang="en-US" dirty="0" smtClean="0"/>
              <a:t>Gain variation -0.4%/ </a:t>
            </a:r>
            <a:r>
              <a:rPr lang="en-US" baseline="30000" dirty="0" err="1" smtClean="0"/>
              <a:t>o</a:t>
            </a:r>
            <a:r>
              <a:rPr lang="en-US" dirty="0" err="1" smtClean="0"/>
              <a:t>C</a:t>
            </a:r>
            <a:endParaRPr lang="en-US" dirty="0"/>
          </a:p>
        </p:txBody>
      </p:sp>
      <p:sp>
        <p:nvSpPr>
          <p:cNvPr id="14" name="Slide Number Placeholder 3"/>
          <p:cNvSpPr>
            <a:spLocks noGrp="1"/>
          </p:cNvSpPr>
          <p:nvPr>
            <p:ph type="sldNum" sz="quarter" idx="12"/>
          </p:nvPr>
        </p:nvSpPr>
        <p:spPr>
          <a:xfrm>
            <a:off x="6553200" y="6396662"/>
            <a:ext cx="2133600" cy="365125"/>
          </a:xfrm>
        </p:spPr>
        <p:txBody>
          <a:bodyPr/>
          <a:lstStyle/>
          <a:p>
            <a:fld id="{EAEDD599-416D-9A4A-A9E0-10504FF26970}" type="slidenum">
              <a:rPr lang="en-US" smtClean="0"/>
              <a:t>8</a:t>
            </a:fld>
            <a:endParaRPr lang="en-US" dirty="0"/>
          </a:p>
        </p:txBody>
      </p:sp>
    </p:spTree>
    <p:extLst>
      <p:ext uri="{BB962C8B-B14F-4D97-AF65-F5344CB8AC3E}">
        <p14:creationId xmlns:p14="http://schemas.microsoft.com/office/powerpoint/2010/main" val="19043634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M4_prati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250471" y="2376"/>
            <a:ext cx="4946952" cy="8745190"/>
          </a:xfrm>
          <a:prstGeom prst="rect">
            <a:avLst/>
          </a:prstGeom>
        </p:spPr>
      </p:pic>
      <p:sp>
        <p:nvSpPr>
          <p:cNvPr id="2" name="Title 1"/>
          <p:cNvSpPr>
            <a:spLocks noGrp="1"/>
          </p:cNvSpPr>
          <p:nvPr>
            <p:ph type="title"/>
          </p:nvPr>
        </p:nvSpPr>
        <p:spPr>
          <a:xfrm>
            <a:off x="457200" y="-189475"/>
            <a:ext cx="8229600" cy="1143000"/>
          </a:xfrm>
        </p:spPr>
        <p:txBody>
          <a:bodyPr/>
          <a:lstStyle/>
          <a:p>
            <a:r>
              <a:rPr lang="en-US" dirty="0" smtClean="0"/>
              <a:t>Source Monitor 4</a:t>
            </a:r>
            <a:endParaRPr lang="en-US" dirty="0"/>
          </a:p>
        </p:txBody>
      </p:sp>
      <p:sp>
        <p:nvSpPr>
          <p:cNvPr id="4" name="Slide Number Placeholder 3"/>
          <p:cNvSpPr>
            <a:spLocks noGrp="1"/>
          </p:cNvSpPr>
          <p:nvPr>
            <p:ph type="sldNum" sz="quarter" idx="12"/>
          </p:nvPr>
        </p:nvSpPr>
        <p:spPr>
          <a:xfrm>
            <a:off x="6650900" y="6551766"/>
            <a:ext cx="2133600" cy="365125"/>
          </a:xfrm>
        </p:spPr>
        <p:txBody>
          <a:bodyPr/>
          <a:lstStyle/>
          <a:p>
            <a:fld id="{EAEDD599-416D-9A4A-A9E0-10504FF26970}" type="slidenum">
              <a:rPr lang="en-US" smtClean="0"/>
              <a:t>9</a:t>
            </a:fld>
            <a:endParaRPr lang="en-US"/>
          </a:p>
        </p:txBody>
      </p:sp>
      <p:sp>
        <p:nvSpPr>
          <p:cNvPr id="6" name="TextBox 5"/>
          <p:cNvSpPr txBox="1"/>
          <p:nvPr/>
        </p:nvSpPr>
        <p:spPr>
          <a:xfrm>
            <a:off x="2353166" y="4696795"/>
            <a:ext cx="3215667" cy="369332"/>
          </a:xfrm>
          <a:prstGeom prst="rect">
            <a:avLst/>
          </a:prstGeom>
          <a:noFill/>
        </p:spPr>
        <p:txBody>
          <a:bodyPr wrap="square" rtlCol="0">
            <a:spAutoFit/>
          </a:bodyPr>
          <a:lstStyle/>
          <a:p>
            <a:r>
              <a:rPr lang="en-US" dirty="0" smtClean="0"/>
              <a:t>WFDs </a:t>
            </a:r>
          </a:p>
        </p:txBody>
      </p:sp>
      <p:grpSp>
        <p:nvGrpSpPr>
          <p:cNvPr id="7" name="Group 6"/>
          <p:cNvGrpSpPr/>
          <p:nvPr/>
        </p:nvGrpSpPr>
        <p:grpSpPr>
          <a:xfrm>
            <a:off x="2" y="1924913"/>
            <a:ext cx="8960554" cy="2745865"/>
            <a:chOff x="2" y="1246649"/>
            <a:chExt cx="9143998" cy="2897903"/>
          </a:xfrm>
        </p:grpSpPr>
        <p:pic>
          <p:nvPicPr>
            <p:cNvPr id="10" name="Picture 9" descr="Screen Shot 2017-07-23 at 6.52.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246649"/>
              <a:ext cx="9143998" cy="2897903"/>
            </a:xfrm>
            <a:prstGeom prst="rect">
              <a:avLst/>
            </a:prstGeom>
          </p:spPr>
        </p:pic>
        <p:cxnSp>
          <p:nvCxnSpPr>
            <p:cNvPr id="5" name="Straight Connector 4"/>
            <p:cNvCxnSpPr/>
            <p:nvPr/>
          </p:nvCxnSpPr>
          <p:spPr>
            <a:xfrm>
              <a:off x="667367" y="2238469"/>
              <a:ext cx="8117133" cy="21523"/>
            </a:xfrm>
            <a:prstGeom prst="line">
              <a:avLst/>
            </a:prstGeom>
            <a:ln w="5715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12127" y="3101161"/>
              <a:ext cx="8117133" cy="21523"/>
            </a:xfrm>
            <a:prstGeom prst="line">
              <a:avLst/>
            </a:prstGeom>
            <a:ln w="5715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2156067" y="2163165"/>
            <a:ext cx="3215667" cy="369332"/>
          </a:xfrm>
          <a:prstGeom prst="rect">
            <a:avLst/>
          </a:prstGeom>
          <a:noFill/>
        </p:spPr>
        <p:txBody>
          <a:bodyPr wrap="square" rtlCol="0">
            <a:spAutoFit/>
          </a:bodyPr>
          <a:lstStyle/>
          <a:p>
            <a:r>
              <a:rPr lang="en-US" dirty="0" smtClean="0"/>
              <a:t>Custom Naples Electronics </a:t>
            </a:r>
          </a:p>
        </p:txBody>
      </p:sp>
      <p:sp>
        <p:nvSpPr>
          <p:cNvPr id="9" name="Rectangle 8"/>
          <p:cNvSpPr/>
          <p:nvPr/>
        </p:nvSpPr>
        <p:spPr>
          <a:xfrm>
            <a:off x="667366" y="916068"/>
            <a:ext cx="8019433" cy="923330"/>
          </a:xfrm>
          <a:prstGeom prst="rect">
            <a:avLst/>
          </a:prstGeom>
        </p:spPr>
        <p:txBody>
          <a:bodyPr wrap="square">
            <a:spAutoFit/>
          </a:bodyPr>
          <a:lstStyle/>
          <a:p>
            <a:r>
              <a:rPr lang="en-US" dirty="0" smtClean="0"/>
              <a:t>The ratio of amplitudes of PiD1 to PiD2 </a:t>
            </a:r>
            <a:r>
              <a:rPr lang="en-US" dirty="0"/>
              <a:t>is a </a:t>
            </a:r>
            <a:r>
              <a:rPr lang="en-US" dirty="0" smtClean="0"/>
              <a:t>measure </a:t>
            </a:r>
            <a:r>
              <a:rPr lang="en-US" dirty="0"/>
              <a:t>of the relative stability of the  front end and readout electronics</a:t>
            </a:r>
            <a:r>
              <a:rPr lang="en-US" dirty="0" smtClean="0"/>
              <a:t>.</a:t>
            </a:r>
            <a:r>
              <a:rPr lang="en-US" dirty="0"/>
              <a:t> </a:t>
            </a:r>
            <a:r>
              <a:rPr lang="en-US" dirty="0" smtClean="0"/>
              <a:t>Compared  </a:t>
            </a:r>
            <a:r>
              <a:rPr lang="en-US" dirty="0"/>
              <a:t>with two independent systems i.e. WFD’s and custom Naples </a:t>
            </a:r>
            <a:r>
              <a:rPr lang="en-US" dirty="0" smtClean="0"/>
              <a:t>electronics. Lines correspond to an ~10</a:t>
            </a:r>
            <a:r>
              <a:rPr lang="en-US" baseline="30000" dirty="0" smtClean="0"/>
              <a:t>-4. </a:t>
            </a:r>
            <a:r>
              <a:rPr lang="en-US" dirty="0" smtClean="0"/>
              <a:t> </a:t>
            </a:r>
            <a:endParaRPr lang="en-US" dirty="0"/>
          </a:p>
        </p:txBody>
      </p:sp>
    </p:spTree>
    <p:extLst>
      <p:ext uri="{BB962C8B-B14F-4D97-AF65-F5344CB8AC3E}">
        <p14:creationId xmlns:p14="http://schemas.microsoft.com/office/powerpoint/2010/main" val="19672471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29373</TotalTime>
  <Words>1126</Words>
  <Application>Microsoft Macintosh PowerPoint</Application>
  <PresentationFormat>On-screen Show (4:3)</PresentationFormat>
  <Paragraphs>124</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Equation</vt:lpstr>
      <vt:lpstr>Status of the Laser Reconstruction/Stability</vt:lpstr>
      <vt:lpstr>Laser System - Basics</vt:lpstr>
      <vt:lpstr>Laser Monitoring System</vt:lpstr>
      <vt:lpstr>Parameter definitions</vt:lpstr>
      <vt:lpstr>Offline Studies</vt:lpstr>
      <vt:lpstr>Time Evolution Studies Runs 1791 to 1869 (1st to 4th July)  Source Monitors</vt:lpstr>
      <vt:lpstr>SM from WFDs</vt:lpstr>
      <vt:lpstr>Temperature Dependence</vt:lpstr>
      <vt:lpstr>Source Monitor 4</vt:lpstr>
      <vt:lpstr>Source Monitor 5</vt:lpstr>
      <vt:lpstr>Summary of SM</vt:lpstr>
      <vt:lpstr>Time Evolution Studies Runs 1791 to 1869 (1st to 4th July)  Local Monitors</vt:lpstr>
      <vt:lpstr>LM Amplitudes</vt:lpstr>
      <vt:lpstr>PowerPoint Presentation</vt:lpstr>
      <vt:lpstr>PowerPoint Presentation</vt:lpstr>
      <vt:lpstr>PowerPoint Presentation</vt:lpstr>
      <vt:lpstr>PowerPoint Presentation</vt:lpstr>
      <vt:lpstr>PowerPoint Presentation</vt:lpstr>
      <vt:lpstr>Summary of LM</vt:lpstr>
      <vt:lpstr>Conclusion</vt:lpstr>
      <vt:lpstr>Backup Slides</vt:lpstr>
      <vt:lpstr>PowerPoint Presentation</vt:lpstr>
      <vt:lpstr>PowerPoint Presentation</vt:lpstr>
      <vt:lpstr>SM1 from WFD’s</vt:lpstr>
      <vt:lpstr>SM2 from WFD’s</vt:lpstr>
      <vt:lpstr>SM2 from custom (Naples) board</vt:lpstr>
      <vt:lpstr>SM3 from WFD’s</vt:lpstr>
      <vt:lpstr>SM3 from custom (Naples) board</vt:lpstr>
      <vt:lpstr>SM5 from WFD’s</vt:lpstr>
      <vt:lpstr>SM6 from WFD’s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Monitor Studies</dc:title>
  <dc:creator>Nandita</dc:creator>
  <cp:lastModifiedBy>Nandita</cp:lastModifiedBy>
  <cp:revision>314</cp:revision>
  <dcterms:created xsi:type="dcterms:W3CDTF">2017-07-06T04:42:13Z</dcterms:created>
  <dcterms:modified xsi:type="dcterms:W3CDTF">2017-07-27T13:01:15Z</dcterms:modified>
</cp:coreProperties>
</file>