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26"/>
  </p:notesMasterIdLst>
  <p:handoutMasterIdLst>
    <p:handoutMasterId r:id="rId27"/>
  </p:handoutMasterIdLst>
  <p:sldIdLst>
    <p:sldId id="376" r:id="rId5"/>
    <p:sldId id="380" r:id="rId6"/>
    <p:sldId id="617" r:id="rId7"/>
    <p:sldId id="383" r:id="rId8"/>
    <p:sldId id="387" r:id="rId9"/>
    <p:sldId id="605" r:id="rId10"/>
    <p:sldId id="626" r:id="rId11"/>
    <p:sldId id="257" r:id="rId12"/>
    <p:sldId id="258" r:id="rId13"/>
    <p:sldId id="274" r:id="rId14"/>
    <p:sldId id="629" r:id="rId15"/>
    <p:sldId id="630" r:id="rId16"/>
    <p:sldId id="265" r:id="rId17"/>
    <p:sldId id="384" r:id="rId18"/>
    <p:sldId id="266" r:id="rId19"/>
    <p:sldId id="404" r:id="rId20"/>
    <p:sldId id="267" r:id="rId21"/>
    <p:sldId id="268" r:id="rId22"/>
    <p:sldId id="269" r:id="rId23"/>
    <p:sldId id="270" r:id="rId24"/>
    <p:sldId id="610" r:id="rId25"/>
  </p:sldIdLst>
  <p:sldSz cx="9144000" cy="6858000" type="screen4x3"/>
  <p:notesSz cx="6858000" cy="9296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44" userDrawn="1">
          <p15:clr>
            <a:srgbClr val="A4A3A4"/>
          </p15:clr>
        </p15:guide>
        <p15:guide id="2" pos="294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D2A6B8"/>
    <a:srgbClr val="FFEFAB"/>
    <a:srgbClr val="0000FF"/>
    <a:srgbClr val="009900"/>
    <a:srgbClr val="0033CC"/>
    <a:srgbClr val="CCECFF"/>
    <a:srgbClr val="CCFFFF"/>
    <a:srgbClr val="99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1529" autoAdjust="0"/>
  </p:normalViewPr>
  <p:slideViewPr>
    <p:cSldViewPr>
      <p:cViewPr varScale="1">
        <p:scale>
          <a:sx n="68" d="100"/>
          <a:sy n="68" d="100"/>
        </p:scale>
        <p:origin x="10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38"/>
    </p:cViewPr>
  </p:sorterViewPr>
  <p:notesViewPr>
    <p:cSldViewPr>
      <p:cViewPr>
        <p:scale>
          <a:sx n="66" d="100"/>
          <a:sy n="66" d="100"/>
        </p:scale>
        <p:origin x="3450" y="456"/>
      </p:cViewPr>
      <p:guideLst>
        <p:guide orient="horz" pos="2044"/>
        <p:guide pos="294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205D3-9097-4417-8B99-5CEF92175E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4B9C7C-48E6-4A58-A924-AE03CAB2B2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introduction to artificial intelligence (AI)</a:t>
          </a:r>
        </a:p>
      </dgm:t>
    </dgm:pt>
    <dgm:pt modelId="{E618BD29-EEA3-4648-87AB-D00E1E9632F0}" type="parTrans" cxnId="{E73942C5-CC2D-45CE-8321-4F0CEF1C4AA7}">
      <dgm:prSet/>
      <dgm:spPr/>
      <dgm:t>
        <a:bodyPr/>
        <a:lstStyle/>
        <a:p>
          <a:endParaRPr lang="en-US"/>
        </a:p>
      </dgm:t>
    </dgm:pt>
    <dgm:pt modelId="{61135F46-15E3-4E75-9DD2-D744EC121180}" type="sibTrans" cxnId="{E73942C5-CC2D-45CE-8321-4F0CEF1C4A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570AA4-186A-48E0-9F19-7988F869C9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overview of how AI can be applied in industries and real-world problems in the modern world today. </a:t>
          </a:r>
        </a:p>
      </dgm:t>
    </dgm:pt>
    <dgm:pt modelId="{DE11D1A8-8157-4995-84AE-37480DFF1166}" type="parTrans" cxnId="{CE593022-4E07-4864-8C24-6029B6849D5F}">
      <dgm:prSet/>
      <dgm:spPr/>
      <dgm:t>
        <a:bodyPr/>
        <a:lstStyle/>
        <a:p>
          <a:endParaRPr lang="en-US"/>
        </a:p>
      </dgm:t>
    </dgm:pt>
    <dgm:pt modelId="{6562B54E-0610-4582-8B6D-039A38793B86}" type="sibTrans" cxnId="{CE593022-4E07-4864-8C24-6029B6849D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15134C-2CB9-4735-B16C-C20C045CBA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Students will discuss and analyze existing and possible future implementations of AI solutions across various industries</a:t>
          </a:r>
        </a:p>
      </dgm:t>
    </dgm:pt>
    <dgm:pt modelId="{6D67E32E-FC55-4DAD-AD75-67DDF4344FB9}" type="parTrans" cxnId="{88FF838F-8588-45E7-B6EA-1E7DDC53FC80}">
      <dgm:prSet/>
      <dgm:spPr/>
      <dgm:t>
        <a:bodyPr/>
        <a:lstStyle/>
        <a:p>
          <a:endParaRPr lang="en-US"/>
        </a:p>
      </dgm:t>
    </dgm:pt>
    <dgm:pt modelId="{668D435B-C042-4602-B00C-DE35B26DA64D}" type="sibTrans" cxnId="{88FF838F-8588-45E7-B6EA-1E7DDC53FC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B58627-77DB-414A-A16C-ED6CE5BBA6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explore opportunities available for AI application when considering human interaction with digital systems. </a:t>
          </a:r>
        </a:p>
      </dgm:t>
    </dgm:pt>
    <dgm:pt modelId="{16479445-3C06-44EF-9AAC-73DEDC508DD4}" type="parTrans" cxnId="{A7343E5F-7FBF-453E-920B-7093FF7213E7}">
      <dgm:prSet/>
      <dgm:spPr/>
      <dgm:t>
        <a:bodyPr/>
        <a:lstStyle/>
        <a:p>
          <a:endParaRPr lang="en-US"/>
        </a:p>
      </dgm:t>
    </dgm:pt>
    <dgm:pt modelId="{F55FB571-0657-461E-8CA8-595D64E89A44}" type="sibTrans" cxnId="{A7343E5F-7FBF-453E-920B-7093FF7213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5D1D35-551B-4B91-9E74-885405124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Students will learn how to propose high-level solutions to different problems and industries using AI.</a:t>
          </a:r>
        </a:p>
      </dgm:t>
    </dgm:pt>
    <dgm:pt modelId="{7C4F6DE7-E862-46DD-B61F-E8A9EE18C807}" type="parTrans" cxnId="{F450FC76-1201-4AAE-BDEF-16E188F58784}">
      <dgm:prSet/>
      <dgm:spPr/>
      <dgm:t>
        <a:bodyPr/>
        <a:lstStyle/>
        <a:p>
          <a:endParaRPr lang="en-US"/>
        </a:p>
      </dgm:t>
    </dgm:pt>
    <dgm:pt modelId="{0C179E63-B9ED-44C5-ACB7-1A29425BE6E6}" type="sibTrans" cxnId="{F450FC76-1201-4AAE-BDEF-16E188F58784}">
      <dgm:prSet/>
      <dgm:spPr/>
      <dgm:t>
        <a:bodyPr/>
        <a:lstStyle/>
        <a:p>
          <a:endParaRPr lang="en-US"/>
        </a:p>
      </dgm:t>
    </dgm:pt>
    <dgm:pt modelId="{F7D9079E-AF7C-460A-99CC-FACDACF5F30F}" type="pres">
      <dgm:prSet presAssocID="{313205D3-9097-4417-8B99-5CEF92175E81}" presName="root" presStyleCnt="0">
        <dgm:presLayoutVars>
          <dgm:dir/>
          <dgm:resizeHandles val="exact"/>
        </dgm:presLayoutVars>
      </dgm:prSet>
      <dgm:spPr/>
    </dgm:pt>
    <dgm:pt modelId="{F4EB6AE6-ABE2-4545-877B-A464DFBBB61C}" type="pres">
      <dgm:prSet presAssocID="{314B9C7C-48E6-4A58-A924-AE03CAB2B2F0}" presName="compNode" presStyleCnt="0"/>
      <dgm:spPr/>
    </dgm:pt>
    <dgm:pt modelId="{30909EDE-BCE8-408D-B487-A15CBEAB6DD9}" type="pres">
      <dgm:prSet presAssocID="{314B9C7C-48E6-4A58-A924-AE03CAB2B2F0}" presName="bgRect" presStyleLbl="bgShp" presStyleIdx="0" presStyleCnt="5"/>
      <dgm:spPr/>
    </dgm:pt>
    <dgm:pt modelId="{176116B2-7E07-4AA1-BF1F-EBC0D9CE36B5}" type="pres">
      <dgm:prSet presAssocID="{314B9C7C-48E6-4A58-A924-AE03CAB2B2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CB72657-78FA-4919-A4D2-CF12041AE428}" type="pres">
      <dgm:prSet presAssocID="{314B9C7C-48E6-4A58-A924-AE03CAB2B2F0}" presName="spaceRect" presStyleCnt="0"/>
      <dgm:spPr/>
    </dgm:pt>
    <dgm:pt modelId="{6BF1DCF5-F05D-40BA-BDFC-6AA3A3CAD96F}" type="pres">
      <dgm:prSet presAssocID="{314B9C7C-48E6-4A58-A924-AE03CAB2B2F0}" presName="parTx" presStyleLbl="revTx" presStyleIdx="0" presStyleCnt="5">
        <dgm:presLayoutVars>
          <dgm:chMax val="0"/>
          <dgm:chPref val="0"/>
        </dgm:presLayoutVars>
      </dgm:prSet>
      <dgm:spPr/>
    </dgm:pt>
    <dgm:pt modelId="{F4890262-2AA3-4AB5-9B2C-76D7E12E1DC4}" type="pres">
      <dgm:prSet presAssocID="{61135F46-15E3-4E75-9DD2-D744EC121180}" presName="sibTrans" presStyleCnt="0"/>
      <dgm:spPr/>
    </dgm:pt>
    <dgm:pt modelId="{76B6F9F7-0A9A-4DB3-BC46-8FBF9CD6FB6E}" type="pres">
      <dgm:prSet presAssocID="{86570AA4-186A-48E0-9F19-7988F869C9F1}" presName="compNode" presStyleCnt="0"/>
      <dgm:spPr/>
    </dgm:pt>
    <dgm:pt modelId="{92BBA5AC-2163-443A-844D-03460B2CBB75}" type="pres">
      <dgm:prSet presAssocID="{86570AA4-186A-48E0-9F19-7988F869C9F1}" presName="bgRect" presStyleLbl="bgShp" presStyleIdx="1" presStyleCnt="5"/>
      <dgm:spPr/>
    </dgm:pt>
    <dgm:pt modelId="{03C6BA87-A4B9-43D3-A00A-FABEFB772873}" type="pres">
      <dgm:prSet presAssocID="{86570AA4-186A-48E0-9F19-7988F869C9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F45CAE-2FCF-4468-ACF4-7065C021C46A}" type="pres">
      <dgm:prSet presAssocID="{86570AA4-186A-48E0-9F19-7988F869C9F1}" presName="spaceRect" presStyleCnt="0"/>
      <dgm:spPr/>
    </dgm:pt>
    <dgm:pt modelId="{61F6B9AE-0C1C-4520-BD2A-643EF9B45A13}" type="pres">
      <dgm:prSet presAssocID="{86570AA4-186A-48E0-9F19-7988F869C9F1}" presName="parTx" presStyleLbl="revTx" presStyleIdx="1" presStyleCnt="5">
        <dgm:presLayoutVars>
          <dgm:chMax val="0"/>
          <dgm:chPref val="0"/>
        </dgm:presLayoutVars>
      </dgm:prSet>
      <dgm:spPr/>
    </dgm:pt>
    <dgm:pt modelId="{EE3FFA30-03D4-4CB0-A278-88338FBBD4D3}" type="pres">
      <dgm:prSet presAssocID="{6562B54E-0610-4582-8B6D-039A38793B86}" presName="sibTrans" presStyleCnt="0"/>
      <dgm:spPr/>
    </dgm:pt>
    <dgm:pt modelId="{A4D404F5-03E8-4D43-AC23-E9A8FF1B439E}" type="pres">
      <dgm:prSet presAssocID="{1D15134C-2CB9-4735-B16C-C20C045CBAB4}" presName="compNode" presStyleCnt="0"/>
      <dgm:spPr/>
    </dgm:pt>
    <dgm:pt modelId="{8ECA3364-A141-44D8-BFB1-9B000780F7C4}" type="pres">
      <dgm:prSet presAssocID="{1D15134C-2CB9-4735-B16C-C20C045CBAB4}" presName="bgRect" presStyleLbl="bgShp" presStyleIdx="2" presStyleCnt="5"/>
      <dgm:spPr/>
    </dgm:pt>
    <dgm:pt modelId="{5AD19002-E876-4CF7-B4AE-6DD302DE0DFF}" type="pres">
      <dgm:prSet presAssocID="{1D15134C-2CB9-4735-B16C-C20C045CBA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46D27A6-2279-4C05-801E-FDB50FFE3C71}" type="pres">
      <dgm:prSet presAssocID="{1D15134C-2CB9-4735-B16C-C20C045CBAB4}" presName="spaceRect" presStyleCnt="0"/>
      <dgm:spPr/>
    </dgm:pt>
    <dgm:pt modelId="{1BE4EEB0-F96D-40C7-8772-EF72429B4F64}" type="pres">
      <dgm:prSet presAssocID="{1D15134C-2CB9-4735-B16C-C20C045CBAB4}" presName="parTx" presStyleLbl="revTx" presStyleIdx="2" presStyleCnt="5">
        <dgm:presLayoutVars>
          <dgm:chMax val="0"/>
          <dgm:chPref val="0"/>
        </dgm:presLayoutVars>
      </dgm:prSet>
      <dgm:spPr/>
    </dgm:pt>
    <dgm:pt modelId="{EEE51E4F-88F5-4802-8FEF-51D59F45A903}" type="pres">
      <dgm:prSet presAssocID="{668D435B-C042-4602-B00C-DE35B26DA64D}" presName="sibTrans" presStyleCnt="0"/>
      <dgm:spPr/>
    </dgm:pt>
    <dgm:pt modelId="{FFC07E93-1875-4616-B8AF-E146EB918BCF}" type="pres">
      <dgm:prSet presAssocID="{8DB58627-77DB-414A-A16C-ED6CE5BBA683}" presName="compNode" presStyleCnt="0"/>
      <dgm:spPr/>
    </dgm:pt>
    <dgm:pt modelId="{D037F370-F617-46EA-9E30-BAB1034BB1AD}" type="pres">
      <dgm:prSet presAssocID="{8DB58627-77DB-414A-A16C-ED6CE5BBA683}" presName="bgRect" presStyleLbl="bgShp" presStyleIdx="3" presStyleCnt="5"/>
      <dgm:spPr/>
    </dgm:pt>
    <dgm:pt modelId="{9578BC22-EA61-4D0D-A110-3E243F52D4BE}" type="pres">
      <dgm:prSet presAssocID="{8DB58627-77DB-414A-A16C-ED6CE5BBA68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A398F7C2-B456-4289-A3AF-B45E7CE28665}" type="pres">
      <dgm:prSet presAssocID="{8DB58627-77DB-414A-A16C-ED6CE5BBA683}" presName="spaceRect" presStyleCnt="0"/>
      <dgm:spPr/>
    </dgm:pt>
    <dgm:pt modelId="{4616C123-B718-4D77-96B6-887FFB64C31A}" type="pres">
      <dgm:prSet presAssocID="{8DB58627-77DB-414A-A16C-ED6CE5BBA683}" presName="parTx" presStyleLbl="revTx" presStyleIdx="3" presStyleCnt="5">
        <dgm:presLayoutVars>
          <dgm:chMax val="0"/>
          <dgm:chPref val="0"/>
        </dgm:presLayoutVars>
      </dgm:prSet>
      <dgm:spPr/>
    </dgm:pt>
    <dgm:pt modelId="{CF1E8C3C-D4D1-478F-B337-950E23F4E547}" type="pres">
      <dgm:prSet presAssocID="{F55FB571-0657-461E-8CA8-595D64E89A44}" presName="sibTrans" presStyleCnt="0"/>
      <dgm:spPr/>
    </dgm:pt>
    <dgm:pt modelId="{D03AD83B-8200-472E-A044-E9F2CF8AA64A}" type="pres">
      <dgm:prSet presAssocID="{9C5D1D35-551B-4B91-9E74-885405124B74}" presName="compNode" presStyleCnt="0"/>
      <dgm:spPr/>
    </dgm:pt>
    <dgm:pt modelId="{242B4851-B369-45B1-85B4-6D73F0CACFCE}" type="pres">
      <dgm:prSet presAssocID="{9C5D1D35-551B-4B91-9E74-885405124B74}" presName="bgRect" presStyleLbl="bgShp" presStyleIdx="4" presStyleCnt="5"/>
      <dgm:spPr/>
    </dgm:pt>
    <dgm:pt modelId="{AD584926-57E8-4588-9C44-51B4610E07FA}" type="pres">
      <dgm:prSet presAssocID="{9C5D1D35-551B-4B91-9E74-885405124B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45C111C-5180-4209-8EB0-D35DD0A10FBB}" type="pres">
      <dgm:prSet presAssocID="{9C5D1D35-551B-4B91-9E74-885405124B74}" presName="spaceRect" presStyleCnt="0"/>
      <dgm:spPr/>
    </dgm:pt>
    <dgm:pt modelId="{06F28456-4A8D-407F-BBD7-026055501C98}" type="pres">
      <dgm:prSet presAssocID="{9C5D1D35-551B-4B91-9E74-885405124B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2BDB301-2B0F-42F4-B1E6-C3D2F574C4CE}" type="presOf" srcId="{86570AA4-186A-48E0-9F19-7988F869C9F1}" destId="{61F6B9AE-0C1C-4520-BD2A-643EF9B45A13}" srcOrd="0" destOrd="0" presId="urn:microsoft.com/office/officeart/2018/2/layout/IconVerticalSolidList"/>
    <dgm:cxn modelId="{8AB7C105-3A90-4982-97CA-006C6A66C4E2}" type="presOf" srcId="{313205D3-9097-4417-8B99-5CEF92175E81}" destId="{F7D9079E-AF7C-460A-99CC-FACDACF5F30F}" srcOrd="0" destOrd="0" presId="urn:microsoft.com/office/officeart/2018/2/layout/IconVerticalSolidList"/>
    <dgm:cxn modelId="{CE593022-4E07-4864-8C24-6029B6849D5F}" srcId="{313205D3-9097-4417-8B99-5CEF92175E81}" destId="{86570AA4-186A-48E0-9F19-7988F869C9F1}" srcOrd="1" destOrd="0" parTransId="{DE11D1A8-8157-4995-84AE-37480DFF1166}" sibTransId="{6562B54E-0610-4582-8B6D-039A38793B86}"/>
    <dgm:cxn modelId="{D1C27836-8AB6-4485-9ACF-1F5C2F45629D}" type="presOf" srcId="{8DB58627-77DB-414A-A16C-ED6CE5BBA683}" destId="{4616C123-B718-4D77-96B6-887FFB64C31A}" srcOrd="0" destOrd="0" presId="urn:microsoft.com/office/officeart/2018/2/layout/IconVerticalSolidList"/>
    <dgm:cxn modelId="{A7343E5F-7FBF-453E-920B-7093FF7213E7}" srcId="{313205D3-9097-4417-8B99-5CEF92175E81}" destId="{8DB58627-77DB-414A-A16C-ED6CE5BBA683}" srcOrd="3" destOrd="0" parTransId="{16479445-3C06-44EF-9AAC-73DEDC508DD4}" sibTransId="{F55FB571-0657-461E-8CA8-595D64E89A44}"/>
    <dgm:cxn modelId="{3E8F0F4F-D156-45BC-A95D-314B8786A28E}" type="presOf" srcId="{9C5D1D35-551B-4B91-9E74-885405124B74}" destId="{06F28456-4A8D-407F-BBD7-026055501C98}" srcOrd="0" destOrd="0" presId="urn:microsoft.com/office/officeart/2018/2/layout/IconVerticalSolidList"/>
    <dgm:cxn modelId="{F450FC76-1201-4AAE-BDEF-16E188F58784}" srcId="{313205D3-9097-4417-8B99-5CEF92175E81}" destId="{9C5D1D35-551B-4B91-9E74-885405124B74}" srcOrd="4" destOrd="0" parTransId="{7C4F6DE7-E862-46DD-B61F-E8A9EE18C807}" sibTransId="{0C179E63-B9ED-44C5-ACB7-1A29425BE6E6}"/>
    <dgm:cxn modelId="{88FF838F-8588-45E7-B6EA-1E7DDC53FC80}" srcId="{313205D3-9097-4417-8B99-5CEF92175E81}" destId="{1D15134C-2CB9-4735-B16C-C20C045CBAB4}" srcOrd="2" destOrd="0" parTransId="{6D67E32E-FC55-4DAD-AD75-67DDF4344FB9}" sibTransId="{668D435B-C042-4602-B00C-DE35B26DA64D}"/>
    <dgm:cxn modelId="{4D60E79B-3775-4387-8B5C-5EE376F6CF61}" type="presOf" srcId="{314B9C7C-48E6-4A58-A924-AE03CAB2B2F0}" destId="{6BF1DCF5-F05D-40BA-BDFC-6AA3A3CAD96F}" srcOrd="0" destOrd="0" presId="urn:microsoft.com/office/officeart/2018/2/layout/IconVerticalSolidList"/>
    <dgm:cxn modelId="{E73942C5-CC2D-45CE-8321-4F0CEF1C4AA7}" srcId="{313205D3-9097-4417-8B99-5CEF92175E81}" destId="{314B9C7C-48E6-4A58-A924-AE03CAB2B2F0}" srcOrd="0" destOrd="0" parTransId="{E618BD29-EEA3-4648-87AB-D00E1E9632F0}" sibTransId="{61135F46-15E3-4E75-9DD2-D744EC121180}"/>
    <dgm:cxn modelId="{9E7E61E8-A47A-460C-9409-300817CADC1C}" type="presOf" srcId="{1D15134C-2CB9-4735-B16C-C20C045CBAB4}" destId="{1BE4EEB0-F96D-40C7-8772-EF72429B4F64}" srcOrd="0" destOrd="0" presId="urn:microsoft.com/office/officeart/2018/2/layout/IconVerticalSolidList"/>
    <dgm:cxn modelId="{116BE33D-7959-4842-8FE1-37FDB74CC0E2}" type="presParOf" srcId="{F7D9079E-AF7C-460A-99CC-FACDACF5F30F}" destId="{F4EB6AE6-ABE2-4545-877B-A464DFBBB61C}" srcOrd="0" destOrd="0" presId="urn:microsoft.com/office/officeart/2018/2/layout/IconVerticalSolidList"/>
    <dgm:cxn modelId="{41135478-0461-44E8-9104-E6280EC00B29}" type="presParOf" srcId="{F4EB6AE6-ABE2-4545-877B-A464DFBBB61C}" destId="{30909EDE-BCE8-408D-B487-A15CBEAB6DD9}" srcOrd="0" destOrd="0" presId="urn:microsoft.com/office/officeart/2018/2/layout/IconVerticalSolidList"/>
    <dgm:cxn modelId="{83FF7182-1A3E-44B3-92AC-03D5C398D80C}" type="presParOf" srcId="{F4EB6AE6-ABE2-4545-877B-A464DFBBB61C}" destId="{176116B2-7E07-4AA1-BF1F-EBC0D9CE36B5}" srcOrd="1" destOrd="0" presId="urn:microsoft.com/office/officeart/2018/2/layout/IconVerticalSolidList"/>
    <dgm:cxn modelId="{5EAA5BAC-4CE4-46F9-A40C-43FF7AF9AF4F}" type="presParOf" srcId="{F4EB6AE6-ABE2-4545-877B-A464DFBBB61C}" destId="{2CB72657-78FA-4919-A4D2-CF12041AE428}" srcOrd="2" destOrd="0" presId="urn:microsoft.com/office/officeart/2018/2/layout/IconVerticalSolidList"/>
    <dgm:cxn modelId="{A72704B2-DCE9-4D0F-BEFB-CEC630EBC033}" type="presParOf" srcId="{F4EB6AE6-ABE2-4545-877B-A464DFBBB61C}" destId="{6BF1DCF5-F05D-40BA-BDFC-6AA3A3CAD96F}" srcOrd="3" destOrd="0" presId="urn:microsoft.com/office/officeart/2018/2/layout/IconVerticalSolidList"/>
    <dgm:cxn modelId="{B7DCBC4B-E548-473D-B75C-86318C23B0A9}" type="presParOf" srcId="{F7D9079E-AF7C-460A-99CC-FACDACF5F30F}" destId="{F4890262-2AA3-4AB5-9B2C-76D7E12E1DC4}" srcOrd="1" destOrd="0" presId="urn:microsoft.com/office/officeart/2018/2/layout/IconVerticalSolidList"/>
    <dgm:cxn modelId="{95F1D1A3-B37C-4C8D-B00D-511B142422D5}" type="presParOf" srcId="{F7D9079E-AF7C-460A-99CC-FACDACF5F30F}" destId="{76B6F9F7-0A9A-4DB3-BC46-8FBF9CD6FB6E}" srcOrd="2" destOrd="0" presId="urn:microsoft.com/office/officeart/2018/2/layout/IconVerticalSolidList"/>
    <dgm:cxn modelId="{BED2A18F-1B30-4365-AC77-44323546CA87}" type="presParOf" srcId="{76B6F9F7-0A9A-4DB3-BC46-8FBF9CD6FB6E}" destId="{92BBA5AC-2163-443A-844D-03460B2CBB75}" srcOrd="0" destOrd="0" presId="urn:microsoft.com/office/officeart/2018/2/layout/IconVerticalSolidList"/>
    <dgm:cxn modelId="{B255FBC9-C7D8-4FF3-81D8-C15F3F8708D8}" type="presParOf" srcId="{76B6F9F7-0A9A-4DB3-BC46-8FBF9CD6FB6E}" destId="{03C6BA87-A4B9-43D3-A00A-FABEFB772873}" srcOrd="1" destOrd="0" presId="urn:microsoft.com/office/officeart/2018/2/layout/IconVerticalSolidList"/>
    <dgm:cxn modelId="{87F19364-4F78-4591-99BD-7C13A15071D4}" type="presParOf" srcId="{76B6F9F7-0A9A-4DB3-BC46-8FBF9CD6FB6E}" destId="{42F45CAE-2FCF-4468-ACF4-7065C021C46A}" srcOrd="2" destOrd="0" presId="urn:microsoft.com/office/officeart/2018/2/layout/IconVerticalSolidList"/>
    <dgm:cxn modelId="{66702B0B-31E9-4B37-AE7A-57E450A66C10}" type="presParOf" srcId="{76B6F9F7-0A9A-4DB3-BC46-8FBF9CD6FB6E}" destId="{61F6B9AE-0C1C-4520-BD2A-643EF9B45A13}" srcOrd="3" destOrd="0" presId="urn:microsoft.com/office/officeart/2018/2/layout/IconVerticalSolidList"/>
    <dgm:cxn modelId="{EE6A80DA-8C4E-4613-8B7C-63A10CD83A1D}" type="presParOf" srcId="{F7D9079E-AF7C-460A-99CC-FACDACF5F30F}" destId="{EE3FFA30-03D4-4CB0-A278-88338FBBD4D3}" srcOrd="3" destOrd="0" presId="urn:microsoft.com/office/officeart/2018/2/layout/IconVerticalSolidList"/>
    <dgm:cxn modelId="{1FF0935C-24A6-4CDD-BAF0-2005C32EFE2B}" type="presParOf" srcId="{F7D9079E-AF7C-460A-99CC-FACDACF5F30F}" destId="{A4D404F5-03E8-4D43-AC23-E9A8FF1B439E}" srcOrd="4" destOrd="0" presId="urn:microsoft.com/office/officeart/2018/2/layout/IconVerticalSolidList"/>
    <dgm:cxn modelId="{9A43C62E-466B-4379-9457-C428E2B897A6}" type="presParOf" srcId="{A4D404F5-03E8-4D43-AC23-E9A8FF1B439E}" destId="{8ECA3364-A141-44D8-BFB1-9B000780F7C4}" srcOrd="0" destOrd="0" presId="urn:microsoft.com/office/officeart/2018/2/layout/IconVerticalSolidList"/>
    <dgm:cxn modelId="{EE024DE4-FBC9-4D48-8F30-F93BB699DA2A}" type="presParOf" srcId="{A4D404F5-03E8-4D43-AC23-E9A8FF1B439E}" destId="{5AD19002-E876-4CF7-B4AE-6DD302DE0DFF}" srcOrd="1" destOrd="0" presId="urn:microsoft.com/office/officeart/2018/2/layout/IconVerticalSolidList"/>
    <dgm:cxn modelId="{29DDBCB8-5057-493A-A60A-2A2D7805C602}" type="presParOf" srcId="{A4D404F5-03E8-4D43-AC23-E9A8FF1B439E}" destId="{446D27A6-2279-4C05-801E-FDB50FFE3C71}" srcOrd="2" destOrd="0" presId="urn:microsoft.com/office/officeart/2018/2/layout/IconVerticalSolidList"/>
    <dgm:cxn modelId="{74E5F0C6-2E77-48C1-9276-31D51298C532}" type="presParOf" srcId="{A4D404F5-03E8-4D43-AC23-E9A8FF1B439E}" destId="{1BE4EEB0-F96D-40C7-8772-EF72429B4F64}" srcOrd="3" destOrd="0" presId="urn:microsoft.com/office/officeart/2018/2/layout/IconVerticalSolidList"/>
    <dgm:cxn modelId="{2A956446-E2E3-4602-AFC4-00DADC2081B7}" type="presParOf" srcId="{F7D9079E-AF7C-460A-99CC-FACDACF5F30F}" destId="{EEE51E4F-88F5-4802-8FEF-51D59F45A903}" srcOrd="5" destOrd="0" presId="urn:microsoft.com/office/officeart/2018/2/layout/IconVerticalSolidList"/>
    <dgm:cxn modelId="{83029419-7173-4B43-86F0-804E111017EE}" type="presParOf" srcId="{F7D9079E-AF7C-460A-99CC-FACDACF5F30F}" destId="{FFC07E93-1875-4616-B8AF-E146EB918BCF}" srcOrd="6" destOrd="0" presId="urn:microsoft.com/office/officeart/2018/2/layout/IconVerticalSolidList"/>
    <dgm:cxn modelId="{C9368F1D-9685-4FC0-B63E-E76C39AF68E7}" type="presParOf" srcId="{FFC07E93-1875-4616-B8AF-E146EB918BCF}" destId="{D037F370-F617-46EA-9E30-BAB1034BB1AD}" srcOrd="0" destOrd="0" presId="urn:microsoft.com/office/officeart/2018/2/layout/IconVerticalSolidList"/>
    <dgm:cxn modelId="{0E5A8CDD-9447-43DC-8CD1-59E8733EF586}" type="presParOf" srcId="{FFC07E93-1875-4616-B8AF-E146EB918BCF}" destId="{9578BC22-EA61-4D0D-A110-3E243F52D4BE}" srcOrd="1" destOrd="0" presId="urn:microsoft.com/office/officeart/2018/2/layout/IconVerticalSolidList"/>
    <dgm:cxn modelId="{65233B51-02AE-4720-AA4D-31D79826106E}" type="presParOf" srcId="{FFC07E93-1875-4616-B8AF-E146EB918BCF}" destId="{A398F7C2-B456-4289-A3AF-B45E7CE28665}" srcOrd="2" destOrd="0" presId="urn:microsoft.com/office/officeart/2018/2/layout/IconVerticalSolidList"/>
    <dgm:cxn modelId="{70923AEE-AB9D-4156-B959-926DC1697109}" type="presParOf" srcId="{FFC07E93-1875-4616-B8AF-E146EB918BCF}" destId="{4616C123-B718-4D77-96B6-887FFB64C31A}" srcOrd="3" destOrd="0" presId="urn:microsoft.com/office/officeart/2018/2/layout/IconVerticalSolidList"/>
    <dgm:cxn modelId="{B84010F3-E44D-47AF-8FB2-7319C251ACD7}" type="presParOf" srcId="{F7D9079E-AF7C-460A-99CC-FACDACF5F30F}" destId="{CF1E8C3C-D4D1-478F-B337-950E23F4E547}" srcOrd="7" destOrd="0" presId="urn:microsoft.com/office/officeart/2018/2/layout/IconVerticalSolidList"/>
    <dgm:cxn modelId="{E38F1D79-1466-44D7-A145-D600917DF6DA}" type="presParOf" srcId="{F7D9079E-AF7C-460A-99CC-FACDACF5F30F}" destId="{D03AD83B-8200-472E-A044-E9F2CF8AA64A}" srcOrd="8" destOrd="0" presId="urn:microsoft.com/office/officeart/2018/2/layout/IconVerticalSolidList"/>
    <dgm:cxn modelId="{4D97F9B7-2D8C-4B89-A9CF-CA9FD21C7F1A}" type="presParOf" srcId="{D03AD83B-8200-472E-A044-E9F2CF8AA64A}" destId="{242B4851-B369-45B1-85B4-6D73F0CACFCE}" srcOrd="0" destOrd="0" presId="urn:microsoft.com/office/officeart/2018/2/layout/IconVerticalSolidList"/>
    <dgm:cxn modelId="{0CCACF3F-490F-415C-9473-852A53828C15}" type="presParOf" srcId="{D03AD83B-8200-472E-A044-E9F2CF8AA64A}" destId="{AD584926-57E8-4588-9C44-51B4610E07FA}" srcOrd="1" destOrd="0" presId="urn:microsoft.com/office/officeart/2018/2/layout/IconVerticalSolidList"/>
    <dgm:cxn modelId="{86516E05-A947-44F4-A21D-9E703EB89AB9}" type="presParOf" srcId="{D03AD83B-8200-472E-A044-E9F2CF8AA64A}" destId="{445C111C-5180-4209-8EB0-D35DD0A10FBB}" srcOrd="2" destOrd="0" presId="urn:microsoft.com/office/officeart/2018/2/layout/IconVerticalSolidList"/>
    <dgm:cxn modelId="{B6FF34A7-56F1-4A3A-9926-BBC6E95BB6B2}" type="presParOf" srcId="{D03AD83B-8200-472E-A044-E9F2CF8AA64A}" destId="{06F28456-4A8D-407F-BBD7-026055501C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09EDE-BCE8-408D-B487-A15CBEAB6DD9}">
      <dsp:nvSpPr>
        <dsp:cNvPr id="0" name=""/>
        <dsp:cNvSpPr/>
      </dsp:nvSpPr>
      <dsp:spPr>
        <a:xfrm>
          <a:off x="0" y="3631"/>
          <a:ext cx="5941770" cy="773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116B2-7E07-4AA1-BF1F-EBC0D9CE36B5}">
      <dsp:nvSpPr>
        <dsp:cNvPr id="0" name=""/>
        <dsp:cNvSpPr/>
      </dsp:nvSpPr>
      <dsp:spPr>
        <a:xfrm>
          <a:off x="233980" y="177666"/>
          <a:ext cx="425419" cy="425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1DCF5-F05D-40BA-BDFC-6AA3A3CAD96F}">
      <dsp:nvSpPr>
        <dsp:cNvPr id="0" name=""/>
        <dsp:cNvSpPr/>
      </dsp:nvSpPr>
      <dsp:spPr>
        <a:xfrm>
          <a:off x="893380" y="3631"/>
          <a:ext cx="5048389" cy="77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61" tIns="81861" rIns="81861" bIns="818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introduction to artificial intelligence (AI)</a:t>
          </a:r>
        </a:p>
      </dsp:txBody>
      <dsp:txXfrm>
        <a:off x="893380" y="3631"/>
        <a:ext cx="5048389" cy="773489"/>
      </dsp:txXfrm>
    </dsp:sp>
    <dsp:sp modelId="{92BBA5AC-2163-443A-844D-03460B2CBB75}">
      <dsp:nvSpPr>
        <dsp:cNvPr id="0" name=""/>
        <dsp:cNvSpPr/>
      </dsp:nvSpPr>
      <dsp:spPr>
        <a:xfrm>
          <a:off x="0" y="970493"/>
          <a:ext cx="5941770" cy="773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6BA87-A4B9-43D3-A00A-FABEFB772873}">
      <dsp:nvSpPr>
        <dsp:cNvPr id="0" name=""/>
        <dsp:cNvSpPr/>
      </dsp:nvSpPr>
      <dsp:spPr>
        <a:xfrm>
          <a:off x="233980" y="1144528"/>
          <a:ext cx="425419" cy="425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6B9AE-0C1C-4520-BD2A-643EF9B45A13}">
      <dsp:nvSpPr>
        <dsp:cNvPr id="0" name=""/>
        <dsp:cNvSpPr/>
      </dsp:nvSpPr>
      <dsp:spPr>
        <a:xfrm>
          <a:off x="893380" y="970493"/>
          <a:ext cx="5048389" cy="77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61" tIns="81861" rIns="81861" bIns="818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overview of how AI can be applied in industries and real-world problems in the modern world today. </a:t>
          </a:r>
        </a:p>
      </dsp:txBody>
      <dsp:txXfrm>
        <a:off x="893380" y="970493"/>
        <a:ext cx="5048389" cy="773489"/>
      </dsp:txXfrm>
    </dsp:sp>
    <dsp:sp modelId="{8ECA3364-A141-44D8-BFB1-9B000780F7C4}">
      <dsp:nvSpPr>
        <dsp:cNvPr id="0" name=""/>
        <dsp:cNvSpPr/>
      </dsp:nvSpPr>
      <dsp:spPr>
        <a:xfrm>
          <a:off x="0" y="1937355"/>
          <a:ext cx="5941770" cy="773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19002-E876-4CF7-B4AE-6DD302DE0DFF}">
      <dsp:nvSpPr>
        <dsp:cNvPr id="0" name=""/>
        <dsp:cNvSpPr/>
      </dsp:nvSpPr>
      <dsp:spPr>
        <a:xfrm>
          <a:off x="233980" y="2111390"/>
          <a:ext cx="425419" cy="425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4EEB0-F96D-40C7-8772-EF72429B4F64}">
      <dsp:nvSpPr>
        <dsp:cNvPr id="0" name=""/>
        <dsp:cNvSpPr/>
      </dsp:nvSpPr>
      <dsp:spPr>
        <a:xfrm>
          <a:off x="893380" y="1937355"/>
          <a:ext cx="5048389" cy="77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61" tIns="81861" rIns="81861" bIns="818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Students will discuss and analyze existing and possible future implementations of AI solutions across various industries</a:t>
          </a:r>
        </a:p>
      </dsp:txBody>
      <dsp:txXfrm>
        <a:off x="893380" y="1937355"/>
        <a:ext cx="5048389" cy="773489"/>
      </dsp:txXfrm>
    </dsp:sp>
    <dsp:sp modelId="{D037F370-F617-46EA-9E30-BAB1034BB1AD}">
      <dsp:nvSpPr>
        <dsp:cNvPr id="0" name=""/>
        <dsp:cNvSpPr/>
      </dsp:nvSpPr>
      <dsp:spPr>
        <a:xfrm>
          <a:off x="0" y="2904217"/>
          <a:ext cx="5941770" cy="773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8BC22-EA61-4D0D-A110-3E243F52D4BE}">
      <dsp:nvSpPr>
        <dsp:cNvPr id="0" name=""/>
        <dsp:cNvSpPr/>
      </dsp:nvSpPr>
      <dsp:spPr>
        <a:xfrm>
          <a:off x="233980" y="3078252"/>
          <a:ext cx="425419" cy="425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6C123-B718-4D77-96B6-887FFB64C31A}">
      <dsp:nvSpPr>
        <dsp:cNvPr id="0" name=""/>
        <dsp:cNvSpPr/>
      </dsp:nvSpPr>
      <dsp:spPr>
        <a:xfrm>
          <a:off x="893380" y="2904217"/>
          <a:ext cx="5048389" cy="77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61" tIns="81861" rIns="81861" bIns="818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will explore opportunities available for AI application when considering human interaction with digital systems. </a:t>
          </a:r>
        </a:p>
      </dsp:txBody>
      <dsp:txXfrm>
        <a:off x="893380" y="2904217"/>
        <a:ext cx="5048389" cy="773489"/>
      </dsp:txXfrm>
    </dsp:sp>
    <dsp:sp modelId="{242B4851-B369-45B1-85B4-6D73F0CACFCE}">
      <dsp:nvSpPr>
        <dsp:cNvPr id="0" name=""/>
        <dsp:cNvSpPr/>
      </dsp:nvSpPr>
      <dsp:spPr>
        <a:xfrm>
          <a:off x="0" y="3871079"/>
          <a:ext cx="5941770" cy="7734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84926-57E8-4588-9C44-51B4610E07FA}">
      <dsp:nvSpPr>
        <dsp:cNvPr id="0" name=""/>
        <dsp:cNvSpPr/>
      </dsp:nvSpPr>
      <dsp:spPr>
        <a:xfrm>
          <a:off x="233980" y="4045114"/>
          <a:ext cx="425419" cy="4254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28456-4A8D-407F-BBD7-026055501C98}">
      <dsp:nvSpPr>
        <dsp:cNvPr id="0" name=""/>
        <dsp:cNvSpPr/>
      </dsp:nvSpPr>
      <dsp:spPr>
        <a:xfrm>
          <a:off x="893380" y="3871079"/>
          <a:ext cx="5048389" cy="773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61" tIns="81861" rIns="81861" bIns="8186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Students will learn how to propose high-level solutions to different problems and industries using AI.</a:t>
          </a:r>
        </a:p>
      </dsp:txBody>
      <dsp:txXfrm>
        <a:off x="893380" y="3871079"/>
        <a:ext cx="5048389" cy="773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77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01" y="0"/>
            <a:ext cx="2970946" cy="46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3" tIns="0" rIns="19253" bIns="0" numCol="1" anchor="t" anchorCtr="0" compatLnSpc="1">
            <a:prstTxWarp prst="textNoShape">
              <a:avLst/>
            </a:prstTxWarp>
          </a:bodyPr>
          <a:lstStyle>
            <a:lvl1pPr defTabSz="923925">
              <a:defRPr sz="1000" i="1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7055" y="0"/>
            <a:ext cx="2970945" cy="46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3" tIns="0" rIns="19253" bIns="0" numCol="1" anchor="t" anchorCtr="0" compatLnSpc="1">
            <a:prstTxWarp prst="textNoShape">
              <a:avLst/>
            </a:prstTxWarp>
          </a:bodyPr>
          <a:lstStyle>
            <a:lvl1pPr algn="r" defTabSz="923925">
              <a:defRPr sz="1000" i="1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703263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905" y="4415043"/>
            <a:ext cx="5030589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52" tIns="46527" rIns="93052" bIns="465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01" y="8830085"/>
            <a:ext cx="2970946" cy="46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3" tIns="0" rIns="19253" bIns="0" numCol="1" anchor="b" anchorCtr="0" compatLnSpc="1">
            <a:prstTxWarp prst="textNoShape">
              <a:avLst/>
            </a:prstTxWarp>
          </a:bodyPr>
          <a:lstStyle>
            <a:lvl1pPr defTabSz="923925">
              <a:defRPr sz="1000" i="1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7055" y="8830085"/>
            <a:ext cx="2970945" cy="46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253" tIns="0" rIns="19253" bIns="0" numCol="1" anchor="b" anchorCtr="0" compatLnSpc="1">
            <a:prstTxWarp prst="textNoShape">
              <a:avLst/>
            </a:prstTxWarp>
          </a:bodyPr>
          <a:lstStyle>
            <a:lvl1pPr algn="r" defTabSz="923925">
              <a:defRPr sz="1000" i="1">
                <a:latin typeface="Arial" panose="020B0604020202020204" pitchFamily="34" charset="0"/>
              </a:defRPr>
            </a:lvl1pPr>
          </a:lstStyle>
          <a:p>
            <a:fld id="{E29712B6-24CD-4598-A3E1-5FC868CCE6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376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BD8DA-7D13-42FC-9B5B-C71AD102A525}" type="slidenum">
              <a:rPr lang="en-GB"/>
              <a:pPr/>
              <a:t>1</a:t>
            </a:fld>
            <a:endParaRPr lang="en-GB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3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A73D3A-D89F-4C73-97F6-57542096C70D}" type="slidenum">
              <a:rPr lang="en-GB"/>
              <a:pPr/>
              <a:t>2</a:t>
            </a:fld>
            <a:endParaRPr lang="en-GB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https://www.accenture.com/us-en/insights/artificial-intelligence-summary-index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712B6-24CD-4598-A3E1-5FC868CCE61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82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443413"/>
            <a:ext cx="5546725" cy="36353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3246D-02BB-461D-823D-487AB6E1A5E9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37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286DB-C50B-484C-A5B6-2AE944CA4CB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443413"/>
            <a:ext cx="5546725" cy="36353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3246D-02BB-461D-823D-487AB6E1A5E9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7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3738" y="4443413"/>
            <a:ext cx="5546725" cy="36353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3246D-02BB-461D-823D-487AB6E1A5E9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13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800">
                <a:latin typeface="Verdana" panose="020B060403050404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81700" y="5486400"/>
            <a:ext cx="15621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Lecture </a:t>
            </a:r>
            <a:r>
              <a:rPr lang="en-US">
                <a:solidFill>
                  <a:srgbClr val="FF0000"/>
                </a:solidFill>
              </a:rPr>
              <a:t>&lt;No&gt;</a:t>
            </a:r>
            <a:br>
              <a:rPr lang="en-US"/>
            </a:br>
            <a:r>
              <a:rPr lang="en-US"/>
              <a:t> Slide </a:t>
            </a:r>
            <a:fld id="{1FB07E7A-5954-47A6-9FB1-4F73A637B7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5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81700" y="5486400"/>
            <a:ext cx="15621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Lecture </a:t>
            </a:r>
            <a:r>
              <a:rPr lang="en-US">
                <a:solidFill>
                  <a:srgbClr val="FF0000"/>
                </a:solidFill>
              </a:rPr>
              <a:t>&lt;No&gt;</a:t>
            </a:r>
            <a:br>
              <a:rPr lang="en-US"/>
            </a:br>
            <a:r>
              <a:rPr lang="en-US"/>
              <a:t> Slide </a:t>
            </a:r>
            <a:fld id="{2D0FF3D7-5F8B-4EBE-A90B-4C7F18C8D1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2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5">
                  <a:lumMod val="10000"/>
                </a:schemeClr>
              </a:buClr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28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81700" y="5486400"/>
            <a:ext cx="15621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Lecture </a:t>
            </a:r>
            <a:r>
              <a:rPr lang="en-US">
                <a:solidFill>
                  <a:srgbClr val="FF0000"/>
                </a:solidFill>
              </a:rPr>
              <a:t>&lt;No&gt;</a:t>
            </a:r>
            <a:br>
              <a:rPr lang="en-US"/>
            </a:br>
            <a:r>
              <a:rPr lang="en-US"/>
              <a:t> Slide </a:t>
            </a:r>
            <a:fld id="{DFC4E22E-3B7B-4A62-A7D0-85AD1A9B4F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8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981700" y="5486400"/>
            <a:ext cx="15621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Lecture </a:t>
            </a:r>
            <a:r>
              <a:rPr lang="en-US">
                <a:solidFill>
                  <a:srgbClr val="FF0000"/>
                </a:solidFill>
              </a:rPr>
              <a:t>&lt;No&gt;</a:t>
            </a:r>
            <a:br>
              <a:rPr lang="en-US"/>
            </a:br>
            <a:r>
              <a:rPr lang="en-US"/>
              <a:t> Slide </a:t>
            </a:r>
            <a:fld id="{8444D705-EDD6-4259-B66C-B0AC427632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5981700" y="5486400"/>
            <a:ext cx="15621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Lecture </a:t>
            </a:r>
            <a:r>
              <a:rPr lang="en-US">
                <a:solidFill>
                  <a:srgbClr val="FF0000"/>
                </a:solidFill>
              </a:rPr>
              <a:t>&lt;No&gt;</a:t>
            </a:r>
            <a:br>
              <a:rPr lang="en-US"/>
            </a:br>
            <a:r>
              <a:rPr lang="en-US"/>
              <a:t> Slide </a:t>
            </a:r>
            <a:fld id="{16A23E91-0FC8-440A-9BE3-D0F44AB028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5981700" y="5486400"/>
            <a:ext cx="15621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Lecture </a:t>
            </a:r>
            <a:r>
              <a:rPr lang="en-US">
                <a:solidFill>
                  <a:srgbClr val="FF0000"/>
                </a:solidFill>
              </a:rPr>
              <a:t>&lt;No&gt;</a:t>
            </a:r>
            <a:br>
              <a:rPr lang="en-US"/>
            </a:br>
            <a:r>
              <a:rPr lang="en-US"/>
              <a:t> Slide </a:t>
            </a:r>
            <a:fld id="{D9078D6A-9192-497A-A6B2-2156A21437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5981700" y="5486400"/>
            <a:ext cx="15621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Lecture </a:t>
            </a:r>
            <a:r>
              <a:rPr lang="en-US">
                <a:solidFill>
                  <a:srgbClr val="FF0000"/>
                </a:solidFill>
              </a:rPr>
              <a:t>&lt;No&gt;</a:t>
            </a:r>
            <a:br>
              <a:rPr lang="en-US"/>
            </a:br>
            <a:r>
              <a:rPr lang="en-US"/>
              <a:t> Slide </a:t>
            </a:r>
            <a:fld id="{A186C25B-8CDC-456F-A850-5D804211C8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7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981700" y="5486400"/>
            <a:ext cx="15621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Lecture </a:t>
            </a:r>
            <a:r>
              <a:rPr lang="en-US">
                <a:solidFill>
                  <a:srgbClr val="FF0000"/>
                </a:solidFill>
              </a:rPr>
              <a:t>&lt;No&gt;</a:t>
            </a:r>
            <a:br>
              <a:rPr lang="en-US"/>
            </a:br>
            <a:r>
              <a:rPr lang="en-US"/>
              <a:t> Slide </a:t>
            </a:r>
            <a:fld id="{FEBD4A35-E4C6-49E5-AFD0-E864AF17E1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6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5981700" y="5486400"/>
            <a:ext cx="15621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  Lecture </a:t>
            </a:r>
            <a:r>
              <a:rPr lang="en-US">
                <a:solidFill>
                  <a:srgbClr val="FF0000"/>
                </a:solidFill>
              </a:rPr>
              <a:t>&lt;No&gt;</a:t>
            </a:r>
            <a:br>
              <a:rPr lang="en-US"/>
            </a:br>
            <a:r>
              <a:rPr lang="en-US"/>
              <a:t> Slide </a:t>
            </a:r>
            <a:fld id="{2749EA79-4E93-4315-B6FB-1B21E0E02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144" name="Rectangle 16"/>
          <p:cNvSpPr>
            <a:spLocks noChangeArrowheads="1"/>
          </p:cNvSpPr>
          <p:nvPr userDrawn="1"/>
        </p:nvSpPr>
        <p:spPr bwMode="auto">
          <a:xfrm>
            <a:off x="5943600" y="6350000"/>
            <a:ext cx="2819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r">
              <a:spcBef>
                <a:spcPct val="50000"/>
              </a:spcBef>
            </a:pPr>
            <a:r>
              <a:rPr lang="en-US" sz="1100" dirty="0">
                <a:latin typeface="Arial Narrow" panose="020B0606020202030204" pitchFamily="34" charset="0"/>
              </a:rPr>
              <a:t>Last</a:t>
            </a:r>
            <a:r>
              <a:rPr lang="en-US" sz="1100" baseline="0" dirty="0">
                <a:latin typeface="Arial Narrow" panose="020B0606020202030204" pitchFamily="34" charset="0"/>
              </a:rPr>
              <a:t> update: 01/12/23</a:t>
            </a:r>
            <a:endParaRPr lang="en-US" sz="1100" dirty="0">
              <a:latin typeface="Arial Narrow" panose="020B0606020202030204" pitchFamily="34" charset="0"/>
            </a:endParaRPr>
          </a:p>
        </p:txBody>
      </p:sp>
      <p:sp>
        <p:nvSpPr>
          <p:cNvPr id="48145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Rectangle 16"/>
          <p:cNvSpPr>
            <a:spLocks noChangeArrowheads="1"/>
          </p:cNvSpPr>
          <p:nvPr userDrawn="1"/>
        </p:nvSpPr>
        <p:spPr bwMode="auto">
          <a:xfrm>
            <a:off x="6477000" y="6311900"/>
            <a:ext cx="213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3714750" y="6350000"/>
            <a:ext cx="1866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ctr">
              <a:spcBef>
                <a:spcPct val="50000"/>
              </a:spcBef>
            </a:pPr>
            <a:r>
              <a:rPr lang="en-US" sz="1100" baseline="0" dirty="0">
                <a:latin typeface="+mn-lt"/>
              </a:rPr>
              <a:t>Lecture</a:t>
            </a:r>
            <a:r>
              <a:rPr lang="en-US" sz="1100" dirty="0">
                <a:latin typeface="+mn-lt"/>
              </a:rPr>
              <a:t> 1</a:t>
            </a:r>
            <a:br>
              <a:rPr lang="en-US" sz="1100" dirty="0">
                <a:latin typeface="+mn-lt"/>
              </a:rPr>
            </a:br>
            <a:r>
              <a:rPr lang="en-US" sz="1100" dirty="0">
                <a:latin typeface="+mn-lt"/>
              </a:rPr>
              <a:t> Slide </a:t>
            </a:r>
            <a:fld id="{9120B703-ABAD-448F-A275-EE229E930B64}" type="slidenum">
              <a:rPr lang="en-US" sz="1100" smtClean="0">
                <a:latin typeface="+mn-lt"/>
              </a:rPr>
              <a:pPr lvl="1" algn="ctr">
                <a:spcBef>
                  <a:spcPct val="50000"/>
                </a:spcBef>
              </a:pPr>
              <a:t>‹#›</a:t>
            </a:fld>
            <a:endParaRPr lang="en-US" sz="1100" dirty="0">
              <a:latin typeface="+mn-lt"/>
            </a:endParaRPr>
          </a:p>
        </p:txBody>
      </p:sp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1600200" y="6350000"/>
            <a:ext cx="3314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lvl="1" algn="l">
              <a:spcBef>
                <a:spcPct val="50000"/>
              </a:spcBef>
            </a:pPr>
            <a:r>
              <a:rPr lang="en-US" sz="1100" dirty="0">
                <a:latin typeface="Arial Narrow" panose="020B0606020202030204" pitchFamily="34" charset="0"/>
              </a:rPr>
              <a:t>Diploma in IT</a:t>
            </a:r>
            <a:br>
              <a:rPr lang="en-US" sz="1100" dirty="0">
                <a:latin typeface="Arial Narrow" panose="020B0606020202030204" pitchFamily="34" charset="0"/>
              </a:rPr>
            </a:br>
            <a:r>
              <a:rPr lang="en-US" sz="1100" dirty="0">
                <a:latin typeface="Arial Narrow" panose="020B0606020202030204" pitchFamily="34" charset="0"/>
              </a:rPr>
              <a:t>MAI </a:t>
            </a:r>
            <a:r>
              <a:rPr lang="en-US" sz="1100" baseline="0" dirty="0">
                <a:latin typeface="Arial Narrow" panose="020B0606020202030204" pitchFamily="34" charset="0"/>
              </a:rPr>
              <a:t>AY24/25</a:t>
            </a:r>
            <a:r>
              <a:rPr lang="en-US" sz="1100" dirty="0">
                <a:latin typeface="Arial Narrow" panose="020B0606020202030204" pitchFamily="34" charset="0"/>
              </a:rPr>
              <a:t>, Sem 3</a:t>
            </a: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8C8E4C53-138A-4B41-8F47-D912476D1FEB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3CC1FCE2-3493-B43A-0235-10E3E034311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3" y="6311900"/>
            <a:ext cx="1371600" cy="4352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Wingdings" panose="05000000000000000000" pitchFamily="2" charset="2"/>
        <a:buChar char="§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00000"/>
        <a:buFont typeface="Arial" panose="020B0604020202020204" pitchFamily="34" charset="0"/>
        <a:buChar char="•"/>
        <a:defRPr kumimoji="1" sz="2800" b="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kumimoji="1" sz="2400" kern="1200">
          <a:solidFill>
            <a:schemeClr val="hlink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anose="05000000000000000000" pitchFamily="2" charset="2"/>
        <a:buChar char="§"/>
        <a:defRPr kumimoji="1" sz="2000" kern="1200">
          <a:solidFill>
            <a:srgbClr val="0099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EE_Ching_Yun@np.edu.s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haron_sn_goh-chin@np.edu.s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8667" y="1942436"/>
            <a:ext cx="6934200" cy="2361017"/>
          </a:xfrm>
          <a:solidFill>
            <a:schemeClr val="bg1"/>
          </a:solidFill>
        </p:spPr>
        <p:txBody>
          <a:bodyPr/>
          <a:lstStyle/>
          <a:p>
            <a:pPr algn="ctr">
              <a:spcBef>
                <a:spcPts val="600"/>
              </a:spcBef>
              <a:defRPr/>
            </a:pPr>
            <a:r>
              <a:rPr lang="en-GB" altLang="en-US" sz="4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Module Briefing</a:t>
            </a:r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MAI</a:t>
            </a: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3488040B-05E7-4B4B-B19E-58B85AFB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6096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GB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LECTURE </a:t>
            </a: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2EF2E1B8-6B68-4F34-A34C-F5AA9658B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10200"/>
            <a:ext cx="1371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endParaRPr lang="en-GB" sz="40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DF677959-B4F0-4AA0-A1AA-9AA27573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567" y="5102888"/>
            <a:ext cx="5486400" cy="130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b="1" dirty="0">
                <a:solidFill>
                  <a:srgbClr val="FF0000"/>
                </a:solidFill>
                <a:latin typeface="Arial Narrow" pitchFamily="34" charset="0"/>
              </a:rPr>
              <a:t>Modern Artificial Intelligence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Diploma in IT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r>
              <a:rPr kumimoji="1" lang="en-GB" alt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Year 2 (2024/25), Semester 3</a:t>
            </a:r>
            <a:endParaRPr kumimoji="1" lang="en-GB" altLang="en-US" sz="4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</a:pPr>
            <a:endParaRPr kumimoji="1" lang="en-GB" b="1" dirty="0">
              <a:latin typeface="Arial Narrow" pitchFamily="34" charset="0"/>
            </a:endParaRPr>
          </a:p>
        </p:txBody>
      </p:sp>
      <p:pic>
        <p:nvPicPr>
          <p:cNvPr id="3" name="Picture 2" descr="A blue and black text&#10;&#10;Description automatically generated">
            <a:extLst>
              <a:ext uri="{FF2B5EF4-FFF2-40B4-BE49-F238E27FC236}">
                <a16:creationId xmlns:a16="http://schemas.microsoft.com/office/drawing/2014/main" id="{55328EC1-0884-039C-31AC-A5634C0D8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98426"/>
            <a:ext cx="2571267" cy="8159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EC9B-650A-46FB-967F-1B5648EB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Self-Learning/Flipped Classroom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E4DA-4304-490E-AB32-12339790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week 2, students are expected to go through the lecture slides, curated content/ courseware/ certifications, on their own before attending face-to-face lessons. </a:t>
            </a:r>
          </a:p>
          <a:p>
            <a:pPr lvl="1"/>
            <a:r>
              <a:rPr lang="en-US" dirty="0"/>
              <a:t>This is how online async learning is implemented in this module. </a:t>
            </a:r>
          </a:p>
          <a:p>
            <a:pPr marL="341313" lvl="1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tx1"/>
                </a:solidFill>
              </a:rPr>
              <a:t>Students may do this</a:t>
            </a:r>
          </a:p>
          <a:p>
            <a:pPr lvl="1"/>
            <a:r>
              <a:rPr lang="en-US" dirty="0"/>
              <a:t>anywhere, including, if they prefer, on campus </a:t>
            </a:r>
          </a:p>
          <a:p>
            <a:pPr lvl="1"/>
            <a:r>
              <a:rPr lang="en-US" dirty="0"/>
              <a:t>anytime, before the in-person lessons.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7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EC9B-650A-46FB-967F-1B5648EB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Self-Learning/Flipped Classroom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E4DA-4304-490E-AB32-12339790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class, during in person lessons:</a:t>
            </a:r>
          </a:p>
          <a:p>
            <a:pPr marL="738188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800000"/>
                </a:solidFill>
              </a:rPr>
              <a:t>Students will attempt a quiz on the topic of the week.</a:t>
            </a:r>
          </a:p>
          <a:p>
            <a:pPr marL="738188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800000"/>
                </a:solidFill>
              </a:rPr>
              <a:t>Tutors will go through the answers of quiz, summarize and highlight important concepts for the topic.</a:t>
            </a:r>
          </a:p>
          <a:p>
            <a:pPr marL="738188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800000"/>
                </a:solidFill>
              </a:rPr>
              <a:t>Lab exercises</a:t>
            </a:r>
          </a:p>
          <a:p>
            <a:pPr marL="395288" indent="0">
              <a:buNone/>
            </a:pPr>
            <a:endParaRPr lang="en-US" sz="2800" b="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7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EC9B-650A-46FB-967F-1B5648EB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Industry Talks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E4DA-4304-490E-AB32-123397901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5181600" cy="5181600"/>
          </a:xfrm>
        </p:spPr>
        <p:txBody>
          <a:bodyPr/>
          <a:lstStyle/>
          <a:p>
            <a:r>
              <a:rPr lang="en-US" sz="2800" dirty="0"/>
              <a:t>Talks by Industry experts and partners may be arranged on various topics of AI</a:t>
            </a:r>
          </a:p>
          <a:p>
            <a:pPr marL="738188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800000"/>
                </a:solidFill>
              </a:rPr>
              <a:t>Allows students to hear from industry experts on AI applications in the industry and/or current AI industry trends.</a:t>
            </a:r>
          </a:p>
          <a:p>
            <a:pPr marL="738188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800000"/>
                </a:solidFill>
              </a:rPr>
              <a:t>May be held separately on Wednesdays. Students will be informed accordingly.</a:t>
            </a:r>
          </a:p>
          <a:p>
            <a:pPr marL="738188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800000"/>
                </a:solidFill>
              </a:rPr>
              <a:t>Students will need to write and submit reflections online for the talks</a:t>
            </a:r>
          </a:p>
          <a:p>
            <a:pPr marL="395288" indent="0">
              <a:buNone/>
            </a:pPr>
            <a:endParaRPr lang="en-US" sz="2800" b="0" dirty="0">
              <a:solidFill>
                <a:srgbClr val="8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5E02B-5A26-9887-2EBB-1A2680B3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349874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8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Assessment (20%)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990600"/>
            <a:ext cx="5486400" cy="4678362"/>
          </a:xfrm>
        </p:spPr>
        <p:txBody>
          <a:bodyPr/>
          <a:lstStyle/>
          <a:p>
            <a:r>
              <a:rPr lang="en-US" dirty="0"/>
              <a:t>Online Quizzes, Reflection and Lab Submissions (20%)</a:t>
            </a:r>
          </a:p>
          <a:p>
            <a:pPr lvl="1"/>
            <a:r>
              <a:rPr lang="en-US" dirty="0"/>
              <a:t>Online Quizzes hosted in </a:t>
            </a:r>
            <a:r>
              <a:rPr lang="en-US" dirty="0" err="1"/>
              <a:t>POLITEMall</a:t>
            </a:r>
            <a:r>
              <a:rPr lang="en-US" dirty="0"/>
              <a:t>, to be done during the in-person lessons.</a:t>
            </a:r>
          </a:p>
          <a:p>
            <a:pPr lvl="1"/>
            <a:r>
              <a:rPr lang="en-US" dirty="0"/>
              <a:t>Reflections to be done and submitted via </a:t>
            </a:r>
            <a:r>
              <a:rPr lang="en-US" dirty="0" err="1"/>
              <a:t>POLITEMall</a:t>
            </a:r>
            <a:r>
              <a:rPr lang="en-US" dirty="0"/>
              <a:t>, for industry talk</a:t>
            </a:r>
          </a:p>
          <a:p>
            <a:pPr lvl="1"/>
            <a:r>
              <a:rPr lang="en-US" dirty="0"/>
              <a:t>Submission of lab exercises (submission via </a:t>
            </a:r>
            <a:r>
              <a:rPr lang="en-US" dirty="0" err="1"/>
              <a:t>POLITEMall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A34B2-12F6-D16B-96EE-DA99A82B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3600"/>
            <a:ext cx="3649907" cy="29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5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153400" cy="51816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0" dirty="0">
                <a:solidFill>
                  <a:srgbClr val="800000"/>
                </a:solidFill>
              </a:rPr>
              <a:t>To develop a </a:t>
            </a:r>
            <a:r>
              <a:rPr lang="en-US" dirty="0"/>
              <a:t>chat bot </a:t>
            </a:r>
            <a:r>
              <a:rPr lang="en-US" b="0" dirty="0">
                <a:solidFill>
                  <a:srgbClr val="800000"/>
                </a:solidFill>
              </a:rPr>
              <a:t>to tackle a real-life/industry problem.</a:t>
            </a:r>
          </a:p>
          <a:p>
            <a:pPr>
              <a:buClr>
                <a:schemeClr val="tx1"/>
              </a:buClr>
            </a:pPr>
            <a:r>
              <a:rPr lang="en-US" b="0" dirty="0">
                <a:solidFill>
                  <a:srgbClr val="800000"/>
                </a:solidFill>
              </a:rPr>
              <a:t>Groups of 2/3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7056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AC39B-C1AE-E153-152B-81FD0635A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55" y="1838749"/>
            <a:ext cx="50292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80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Test (20%)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678362"/>
          </a:xfrm>
        </p:spPr>
        <p:txBody>
          <a:bodyPr/>
          <a:lstStyle/>
          <a:p>
            <a:r>
              <a:rPr lang="en-US" dirty="0"/>
              <a:t>Practical-based test</a:t>
            </a:r>
          </a:p>
          <a:p>
            <a:r>
              <a:rPr lang="en-US" dirty="0"/>
              <a:t>During common test week on Week 8</a:t>
            </a:r>
          </a:p>
          <a:p>
            <a:r>
              <a:rPr lang="en-US" dirty="0"/>
              <a:t>1.5-hour</a:t>
            </a:r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All topics taught from Weeks 1 to 7</a:t>
            </a:r>
          </a:p>
        </p:txBody>
      </p:sp>
    </p:spTree>
    <p:extLst>
      <p:ext uri="{BB962C8B-B14F-4D97-AF65-F5344CB8AC3E}">
        <p14:creationId xmlns:p14="http://schemas.microsoft.com/office/powerpoint/2010/main" val="196222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(30%)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7056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181600"/>
          </a:xfrm>
        </p:spPr>
        <p:txBody>
          <a:bodyPr/>
          <a:lstStyle/>
          <a:p>
            <a:pPr>
              <a:buClr>
                <a:srgbClr val="0033CC"/>
              </a:buClr>
            </a:pPr>
            <a:r>
              <a:rPr lang="en-US" b="0" dirty="0">
                <a:solidFill>
                  <a:srgbClr val="800000"/>
                </a:solidFill>
              </a:rPr>
              <a:t>To propose, design and develop an </a:t>
            </a:r>
            <a:r>
              <a:rPr lang="en-US" dirty="0"/>
              <a:t>AI solution </a:t>
            </a:r>
            <a:r>
              <a:rPr lang="en-US" b="0" dirty="0">
                <a:solidFill>
                  <a:srgbClr val="800000"/>
                </a:solidFill>
              </a:rPr>
              <a:t>to tackle a real-life/industry problem.</a:t>
            </a:r>
          </a:p>
          <a:p>
            <a:pPr>
              <a:buClr>
                <a:srgbClr val="0033CC"/>
              </a:buClr>
            </a:pPr>
            <a:r>
              <a:rPr lang="en-US" b="0" dirty="0">
                <a:solidFill>
                  <a:srgbClr val="800000"/>
                </a:solidFill>
              </a:rPr>
              <a:t>Groups of 3/4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7408D-D0AC-C212-827F-ED2051B6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133600"/>
            <a:ext cx="554335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8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4114800" cy="467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</a:rPr>
              <a:t>Brightspace, </a:t>
            </a:r>
            <a:r>
              <a:rPr lang="en-US" sz="2400" dirty="0" err="1">
                <a:solidFill>
                  <a:srgbClr val="800000"/>
                </a:solidFill>
              </a:rPr>
              <a:t>POLITEMall</a:t>
            </a:r>
            <a:endParaRPr lang="en-US" sz="2400" dirty="0">
              <a:solidFill>
                <a:srgbClr val="8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</a:rPr>
              <a:t>Teams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</a:rPr>
              <a:t>IBM Cloud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</a:rPr>
              <a:t>IBM SkillsBuild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rgbClr val="800000"/>
                </a:solidFill>
              </a:rPr>
              <a:t>Artificial Intelligence Practitioner Edition 4.0.0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</a:rPr>
              <a:t>Python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800000"/>
                </a:solidFill>
              </a:rPr>
              <a:t>Jupyter</a:t>
            </a:r>
            <a:r>
              <a:rPr lang="en-US" sz="2400" dirty="0">
                <a:solidFill>
                  <a:srgbClr val="800000"/>
                </a:solidFill>
              </a:rPr>
              <a:t> Notebook</a:t>
            </a:r>
            <a:endParaRPr lang="en-GB" sz="24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9999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8C2A3-D295-9CF5-6EDB-C214B323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838200"/>
            <a:ext cx="4375727" cy="327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29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678362"/>
          </a:xfrm>
        </p:spPr>
        <p:txBody>
          <a:bodyPr/>
          <a:lstStyle/>
          <a:p>
            <a:pPr eaLnBrk="1" hangingPunct="1"/>
            <a:r>
              <a:rPr lang="en-US" altLang="en-US" dirty="0"/>
              <a:t>ATTENDANCE is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u="sng" dirty="0">
                <a:solidFill>
                  <a:srgbClr val="FF0000"/>
                </a:solidFill>
              </a:rPr>
              <a:t>COMPULSORY</a:t>
            </a:r>
            <a:r>
              <a:rPr lang="en-US" altLang="en-US" dirty="0"/>
              <a:t> for ALL CLASSES.</a:t>
            </a:r>
          </a:p>
          <a:p>
            <a:pPr lvl="1" eaLnBrk="1" hangingPunct="1"/>
            <a:r>
              <a:rPr lang="en-US" altLang="en-US" dirty="0"/>
              <a:t>Medical certificate must be submitted within </a:t>
            </a:r>
            <a:r>
              <a:rPr lang="en-US" altLang="en-US" u="sng" dirty="0">
                <a:solidFill>
                  <a:srgbClr val="FF0000"/>
                </a:solidFill>
              </a:rPr>
              <a:t>48 hours</a:t>
            </a:r>
            <a:r>
              <a:rPr lang="en-US" altLang="en-US" dirty="0"/>
              <a:t> to ICT Admin Office from day of absence. </a:t>
            </a:r>
            <a:r>
              <a:rPr lang="en-US" altLang="en-US" u="sng" dirty="0">
                <a:solidFill>
                  <a:srgbClr val="FF0000"/>
                </a:solidFill>
              </a:rPr>
              <a:t>Late</a:t>
            </a:r>
            <a:r>
              <a:rPr lang="en-US" altLang="en-US" dirty="0"/>
              <a:t> submission will not be accepted.</a:t>
            </a:r>
          </a:p>
          <a:p>
            <a:pPr lvl="1" eaLnBrk="1" hangingPunct="1"/>
            <a:r>
              <a:rPr lang="en-US" altLang="en-US" dirty="0"/>
              <a:t>Medical certificates will be treated as </a:t>
            </a:r>
            <a:r>
              <a:rPr lang="en-US" altLang="en-US" u="sng" dirty="0">
                <a:solidFill>
                  <a:srgbClr val="FF0000"/>
                </a:solidFill>
              </a:rPr>
              <a:t>being absent</a:t>
            </a:r>
            <a:r>
              <a:rPr lang="en-US" altLang="en-US" dirty="0"/>
              <a:t> from classes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59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678362"/>
          </a:xfrm>
        </p:spPr>
        <p:txBody>
          <a:bodyPr/>
          <a:lstStyle/>
          <a:p>
            <a:pPr eaLnBrk="1" hangingPunct="1"/>
            <a:r>
              <a:rPr lang="en-US" altLang="en-US" dirty="0"/>
              <a:t>Be </a:t>
            </a:r>
            <a:r>
              <a:rPr lang="en-US" altLang="en-US" u="sng" dirty="0">
                <a:solidFill>
                  <a:srgbClr val="FF0000"/>
                </a:solidFill>
              </a:rPr>
              <a:t>PUNCTUAL</a:t>
            </a:r>
            <a:r>
              <a:rPr lang="en-US" altLang="en-US" dirty="0"/>
              <a:t> for class.</a:t>
            </a:r>
          </a:p>
          <a:p>
            <a:pPr lvl="1" eaLnBrk="1" hangingPunct="1"/>
            <a:r>
              <a:rPr lang="en-US" altLang="en-US" dirty="0"/>
              <a:t>You will be marked as </a:t>
            </a:r>
            <a:r>
              <a:rPr lang="en-US" altLang="en-US" u="sng" dirty="0">
                <a:solidFill>
                  <a:srgbClr val="FF0000"/>
                </a:solidFill>
              </a:rPr>
              <a:t>ABSENT</a:t>
            </a:r>
            <a:r>
              <a:rPr lang="en-US" altLang="en-US" dirty="0"/>
              <a:t> if you arrive LATE. </a:t>
            </a:r>
          </a:p>
          <a:p>
            <a:pPr eaLnBrk="1" hangingPunct="1"/>
            <a:r>
              <a:rPr lang="en-US" altLang="en-US" dirty="0"/>
              <a:t>Student’s grade may be capped at ‘D’ if he fails to register a minimum of </a:t>
            </a:r>
            <a:r>
              <a:rPr lang="en-US" altLang="en-US" dirty="0">
                <a:solidFill>
                  <a:srgbClr val="FF3300"/>
                </a:solidFill>
              </a:rPr>
              <a:t>70% attendance</a:t>
            </a:r>
            <a:r>
              <a:rPr lang="en-US" altLang="en-US" dirty="0"/>
              <a:t> for a module.</a:t>
            </a:r>
          </a:p>
        </p:txBody>
      </p:sp>
    </p:spTree>
    <p:extLst>
      <p:ext uri="{BB962C8B-B14F-4D97-AF65-F5344CB8AC3E}">
        <p14:creationId xmlns:p14="http://schemas.microsoft.com/office/powerpoint/2010/main" val="115752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Team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 err="1"/>
              <a:t>Ms</a:t>
            </a:r>
            <a:r>
              <a:rPr lang="en-US" altLang="en-US" dirty="0"/>
              <a:t> Lee Ching Yun</a:t>
            </a:r>
          </a:p>
          <a:p>
            <a:pPr lvl="1"/>
            <a:r>
              <a:rPr lang="fr-FR" altLang="en-US" dirty="0"/>
              <a:t>Email: </a:t>
            </a:r>
            <a:r>
              <a:rPr lang="fr-FR" altLang="en-US" dirty="0">
                <a:hlinkClick r:id="rId3"/>
              </a:rPr>
              <a:t>LEE_Ching_Yun@np.edu.sg</a:t>
            </a:r>
            <a:endParaRPr lang="fr-FR" altLang="en-US" dirty="0"/>
          </a:p>
          <a:p>
            <a:pPr lvl="1"/>
            <a:r>
              <a:rPr lang="fr-FR" altLang="en-US" dirty="0"/>
              <a:t>Tel: 6460 8228</a:t>
            </a:r>
          </a:p>
          <a:p>
            <a:pPr lvl="1"/>
            <a:endParaRPr lang="fr-FR" altLang="en-US" dirty="0"/>
          </a:p>
          <a:p>
            <a:pPr>
              <a:buNone/>
            </a:pPr>
            <a:r>
              <a:rPr lang="en-US" altLang="en-US" dirty="0" err="1"/>
              <a:t>Mrs</a:t>
            </a:r>
            <a:r>
              <a:rPr lang="en-US" altLang="en-US" dirty="0"/>
              <a:t> Sharon Goh</a:t>
            </a:r>
          </a:p>
          <a:p>
            <a:pPr lvl="1"/>
            <a:r>
              <a:rPr lang="fr-FR" altLang="en-US" dirty="0"/>
              <a:t>Email: </a:t>
            </a:r>
            <a:r>
              <a:rPr lang="fr-FR" altLang="en-US" dirty="0">
                <a:hlinkClick r:id="rId4"/>
              </a:rPr>
              <a:t>sharon_sn_goh-chin@np.edu.sg</a:t>
            </a:r>
            <a:endParaRPr lang="fr-FR" altLang="en-US" dirty="0"/>
          </a:p>
          <a:p>
            <a:pPr lvl="1"/>
            <a:r>
              <a:rPr lang="fr-FR" altLang="en-US" dirty="0"/>
              <a:t>Tel: 6460 6583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288925" lvl="1"/>
            <a:endParaRPr lang="en-US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6303963" y="1560513"/>
            <a:ext cx="184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2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4678362"/>
          </a:xfrm>
        </p:spPr>
        <p:txBody>
          <a:bodyPr/>
          <a:lstStyle/>
          <a:p>
            <a:pPr eaLnBrk="1" hangingPunct="1"/>
            <a:r>
              <a:rPr lang="en-US" altLang="en-US" dirty="0"/>
              <a:t>Handphone set to </a:t>
            </a:r>
            <a:r>
              <a:rPr lang="en-US" altLang="en-US" u="sng" dirty="0"/>
              <a:t>SILENT</a:t>
            </a:r>
            <a:r>
              <a:rPr lang="en-US" altLang="en-US" dirty="0"/>
              <a:t> mode in class.</a:t>
            </a:r>
          </a:p>
          <a:p>
            <a:pPr lvl="1" eaLnBrk="1" hangingPunct="1"/>
            <a:r>
              <a:rPr lang="en-US" altLang="en-US" dirty="0"/>
              <a:t>You may ask for tutor’s permission to answer </a:t>
            </a:r>
            <a:r>
              <a:rPr lang="en-US" altLang="en-US" u="sng" dirty="0"/>
              <a:t>VERY URGENT CALL</a:t>
            </a:r>
            <a:r>
              <a:rPr lang="en-US" altLang="en-US" dirty="0"/>
              <a:t> outside the classroom.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u="sng" dirty="0"/>
              <a:t>drinking &amp; eating</a:t>
            </a:r>
            <a:r>
              <a:rPr lang="en-US" altLang="en-US" dirty="0"/>
              <a:t> in classroom.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u="sng" dirty="0"/>
              <a:t>playing of computer games</a:t>
            </a:r>
            <a:r>
              <a:rPr lang="en-US" altLang="en-US" dirty="0"/>
              <a:t> during class.</a:t>
            </a:r>
          </a:p>
          <a:p>
            <a:pPr eaLnBrk="1" hangingPunct="1"/>
            <a:r>
              <a:rPr lang="en-US" altLang="en-US" dirty="0"/>
              <a:t>No </a:t>
            </a:r>
            <a:r>
              <a:rPr lang="en-US" altLang="en-US" u="sng" dirty="0"/>
              <a:t>vulgar language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1236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55B8-9C1C-F7B5-2AB2-898728E7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Enjoy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0D18-6EF0-BD9C-2489-A91B039B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8153400" cy="51816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hope you enjoy your AI Journey. Have Fun!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2E824-523E-9A8C-AEBA-43BBCE4C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828800"/>
            <a:ext cx="6543675" cy="41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1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77A40C-7955-D886-E7F0-E392DA041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48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1C98EF-5260-A2B0-27F3-A26D504F4DAA}"/>
              </a:ext>
            </a:extLst>
          </p:cNvPr>
          <p:cNvSpPr/>
          <p:nvPr/>
        </p:nvSpPr>
        <p:spPr>
          <a:xfrm>
            <a:off x="2286000" y="2828836"/>
            <a:ext cx="47244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ctr" eaLnBrk="1" hangingPunct="1">
              <a:buFontTx/>
              <a:buNone/>
              <a:defRPr/>
            </a:pPr>
            <a:r>
              <a:rPr lang="en-GB" sz="40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Artificial Intelligence?</a:t>
            </a:r>
          </a:p>
        </p:txBody>
      </p:sp>
    </p:spTree>
    <p:extLst>
      <p:ext uri="{BB962C8B-B14F-4D97-AF65-F5344CB8AC3E}">
        <p14:creationId xmlns:p14="http://schemas.microsoft.com/office/powerpoint/2010/main" val="284460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3AF6-B853-45BC-851D-489BA923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What is AI?</a:t>
            </a:r>
            <a:endParaRPr lang="en-US" dirty="0"/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EA712883-3A71-4F4F-918E-6D78389AAD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200" b="0" dirty="0"/>
              <a:t>  </a:t>
            </a:r>
          </a:p>
        </p:txBody>
      </p:sp>
      <p:sp>
        <p:nvSpPr>
          <p:cNvPr id="12292" name="TextBox 4">
            <a:extLst>
              <a:ext uri="{FF2B5EF4-FFF2-40B4-BE49-F238E27FC236}">
                <a16:creationId xmlns:a16="http://schemas.microsoft.com/office/drawing/2014/main" id="{EF0A90BF-1845-4BA4-B8AA-31107763D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" y="685800"/>
            <a:ext cx="847248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dirty="0">
                <a:solidFill>
                  <a:srgbClr val="C00000"/>
                </a:solidFill>
                <a:latin typeface="+mn-lt"/>
              </a:rPr>
              <a:t>Artificial intelligence (AI) </a:t>
            </a:r>
            <a:r>
              <a:rPr kumimoji="0" lang="en-US" altLang="en-US" sz="2800" b="0" dirty="0">
                <a:latin typeface="+mn-lt"/>
              </a:rPr>
              <a:t>has come a long way since its inception decades ago, evolving from a niche area of research in computer science, to becoming one of the most transformative technologies that have now influenced the lives of many in the world.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800" b="0" dirty="0"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 b="0" dirty="0">
                <a:latin typeface="+mn-lt"/>
              </a:rPr>
              <a:t>Because of the proliferation of data and maturity of technologies such as cloud computing and computing power, AI adoption is growing faster than ever. Nowadays, </a:t>
            </a:r>
            <a:r>
              <a:rPr kumimoji="0" lang="en-US" altLang="en-US" sz="2800" b="0" dirty="0">
                <a:solidFill>
                  <a:srgbClr val="FF0000"/>
                </a:solidFill>
                <a:latin typeface="+mn-lt"/>
              </a:rPr>
              <a:t>AI has become one of the key sources of innovation, efficiency and competitive edge for businesses and IT solutions</a:t>
            </a:r>
            <a:r>
              <a:rPr kumimoji="0" lang="en-US" altLang="en-US" sz="2800" b="0" dirty="0">
                <a:latin typeface="+mn-lt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8645-FB9C-457E-8FEE-931BD269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Your AI Journey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02A0094-2115-4BE9-AE68-47C22F7A4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sz="1200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CE72F0-7380-3C10-0F9E-9380C369C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r="833" b="20135"/>
          <a:stretch/>
        </p:blipFill>
        <p:spPr bwMode="auto">
          <a:xfrm>
            <a:off x="2034988" y="860164"/>
            <a:ext cx="5067300" cy="17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BF9FB-BF40-F80D-E473-CC4CA1583DAF}"/>
              </a:ext>
            </a:extLst>
          </p:cNvPr>
          <p:cNvSpPr txBox="1"/>
          <p:nvPr/>
        </p:nvSpPr>
        <p:spPr>
          <a:xfrm>
            <a:off x="3448050" y="2590800"/>
            <a:ext cx="2247900" cy="461665"/>
          </a:xfrm>
          <a:prstGeom prst="rect">
            <a:avLst/>
          </a:prstGeom>
          <a:solidFill>
            <a:srgbClr val="FFEF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Modern AI (MAI)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D8D0E-7CE1-1C47-F33F-9269685F48FC}"/>
              </a:ext>
            </a:extLst>
          </p:cNvPr>
          <p:cNvSpPr txBox="1"/>
          <p:nvPr/>
        </p:nvSpPr>
        <p:spPr>
          <a:xfrm>
            <a:off x="2431676" y="3367581"/>
            <a:ext cx="427392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AI Concepts &amp; Techniques (AICT)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29C8B-77B2-063B-E276-11B123C94595}"/>
              </a:ext>
            </a:extLst>
          </p:cNvPr>
          <p:cNvSpPr txBox="1"/>
          <p:nvPr/>
        </p:nvSpPr>
        <p:spPr>
          <a:xfrm>
            <a:off x="2463052" y="4134046"/>
            <a:ext cx="427392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Computer Vision &amp; NLP (CVNL)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9B486-1F21-70CB-B647-002477E4CA25}"/>
              </a:ext>
            </a:extLst>
          </p:cNvPr>
          <p:cNvSpPr txBox="1"/>
          <p:nvPr/>
        </p:nvSpPr>
        <p:spPr>
          <a:xfrm>
            <a:off x="2458570" y="4972246"/>
            <a:ext cx="427392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Reinforcement Learning (RLO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CEB642-81C4-48F5-64C2-7C40B7A05D0B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flipH="1">
            <a:off x="4568638" y="3052465"/>
            <a:ext cx="3362" cy="315116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512746-9417-6C88-2657-C76FDD578FAE}"/>
              </a:ext>
            </a:extLst>
          </p:cNvPr>
          <p:cNvCxnSpPr/>
          <p:nvPr/>
        </p:nvCxnSpPr>
        <p:spPr bwMode="auto">
          <a:xfrm flipH="1">
            <a:off x="4568638" y="3829246"/>
            <a:ext cx="3362" cy="315116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4E174A-9783-9F18-9E32-9D79955F2F6A}"/>
              </a:ext>
            </a:extLst>
          </p:cNvPr>
          <p:cNvCxnSpPr/>
          <p:nvPr/>
        </p:nvCxnSpPr>
        <p:spPr bwMode="auto">
          <a:xfrm>
            <a:off x="4568638" y="4572192"/>
            <a:ext cx="0" cy="400054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chemeClr val="accent5">
                <a:lumMod val="90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08BE9A-1285-0F48-200B-BE9DA0B2AC24}"/>
              </a:ext>
            </a:extLst>
          </p:cNvPr>
          <p:cNvSpPr txBox="1"/>
          <p:nvPr/>
        </p:nvSpPr>
        <p:spPr>
          <a:xfrm>
            <a:off x="2458570" y="5688108"/>
            <a:ext cx="4273924" cy="461665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Capstone Project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8E1123-F4BA-B267-2144-61EDB7251DEA}"/>
              </a:ext>
            </a:extLst>
          </p:cNvPr>
          <p:cNvCxnSpPr/>
          <p:nvPr/>
        </p:nvCxnSpPr>
        <p:spPr bwMode="auto">
          <a:xfrm>
            <a:off x="4572000" y="5410392"/>
            <a:ext cx="0" cy="400054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C4CA-1F66-6389-B9D9-B1D1B3DF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will learn in MAI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DA7FF1-5291-7AE4-F13A-F90FE199D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60560"/>
              </p:ext>
            </p:extLst>
          </p:nvPr>
        </p:nvGraphicFramePr>
        <p:xfrm>
          <a:off x="459030" y="1066800"/>
          <a:ext cx="594177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Free ai generated face artificial intelligence illustration">
            <a:extLst>
              <a:ext uri="{FF2B5EF4-FFF2-40B4-BE49-F238E27FC236}">
                <a16:creationId xmlns:a16="http://schemas.microsoft.com/office/drawing/2014/main" id="{0CB1C28B-68AA-15E3-0931-851C64E19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8" r="12498"/>
          <a:stretch/>
        </p:blipFill>
        <p:spPr bwMode="auto">
          <a:xfrm>
            <a:off x="6477000" y="1447800"/>
            <a:ext cx="2607778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3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830943"/>
            <a:ext cx="8763000" cy="5181600"/>
          </a:xfrm>
        </p:spPr>
        <p:txBody>
          <a:bodyPr/>
          <a:lstStyle/>
          <a:p>
            <a:r>
              <a:rPr lang="en-US" sz="2800" dirty="0"/>
              <a:t>15 Apr 2024 – 9 Aug 2024</a:t>
            </a:r>
          </a:p>
          <a:p>
            <a:pPr lvl="1"/>
            <a:r>
              <a:rPr lang="en-US" sz="2000" b="0" dirty="0"/>
              <a:t>Weeks 1 to 7</a:t>
            </a:r>
          </a:p>
          <a:p>
            <a:pPr lvl="1"/>
            <a:r>
              <a:rPr lang="en-US" sz="2000" b="0" dirty="0"/>
              <a:t>Week 8</a:t>
            </a:r>
            <a:r>
              <a:rPr lang="en-US" sz="2000" dirty="0"/>
              <a:t> including Saturday </a:t>
            </a:r>
            <a:r>
              <a:rPr lang="en-US" sz="2000" b="0" dirty="0"/>
              <a:t>(Common Test) </a:t>
            </a:r>
            <a:r>
              <a:rPr lang="en-US" sz="2000" b="0" dirty="0">
                <a:sym typeface="Wingdings" panose="05000000000000000000" pitchFamily="2" charset="2"/>
              </a:rPr>
              <a:t> </a:t>
            </a:r>
            <a:r>
              <a:rPr lang="en-US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Do </a:t>
            </a:r>
            <a:r>
              <a:rPr lang="en-US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not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sz="20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go for holidays!</a:t>
            </a:r>
            <a:endParaRPr lang="en-US" sz="20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 dirty="0"/>
              <a:t>TWO </a:t>
            </a:r>
            <a:r>
              <a:rPr lang="en-US" sz="2000" b="0" dirty="0"/>
              <a:t>weeks break (</a:t>
            </a:r>
            <a:r>
              <a:rPr lang="en-US" sz="2000" dirty="0"/>
              <a:t>Jun</a:t>
            </a:r>
            <a:r>
              <a:rPr lang="en-US" sz="2000" b="0" dirty="0"/>
              <a:t>)</a:t>
            </a:r>
          </a:p>
          <a:p>
            <a:pPr lvl="1"/>
            <a:r>
              <a:rPr lang="en-US" sz="2000" b="0" dirty="0"/>
              <a:t>Weeks 11 to 17</a:t>
            </a:r>
          </a:p>
          <a:p>
            <a:pPr lvl="1"/>
            <a:r>
              <a:rPr lang="en-US" sz="2000" b="0" dirty="0"/>
              <a:t>Assignment 1 &amp; 2 (weeks </a:t>
            </a:r>
            <a:r>
              <a:rPr lang="en-US" sz="2000" dirty="0"/>
              <a:t>5</a:t>
            </a:r>
            <a:r>
              <a:rPr lang="en-US" sz="2000" b="0" dirty="0"/>
              <a:t> – </a:t>
            </a:r>
            <a:r>
              <a:rPr lang="en-US" sz="2000" dirty="0"/>
              <a:t>6</a:t>
            </a:r>
            <a:r>
              <a:rPr lang="en-US" sz="2000" b="0" dirty="0"/>
              <a:t> &amp; weeks 14 – 15)</a:t>
            </a:r>
          </a:p>
          <a:p>
            <a:pPr lvl="1"/>
            <a:r>
              <a:rPr lang="en-US" sz="2000" b="0" dirty="0"/>
              <a:t>Whitespace week (week 5 &amp; week 14)</a:t>
            </a:r>
            <a:endParaRPr lang="en-US" sz="2000" b="0" dirty="0">
              <a:solidFill>
                <a:srgbClr val="FF0000"/>
              </a:solidFill>
            </a:endParaRPr>
          </a:p>
          <a:p>
            <a:r>
              <a:rPr lang="en-US" sz="2800" dirty="0"/>
              <a:t>Holidays</a:t>
            </a:r>
          </a:p>
          <a:p>
            <a:pPr lvl="1" defTabSz="877888"/>
            <a:r>
              <a:rPr lang="en-US" sz="1800" b="0" dirty="0" err="1"/>
              <a:t>Labour</a:t>
            </a:r>
            <a:r>
              <a:rPr lang="en-US" sz="1800" b="0" dirty="0"/>
              <a:t> Day,  01 May 2024 (</a:t>
            </a:r>
            <a:r>
              <a:rPr lang="en-US" sz="1800" dirty="0"/>
              <a:t>Wed</a:t>
            </a:r>
            <a:r>
              <a:rPr lang="en-US" sz="1800" b="0" dirty="0"/>
              <a:t>) week 3</a:t>
            </a:r>
          </a:p>
          <a:p>
            <a:pPr lvl="1" defTabSz="877888"/>
            <a:r>
              <a:rPr lang="en-US" sz="1800" dirty="0"/>
              <a:t>Vesak Day</a:t>
            </a:r>
            <a:r>
              <a:rPr lang="en-US" sz="1800" b="0" dirty="0"/>
              <a:t>, 	</a:t>
            </a:r>
            <a:r>
              <a:rPr lang="en-US" sz="1800" dirty="0"/>
              <a:t>22 May 2024</a:t>
            </a:r>
            <a:r>
              <a:rPr lang="en-US" sz="1800" b="0" dirty="0"/>
              <a:t> (</a:t>
            </a:r>
            <a:r>
              <a:rPr lang="en-US" sz="1800" dirty="0"/>
              <a:t>Wed</a:t>
            </a:r>
            <a:r>
              <a:rPr lang="en-US" sz="1800" b="0" dirty="0"/>
              <a:t>) </a:t>
            </a:r>
            <a:r>
              <a:rPr lang="en-US" sz="1800" b="0" dirty="0">
                <a:sym typeface="Wingdings" panose="05000000000000000000" pitchFamily="2" charset="2"/>
              </a:rPr>
              <a:t>week </a:t>
            </a:r>
            <a:r>
              <a:rPr lang="en-US" sz="1800" dirty="0">
                <a:sym typeface="Wingdings" panose="05000000000000000000" pitchFamily="2" charset="2"/>
              </a:rPr>
              <a:t>6</a:t>
            </a:r>
            <a:endParaRPr lang="en-US" sz="1800" b="0" dirty="0"/>
          </a:p>
          <a:p>
            <a:pPr lvl="1" defTabSz="877888"/>
            <a:r>
              <a:rPr lang="en-US" sz="1800" b="0" dirty="0"/>
              <a:t>Hari Raya Haji, 17 Jun (Mon)</a:t>
            </a:r>
            <a:r>
              <a:rPr lang="en-US" sz="1800" dirty="0"/>
              <a:t> </a:t>
            </a:r>
            <a:r>
              <a:rPr lang="en-US" sz="1800" b="0" dirty="0"/>
              <a:t>week 10 Break</a:t>
            </a:r>
          </a:p>
          <a:p>
            <a:pPr lvl="1" defTabSz="877888"/>
            <a:r>
              <a:rPr lang="en-US" sz="1800" dirty="0"/>
              <a:t>National Day, 09 Aug (Fri) week 17</a:t>
            </a: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705600" y="6324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200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Slide </a:t>
            </a:r>
            <a:fld id="{E7C1C682-4E42-40A5-A4BB-DC722778A43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9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Indicative Topics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74598"/>
              </p:ext>
            </p:extLst>
          </p:nvPr>
        </p:nvGraphicFramePr>
        <p:xfrm>
          <a:off x="685800" y="901497"/>
          <a:ext cx="7772400" cy="4812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773669115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13312302"/>
                    </a:ext>
                  </a:extLst>
                </a:gridCol>
              </a:tblGrid>
              <a:tr h="2887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132766"/>
                  </a:ext>
                </a:extLst>
              </a:tr>
              <a:tr h="379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Module Briefing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Overview of Artificial Intelligence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69177"/>
                  </a:ext>
                </a:extLst>
              </a:tr>
              <a:tr h="3797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Introduction to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46562"/>
                  </a:ext>
                </a:extLst>
              </a:tr>
              <a:tr h="2113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Introduction to Natural Language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71878"/>
                  </a:ext>
                </a:extLst>
              </a:tr>
              <a:tr h="2887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Introduction to Deep Learning &amp; Computer Vision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321340"/>
                  </a:ext>
                </a:extLst>
              </a:tr>
              <a:tr h="2246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Assignment 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AI Ethics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811188"/>
                  </a:ext>
                </a:extLst>
              </a:tr>
              <a:tr h="19766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/>
                        <a:t>Assignment 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14731"/>
                  </a:ext>
                </a:extLst>
              </a:tr>
              <a:tr h="2281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Assignment 1 Presentation &amp; Debrief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31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Common Test</a:t>
                      </a:r>
                    </a:p>
                  </a:txBody>
                  <a:tcPr>
                    <a:solidFill>
                      <a:schemeClr val="accent5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097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9 &amp;10</a:t>
                      </a:r>
                    </a:p>
                  </a:txBody>
                  <a:tcPr>
                    <a:solidFill>
                      <a:srgbClr val="D2A6B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>
                    <a:solidFill>
                      <a:srgbClr val="D2A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22342"/>
                  </a:ext>
                </a:extLst>
              </a:tr>
              <a:tr h="2433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AI in World Today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AI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42577"/>
                  </a:ext>
                </a:extLst>
              </a:tr>
              <a:tr h="214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Gen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9160"/>
                  </a:ext>
                </a:extLst>
              </a:tr>
              <a:tr h="2293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/>
                        <a:t>Future of AI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83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14 &amp; 15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Assignment 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629049"/>
                  </a:ext>
                </a:extLst>
              </a:tr>
              <a:tr h="2887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 &amp; 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Assignment 2 Presentation &amp; Debrief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96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15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Assessment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600910"/>
              </p:ext>
            </p:extLst>
          </p:nvPr>
        </p:nvGraphicFramePr>
        <p:xfrm>
          <a:off x="1028700" y="1219200"/>
          <a:ext cx="7086600" cy="3069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2022">
                  <a:extLst>
                    <a:ext uri="{9D8B030D-6E8A-4147-A177-3AD203B41FA5}">
                      <a16:colId xmlns:a16="http://schemas.microsoft.com/office/drawing/2014/main" val="4134709679"/>
                    </a:ext>
                  </a:extLst>
                </a:gridCol>
                <a:gridCol w="1267178">
                  <a:extLst>
                    <a:ext uri="{9D8B030D-6E8A-4147-A177-3AD203B41FA5}">
                      <a16:colId xmlns:a16="http://schemas.microsoft.com/office/drawing/2014/main" val="376989307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51657818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r>
                        <a:rPr lang="en-US" sz="1800" b="1" dirty="0"/>
                        <a:t>Assessment Type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Week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Weightage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88784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800" dirty="0"/>
                        <a:t>Continuous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 to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6301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 to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6372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800" dirty="0"/>
                        <a:t>Common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9442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 to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839785"/>
                  </a:ext>
                </a:extLst>
              </a:tr>
              <a:tr h="5116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4085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463770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There is NO examination for this module</a:t>
            </a:r>
          </a:p>
        </p:txBody>
      </p:sp>
    </p:spTree>
    <p:extLst>
      <p:ext uri="{BB962C8B-B14F-4D97-AF65-F5344CB8AC3E}">
        <p14:creationId xmlns:p14="http://schemas.microsoft.com/office/powerpoint/2010/main" val="936700733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B4D96DB587E42989A6DA86F8D438D" ma:contentTypeVersion="18" ma:contentTypeDescription="Create a new document." ma:contentTypeScope="" ma:versionID="61be933b10f5f19f52a6f79272808f10">
  <xsd:schema xmlns:xsd="http://www.w3.org/2001/XMLSchema" xmlns:xs="http://www.w3.org/2001/XMLSchema" xmlns:p="http://schemas.microsoft.com/office/2006/metadata/properties" xmlns:ns1="http://schemas.microsoft.com/sharepoint/v3" xmlns:ns2="ca7cff02-f992-47a1-a703-ade4bd02634a" xmlns:ns3="9552dbef-7a6a-4b43-9b20-c56e2880b8c9" targetNamespace="http://schemas.microsoft.com/office/2006/metadata/properties" ma:root="true" ma:fieldsID="49311bc9299b37e2c2bbb210c5b72184" ns1:_="" ns2:_="" ns3:_="">
    <xsd:import namespace="http://schemas.microsoft.com/sharepoint/v3"/>
    <xsd:import namespace="ca7cff02-f992-47a1-a703-ade4bd02634a"/>
    <xsd:import namespace="9552dbef-7a6a-4b43-9b20-c56e2880b8c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cff02-f992-47a1-a703-ade4bd026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9677b16-c5f4-496b-b09b-a25880eeb7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2dbef-7a6a-4b43-9b20-c56e2880b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374b399-ab63-44db-9bdf-2ccad3a5de9b}" ma:internalName="TaxCatchAll" ma:showField="CatchAllData" ma:web="9552dbef-7a6a-4b43-9b20-c56e2880b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552dbef-7a6a-4b43-9b20-c56e2880b8c9" xsi:nil="true"/>
    <lcf76f155ced4ddcb4097134ff3c332f xmlns="ca7cff02-f992-47a1-a703-ade4bd02634a">
      <Terms xmlns="http://schemas.microsoft.com/office/infopath/2007/PartnerControls"/>
    </lcf76f155ced4ddcb4097134ff3c332f>
    <_ip_UnifiedCompliancePolicyProperties xmlns="http://schemas.microsoft.com/sharepoint/v3" xsi:nil="true"/>
    <_Flow_SignoffStatus xmlns="ca7cff02-f992-47a1-a703-ade4bd02634a" xsi:nil="true"/>
  </documentManagement>
</p:properties>
</file>

<file path=customXml/itemProps1.xml><?xml version="1.0" encoding="utf-8"?>
<ds:datastoreItem xmlns:ds="http://schemas.openxmlformats.org/officeDocument/2006/customXml" ds:itemID="{121EBE80-5A1E-4757-B3F5-95BDD7587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a7cff02-f992-47a1-a703-ade4bd02634a"/>
    <ds:schemaRef ds:uri="9552dbef-7a6a-4b43-9b20-c56e2880b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8489F8-D8B1-443E-8A10-2C25A05B41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825571-DD68-416C-B442-7338743D3912}">
  <ds:schemaRefs>
    <ds:schemaRef ds:uri="http://schemas.microsoft.com/sharepoint/v3"/>
    <ds:schemaRef ds:uri="http://purl.org/dc/terms/"/>
    <ds:schemaRef ds:uri="http://schemas.microsoft.com/office/infopath/2007/PartnerControls"/>
    <ds:schemaRef ds:uri="http://www.w3.org/XML/1998/namespace"/>
    <ds:schemaRef ds:uri="ca7cff02-f992-47a1-a703-ade4bd02634a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9552dbef-7a6a-4b43-9b20-c56e2880b8c9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12068</TotalTime>
  <Words>990</Words>
  <Application>Microsoft Office PowerPoint</Application>
  <PresentationFormat>On-screen Show (4:3)</PresentationFormat>
  <Paragraphs>170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Tahoma</vt:lpstr>
      <vt:lpstr>Tw Cen MT</vt:lpstr>
      <vt:lpstr>Verdana</vt:lpstr>
      <vt:lpstr>Wingdings</vt:lpstr>
      <vt:lpstr>Contport</vt:lpstr>
      <vt:lpstr>PowerPoint Presentation</vt:lpstr>
      <vt:lpstr>Teaching Team</vt:lpstr>
      <vt:lpstr>PowerPoint Presentation</vt:lpstr>
      <vt:lpstr>What is AI?</vt:lpstr>
      <vt:lpstr>Your AI Journey</vt:lpstr>
      <vt:lpstr>What you will learn in MAI</vt:lpstr>
      <vt:lpstr>Teaching Plan</vt:lpstr>
      <vt:lpstr>Indicative Topics</vt:lpstr>
      <vt:lpstr>Assessment</vt:lpstr>
      <vt:lpstr>Self-Learning/Flipped Classroom</vt:lpstr>
      <vt:lpstr>Self-Learning/Flipped Classroom</vt:lpstr>
      <vt:lpstr>Industry Talks</vt:lpstr>
      <vt:lpstr>Continuous Assessment (20%)</vt:lpstr>
      <vt:lpstr>Assignment 1 (30%)</vt:lpstr>
      <vt:lpstr>Common Test (20%)</vt:lpstr>
      <vt:lpstr>Assignment 2 (30%)</vt:lpstr>
      <vt:lpstr>Resources</vt:lpstr>
      <vt:lpstr>Class Attendance</vt:lpstr>
      <vt:lpstr>Class Attendance</vt:lpstr>
      <vt:lpstr>Classroom Rules</vt:lpstr>
      <vt:lpstr>Enjoy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Ching Yun LEE (NP)</cp:lastModifiedBy>
  <cp:revision>505</cp:revision>
  <cp:lastPrinted>2024-01-02T01:38:55Z</cp:lastPrinted>
  <dcterms:created xsi:type="dcterms:W3CDTF">1995-05-28T16:29:18Z</dcterms:created>
  <dcterms:modified xsi:type="dcterms:W3CDTF">2024-04-14T18:00:52Z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0x010100DA5B4D96DB587E42989A6DA86F8D438D</vt:lpwstr>
  </property>
  <property fmtid="{D5CDD505-2E9C-101B-9397-08002B2CF9AE}" pid="3" name="MSIP_Label_30286cb9-b49f-4646-87a5-340028348160_Enabled">
    <vt:lpwstr>true</vt:lpwstr>
  </property>
  <property fmtid="{D5CDD505-2E9C-101B-9397-08002B2CF9AE}" pid="4" name="MSIP_Label_30286cb9-b49f-4646-87a5-340028348160_SetDate">
    <vt:lpwstr>2023-09-18T08:30:40Z</vt:lpwstr>
  </property>
  <property fmtid="{D5CDD505-2E9C-101B-9397-08002B2CF9AE}" pid="5" name="MSIP_Label_30286cb9-b49f-4646-87a5-340028348160_Method">
    <vt:lpwstr>Standard</vt:lpwstr>
  </property>
  <property fmtid="{D5CDD505-2E9C-101B-9397-08002B2CF9AE}" pid="6" name="MSIP_Label_30286cb9-b49f-4646-87a5-340028348160_Name">
    <vt:lpwstr>30286cb9-b49f-4646-87a5-340028348160</vt:lpwstr>
  </property>
  <property fmtid="{D5CDD505-2E9C-101B-9397-08002B2CF9AE}" pid="7" name="MSIP_Label_30286cb9-b49f-4646-87a5-340028348160_SiteId">
    <vt:lpwstr>cba9e115-3016-4462-a1ab-a565cba0cdf1</vt:lpwstr>
  </property>
  <property fmtid="{D5CDD505-2E9C-101B-9397-08002B2CF9AE}" pid="8" name="MSIP_Label_30286cb9-b49f-4646-87a5-340028348160_ActionId">
    <vt:lpwstr>8198ad66-92a9-48f6-86a7-f1ea6c49aceb</vt:lpwstr>
  </property>
  <property fmtid="{D5CDD505-2E9C-101B-9397-08002B2CF9AE}" pid="9" name="MSIP_Label_30286cb9-b49f-4646-87a5-340028348160_ContentBits">
    <vt:lpwstr>1</vt:lpwstr>
  </property>
  <property fmtid="{D5CDD505-2E9C-101B-9397-08002B2CF9AE}" pid="10" name="MediaServiceImageTags">
    <vt:lpwstr/>
  </property>
</Properties>
</file>