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2" r:id="rId5"/>
    <p:sldId id="265" r:id="rId6"/>
    <p:sldId id="261" r:id="rId7"/>
    <p:sldId id="269" r:id="rId8"/>
    <p:sldId id="270" r:id="rId9"/>
    <p:sldId id="271" r:id="rId10"/>
    <p:sldId id="272" r:id="rId11"/>
    <p:sldId id="266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7" r:id="rId24"/>
    <p:sldId id="284" r:id="rId25"/>
    <p:sldId id="268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stello" initials="DC" lastIdx="1" clrIdx="0">
    <p:extLst>
      <p:ext uri="{19B8F6BF-5375-455C-9EA6-DF929625EA0E}">
        <p15:presenceInfo xmlns:p15="http://schemas.microsoft.com/office/powerpoint/2012/main" userId="927403b0c2c275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447"/>
    <a:srgbClr val="925539"/>
    <a:srgbClr val="773E3C"/>
    <a:srgbClr val="67AEE3"/>
    <a:srgbClr val="EFC775"/>
    <a:srgbClr val="37454C"/>
    <a:srgbClr val="DFE0E6"/>
    <a:srgbClr val="275278"/>
    <a:srgbClr val="8C5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7T20:47:28.769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49F04-2C58-D247-941A-D8C1C5F3464D}" type="doc">
      <dgm:prSet loTypeId="urn:microsoft.com/office/officeart/2005/8/layout/gear1" loCatId="" qsTypeId="urn:microsoft.com/office/officeart/2005/8/quickstyle/simple1" qsCatId="simple" csTypeId="urn:microsoft.com/office/officeart/2005/8/colors/accent1_1" csCatId="accent1" phldr="1"/>
      <dgm:spPr/>
    </dgm:pt>
    <dgm:pt modelId="{010FDB7E-22F3-C042-8169-FD96B9F95381}">
      <dgm:prSet phldrT="[Text]" custT="1"/>
      <dgm:spPr/>
      <dgm:t>
        <a:bodyPr/>
        <a:lstStyle/>
        <a:p>
          <a:r>
            <a:rPr lang="en-US" sz="1400" dirty="0"/>
            <a:t>Communication Overhead</a:t>
          </a:r>
        </a:p>
      </dgm:t>
    </dgm:pt>
    <dgm:pt modelId="{D9AA79D5-03FA-6843-96B9-DFF70932C980}" type="parTrans" cxnId="{DF3B1AC3-1087-E243-B693-2A8705EDE90C}">
      <dgm:prSet/>
      <dgm:spPr/>
      <dgm:t>
        <a:bodyPr/>
        <a:lstStyle/>
        <a:p>
          <a:endParaRPr lang="en-US"/>
        </a:p>
      </dgm:t>
    </dgm:pt>
    <dgm:pt modelId="{9A317C37-7B62-5E4C-AC56-FAB6E32462A8}" type="sibTrans" cxnId="{DF3B1AC3-1087-E243-B693-2A8705EDE90C}">
      <dgm:prSet/>
      <dgm:spPr/>
      <dgm:t>
        <a:bodyPr/>
        <a:lstStyle/>
        <a:p>
          <a:endParaRPr lang="en-US"/>
        </a:p>
      </dgm:t>
    </dgm:pt>
    <dgm:pt modelId="{D54FE47C-5805-DE4D-B380-6B1B925680F1}">
      <dgm:prSet phldrT="[Text]" custT="1"/>
      <dgm:spPr/>
      <dgm:t>
        <a:bodyPr/>
        <a:lstStyle/>
        <a:p>
          <a:r>
            <a:rPr lang="en-US" sz="900" dirty="0"/>
            <a:t>Convergence Speed</a:t>
          </a:r>
        </a:p>
      </dgm:t>
    </dgm:pt>
    <dgm:pt modelId="{446D2D42-6169-0F4B-86AF-654F017F2798}" type="parTrans" cxnId="{B8E2F569-30FA-9F4E-BE6F-64FBF65874C6}">
      <dgm:prSet/>
      <dgm:spPr/>
      <dgm:t>
        <a:bodyPr/>
        <a:lstStyle/>
        <a:p>
          <a:endParaRPr lang="en-US"/>
        </a:p>
      </dgm:t>
    </dgm:pt>
    <dgm:pt modelId="{DB318D9F-F153-6149-A21D-2FB5646E5261}" type="sibTrans" cxnId="{B8E2F569-30FA-9F4E-BE6F-64FBF65874C6}">
      <dgm:prSet/>
      <dgm:spPr/>
      <dgm:t>
        <a:bodyPr/>
        <a:lstStyle/>
        <a:p>
          <a:endParaRPr lang="en-US"/>
        </a:p>
      </dgm:t>
    </dgm:pt>
    <dgm:pt modelId="{5D2DCDD9-FEA5-F94F-9249-BA88BFB5F2FE}">
      <dgm:prSet phldrT="[Text]" custT="1"/>
      <dgm:spPr/>
      <dgm:t>
        <a:bodyPr/>
        <a:lstStyle/>
        <a:p>
          <a:r>
            <a:rPr lang="en-US" sz="1200" dirty="0"/>
            <a:t>Convergence Stability</a:t>
          </a:r>
        </a:p>
      </dgm:t>
    </dgm:pt>
    <dgm:pt modelId="{56F673FA-6974-F545-B73A-7788AB482A6C}" type="parTrans" cxnId="{FD3F46FB-B2B6-A44B-816B-9F334AB1924D}">
      <dgm:prSet/>
      <dgm:spPr/>
      <dgm:t>
        <a:bodyPr/>
        <a:lstStyle/>
        <a:p>
          <a:endParaRPr lang="en-US"/>
        </a:p>
      </dgm:t>
    </dgm:pt>
    <dgm:pt modelId="{3D319610-3CF4-2A41-A6C4-01B7FF7CBB1A}" type="sibTrans" cxnId="{FD3F46FB-B2B6-A44B-816B-9F334AB1924D}">
      <dgm:prSet/>
      <dgm:spPr/>
      <dgm:t>
        <a:bodyPr/>
        <a:lstStyle/>
        <a:p>
          <a:endParaRPr lang="en-US"/>
        </a:p>
      </dgm:t>
    </dgm:pt>
    <dgm:pt modelId="{73D101D3-EBD3-3448-BAE2-D091E301B4F5}" type="pres">
      <dgm:prSet presAssocID="{B8649F04-2C58-D247-941A-D8C1C5F3464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40BB1ED-1E48-2045-A6DC-261B4185364E}" type="pres">
      <dgm:prSet presAssocID="{010FDB7E-22F3-C042-8169-FD96B9F95381}" presName="gear1" presStyleLbl="node1" presStyleIdx="0" presStyleCnt="3" custAng="0" custLinFactNeighborX="-536" custLinFactNeighborY="-9120">
        <dgm:presLayoutVars>
          <dgm:chMax val="1"/>
          <dgm:bulletEnabled val="1"/>
        </dgm:presLayoutVars>
      </dgm:prSet>
      <dgm:spPr/>
    </dgm:pt>
    <dgm:pt modelId="{934D144B-85A8-2D45-86E7-BBB08C01BA9A}" type="pres">
      <dgm:prSet presAssocID="{010FDB7E-22F3-C042-8169-FD96B9F95381}" presName="gear1srcNode" presStyleLbl="node1" presStyleIdx="0" presStyleCnt="3"/>
      <dgm:spPr/>
    </dgm:pt>
    <dgm:pt modelId="{8C97FE44-58BE-2B4B-BD37-241FC268970B}" type="pres">
      <dgm:prSet presAssocID="{010FDB7E-22F3-C042-8169-FD96B9F95381}" presName="gear1dstNode" presStyleLbl="node1" presStyleIdx="0" presStyleCnt="3"/>
      <dgm:spPr/>
    </dgm:pt>
    <dgm:pt modelId="{12F4B6D8-E996-D943-B097-BB93A4C5379D}" type="pres">
      <dgm:prSet presAssocID="{D54FE47C-5805-DE4D-B380-6B1B925680F1}" presName="gear2" presStyleLbl="node1" presStyleIdx="1" presStyleCnt="3" custAng="21174849" custScaleX="87314" custScaleY="87490" custLinFactNeighborX="7377" custLinFactNeighborY="-2760">
        <dgm:presLayoutVars>
          <dgm:chMax val="1"/>
          <dgm:bulletEnabled val="1"/>
        </dgm:presLayoutVars>
      </dgm:prSet>
      <dgm:spPr/>
    </dgm:pt>
    <dgm:pt modelId="{B7EC5AE5-7108-AE42-956C-9065F443A1FF}" type="pres">
      <dgm:prSet presAssocID="{D54FE47C-5805-DE4D-B380-6B1B925680F1}" presName="gear2srcNode" presStyleLbl="node1" presStyleIdx="1" presStyleCnt="3"/>
      <dgm:spPr/>
    </dgm:pt>
    <dgm:pt modelId="{DAE6D6A3-6D81-1744-8EC0-4F6612068DDD}" type="pres">
      <dgm:prSet presAssocID="{D54FE47C-5805-DE4D-B380-6B1B925680F1}" presName="gear2dstNode" presStyleLbl="node1" presStyleIdx="1" presStyleCnt="3"/>
      <dgm:spPr/>
    </dgm:pt>
    <dgm:pt modelId="{30ABC2A7-6B89-3446-9F29-627E2405F195}" type="pres">
      <dgm:prSet presAssocID="{5D2DCDD9-FEA5-F94F-9249-BA88BFB5F2FE}" presName="gear3" presStyleLbl="node1" presStyleIdx="2" presStyleCnt="3" custAng="210498" custScaleX="111397" custScaleY="110137" custLinFactNeighborX="6148" custLinFactNeighborY="2534"/>
      <dgm:spPr/>
    </dgm:pt>
    <dgm:pt modelId="{2EB6EC3F-8ED1-3643-88ED-84283BE21C6C}" type="pres">
      <dgm:prSet presAssocID="{5D2DCDD9-FEA5-F94F-9249-BA88BFB5F2FE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03DF06B-A01A-8D4D-AE95-288089EC7DAE}" type="pres">
      <dgm:prSet presAssocID="{5D2DCDD9-FEA5-F94F-9249-BA88BFB5F2FE}" presName="gear3srcNode" presStyleLbl="node1" presStyleIdx="2" presStyleCnt="3"/>
      <dgm:spPr/>
    </dgm:pt>
    <dgm:pt modelId="{32694355-4DD4-1549-B3FD-C86651C70EB6}" type="pres">
      <dgm:prSet presAssocID="{5D2DCDD9-FEA5-F94F-9249-BA88BFB5F2FE}" presName="gear3dstNode" presStyleLbl="node1" presStyleIdx="2" presStyleCnt="3"/>
      <dgm:spPr/>
    </dgm:pt>
    <dgm:pt modelId="{684CD064-96A8-2442-9856-FC92617DB8F9}" type="pres">
      <dgm:prSet presAssocID="{9A317C37-7B62-5E4C-AC56-FAB6E32462A8}" presName="connector1" presStyleLbl="sibTrans2D1" presStyleIdx="0" presStyleCnt="3" custAng="241678" custLinFactNeighborX="2934" custLinFactNeighborY="-3772"/>
      <dgm:spPr/>
    </dgm:pt>
    <dgm:pt modelId="{D0901612-BF5E-A647-8B09-1051F886A173}" type="pres">
      <dgm:prSet presAssocID="{DB318D9F-F153-6149-A21D-2FB5646E5261}" presName="connector2" presStyleLbl="sibTrans2D1" presStyleIdx="1" presStyleCnt="3" custLinFactNeighborX="4615" custLinFactNeighborY="3461"/>
      <dgm:spPr/>
    </dgm:pt>
    <dgm:pt modelId="{50D0E15B-8A20-4748-939C-E9C6C20E6B27}" type="pres">
      <dgm:prSet presAssocID="{3D319610-3CF4-2A41-A6C4-01B7FF7CBB1A}" presName="connector3" presStyleLbl="sibTrans2D1" presStyleIdx="2" presStyleCnt="3" custLinFactNeighborX="4280" custLinFactNeighborY="-1070"/>
      <dgm:spPr/>
    </dgm:pt>
  </dgm:ptLst>
  <dgm:cxnLst>
    <dgm:cxn modelId="{B2AF6E02-54FD-3A49-A40C-F818F51F34DC}" type="presOf" srcId="{5D2DCDD9-FEA5-F94F-9249-BA88BFB5F2FE}" destId="{2EB6EC3F-8ED1-3643-88ED-84283BE21C6C}" srcOrd="1" destOrd="0" presId="urn:microsoft.com/office/officeart/2005/8/layout/gear1"/>
    <dgm:cxn modelId="{657E4511-1893-0646-A395-27766F01E78F}" type="presOf" srcId="{D54FE47C-5805-DE4D-B380-6B1B925680F1}" destId="{12F4B6D8-E996-D943-B097-BB93A4C5379D}" srcOrd="0" destOrd="0" presId="urn:microsoft.com/office/officeart/2005/8/layout/gear1"/>
    <dgm:cxn modelId="{2F298C15-412A-C042-AB3E-80C7401C7F7A}" type="presOf" srcId="{5D2DCDD9-FEA5-F94F-9249-BA88BFB5F2FE}" destId="{32694355-4DD4-1549-B3FD-C86651C70EB6}" srcOrd="3" destOrd="0" presId="urn:microsoft.com/office/officeart/2005/8/layout/gear1"/>
    <dgm:cxn modelId="{1C767617-2B37-664B-868D-2233539D8F1C}" type="presOf" srcId="{DB318D9F-F153-6149-A21D-2FB5646E5261}" destId="{D0901612-BF5E-A647-8B09-1051F886A173}" srcOrd="0" destOrd="0" presId="urn:microsoft.com/office/officeart/2005/8/layout/gear1"/>
    <dgm:cxn modelId="{00B57F32-6EB2-FA4F-B216-29CDD1AD1D7E}" type="presOf" srcId="{B8649F04-2C58-D247-941A-D8C1C5F3464D}" destId="{73D101D3-EBD3-3448-BAE2-D091E301B4F5}" srcOrd="0" destOrd="0" presId="urn:microsoft.com/office/officeart/2005/8/layout/gear1"/>
    <dgm:cxn modelId="{7C3B2F3B-F828-2142-8FAD-6E5F28C14AE6}" type="presOf" srcId="{010FDB7E-22F3-C042-8169-FD96B9F95381}" destId="{8C97FE44-58BE-2B4B-BD37-241FC268970B}" srcOrd="2" destOrd="0" presId="urn:microsoft.com/office/officeart/2005/8/layout/gear1"/>
    <dgm:cxn modelId="{F454D949-FCFB-A34E-8D9E-AA3AC7E093F1}" type="presOf" srcId="{5D2DCDD9-FEA5-F94F-9249-BA88BFB5F2FE}" destId="{903DF06B-A01A-8D4D-AE95-288089EC7DAE}" srcOrd="2" destOrd="0" presId="urn:microsoft.com/office/officeart/2005/8/layout/gear1"/>
    <dgm:cxn modelId="{B8E2F569-30FA-9F4E-BE6F-64FBF65874C6}" srcId="{B8649F04-2C58-D247-941A-D8C1C5F3464D}" destId="{D54FE47C-5805-DE4D-B380-6B1B925680F1}" srcOrd="1" destOrd="0" parTransId="{446D2D42-6169-0F4B-86AF-654F017F2798}" sibTransId="{DB318D9F-F153-6149-A21D-2FB5646E5261}"/>
    <dgm:cxn modelId="{54916BB0-6498-CF48-B3EC-7DAC0A5BDF36}" type="presOf" srcId="{D54FE47C-5805-DE4D-B380-6B1B925680F1}" destId="{B7EC5AE5-7108-AE42-956C-9065F443A1FF}" srcOrd="1" destOrd="0" presId="urn:microsoft.com/office/officeart/2005/8/layout/gear1"/>
    <dgm:cxn modelId="{A8F91DB5-C2F0-7D46-BBFA-D795D1BDA751}" type="presOf" srcId="{5D2DCDD9-FEA5-F94F-9249-BA88BFB5F2FE}" destId="{30ABC2A7-6B89-3446-9F29-627E2405F195}" srcOrd="0" destOrd="0" presId="urn:microsoft.com/office/officeart/2005/8/layout/gear1"/>
    <dgm:cxn modelId="{9650ABB5-11AA-1E41-9529-37B0D79CECE3}" type="presOf" srcId="{3D319610-3CF4-2A41-A6C4-01B7FF7CBB1A}" destId="{50D0E15B-8A20-4748-939C-E9C6C20E6B27}" srcOrd="0" destOrd="0" presId="urn:microsoft.com/office/officeart/2005/8/layout/gear1"/>
    <dgm:cxn modelId="{DF3B1AC3-1087-E243-B693-2A8705EDE90C}" srcId="{B8649F04-2C58-D247-941A-D8C1C5F3464D}" destId="{010FDB7E-22F3-C042-8169-FD96B9F95381}" srcOrd="0" destOrd="0" parTransId="{D9AA79D5-03FA-6843-96B9-DFF70932C980}" sibTransId="{9A317C37-7B62-5E4C-AC56-FAB6E32462A8}"/>
    <dgm:cxn modelId="{90549AD1-5214-3048-96A3-167929DFAFA3}" type="presOf" srcId="{010FDB7E-22F3-C042-8169-FD96B9F95381}" destId="{934D144B-85A8-2D45-86E7-BBB08C01BA9A}" srcOrd="1" destOrd="0" presId="urn:microsoft.com/office/officeart/2005/8/layout/gear1"/>
    <dgm:cxn modelId="{0A080ADE-84ED-CA4B-9B4C-906DC2C02B0E}" type="presOf" srcId="{010FDB7E-22F3-C042-8169-FD96B9F95381}" destId="{140BB1ED-1E48-2045-A6DC-261B4185364E}" srcOrd="0" destOrd="0" presId="urn:microsoft.com/office/officeart/2005/8/layout/gear1"/>
    <dgm:cxn modelId="{D20D84E6-49BD-4A4E-BDEC-AFF3C30E0D1A}" type="presOf" srcId="{9A317C37-7B62-5E4C-AC56-FAB6E32462A8}" destId="{684CD064-96A8-2442-9856-FC92617DB8F9}" srcOrd="0" destOrd="0" presId="urn:microsoft.com/office/officeart/2005/8/layout/gear1"/>
    <dgm:cxn modelId="{59AE83F7-B5B6-3843-BBD6-6745C99672B6}" type="presOf" srcId="{D54FE47C-5805-DE4D-B380-6B1B925680F1}" destId="{DAE6D6A3-6D81-1744-8EC0-4F6612068DDD}" srcOrd="2" destOrd="0" presId="urn:microsoft.com/office/officeart/2005/8/layout/gear1"/>
    <dgm:cxn modelId="{FD3F46FB-B2B6-A44B-816B-9F334AB1924D}" srcId="{B8649F04-2C58-D247-941A-D8C1C5F3464D}" destId="{5D2DCDD9-FEA5-F94F-9249-BA88BFB5F2FE}" srcOrd="2" destOrd="0" parTransId="{56F673FA-6974-F545-B73A-7788AB482A6C}" sibTransId="{3D319610-3CF4-2A41-A6C4-01B7FF7CBB1A}"/>
    <dgm:cxn modelId="{1A28204F-8448-E148-AF7D-1EC6ABAE3097}" type="presParOf" srcId="{73D101D3-EBD3-3448-BAE2-D091E301B4F5}" destId="{140BB1ED-1E48-2045-A6DC-261B4185364E}" srcOrd="0" destOrd="0" presId="urn:microsoft.com/office/officeart/2005/8/layout/gear1"/>
    <dgm:cxn modelId="{8E3A34B0-E89C-074E-B28E-F5C6ECCBA163}" type="presParOf" srcId="{73D101D3-EBD3-3448-BAE2-D091E301B4F5}" destId="{934D144B-85A8-2D45-86E7-BBB08C01BA9A}" srcOrd="1" destOrd="0" presId="urn:microsoft.com/office/officeart/2005/8/layout/gear1"/>
    <dgm:cxn modelId="{B73015B9-4525-8D4C-81A6-CF84BEA2E7E1}" type="presParOf" srcId="{73D101D3-EBD3-3448-BAE2-D091E301B4F5}" destId="{8C97FE44-58BE-2B4B-BD37-241FC268970B}" srcOrd="2" destOrd="0" presId="urn:microsoft.com/office/officeart/2005/8/layout/gear1"/>
    <dgm:cxn modelId="{61EC62AC-6480-B24E-B0C3-0ECB2E23CDF5}" type="presParOf" srcId="{73D101D3-EBD3-3448-BAE2-D091E301B4F5}" destId="{12F4B6D8-E996-D943-B097-BB93A4C5379D}" srcOrd="3" destOrd="0" presId="urn:microsoft.com/office/officeart/2005/8/layout/gear1"/>
    <dgm:cxn modelId="{5FBD3BF4-079E-F244-B591-2588C8651FE0}" type="presParOf" srcId="{73D101D3-EBD3-3448-BAE2-D091E301B4F5}" destId="{B7EC5AE5-7108-AE42-956C-9065F443A1FF}" srcOrd="4" destOrd="0" presId="urn:microsoft.com/office/officeart/2005/8/layout/gear1"/>
    <dgm:cxn modelId="{AD45BA42-5957-384C-B8AE-A602A35E04FB}" type="presParOf" srcId="{73D101D3-EBD3-3448-BAE2-D091E301B4F5}" destId="{DAE6D6A3-6D81-1744-8EC0-4F6612068DDD}" srcOrd="5" destOrd="0" presId="urn:microsoft.com/office/officeart/2005/8/layout/gear1"/>
    <dgm:cxn modelId="{73B416E7-8AB5-E944-931C-772C950DC72C}" type="presParOf" srcId="{73D101D3-EBD3-3448-BAE2-D091E301B4F5}" destId="{30ABC2A7-6B89-3446-9F29-627E2405F195}" srcOrd="6" destOrd="0" presId="urn:microsoft.com/office/officeart/2005/8/layout/gear1"/>
    <dgm:cxn modelId="{C7282DC1-DD79-F94D-95BE-49BEF4B1D25A}" type="presParOf" srcId="{73D101D3-EBD3-3448-BAE2-D091E301B4F5}" destId="{2EB6EC3F-8ED1-3643-88ED-84283BE21C6C}" srcOrd="7" destOrd="0" presId="urn:microsoft.com/office/officeart/2005/8/layout/gear1"/>
    <dgm:cxn modelId="{CAC48129-0F88-6F43-A978-37A565E3E581}" type="presParOf" srcId="{73D101D3-EBD3-3448-BAE2-D091E301B4F5}" destId="{903DF06B-A01A-8D4D-AE95-288089EC7DAE}" srcOrd="8" destOrd="0" presId="urn:microsoft.com/office/officeart/2005/8/layout/gear1"/>
    <dgm:cxn modelId="{E274C7E4-B25F-C245-A6F8-9FC7678D4EB9}" type="presParOf" srcId="{73D101D3-EBD3-3448-BAE2-D091E301B4F5}" destId="{32694355-4DD4-1549-B3FD-C86651C70EB6}" srcOrd="9" destOrd="0" presId="urn:microsoft.com/office/officeart/2005/8/layout/gear1"/>
    <dgm:cxn modelId="{89960138-DBB9-8C4C-ABD1-365D27055DB8}" type="presParOf" srcId="{73D101D3-EBD3-3448-BAE2-D091E301B4F5}" destId="{684CD064-96A8-2442-9856-FC92617DB8F9}" srcOrd="10" destOrd="0" presId="urn:microsoft.com/office/officeart/2005/8/layout/gear1"/>
    <dgm:cxn modelId="{13258189-CC2A-B342-B92D-93C457D19A1F}" type="presParOf" srcId="{73D101D3-EBD3-3448-BAE2-D091E301B4F5}" destId="{D0901612-BF5E-A647-8B09-1051F886A173}" srcOrd="11" destOrd="0" presId="urn:microsoft.com/office/officeart/2005/8/layout/gear1"/>
    <dgm:cxn modelId="{B838AFE0-1515-404B-A77D-7AD0A4D6B87B}" type="presParOf" srcId="{73D101D3-EBD3-3448-BAE2-D091E301B4F5}" destId="{50D0E15B-8A20-4748-939C-E9C6C20E6B2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B1ED-1E48-2045-A6DC-261B4185364E}">
      <dsp:nvSpPr>
        <dsp:cNvPr id="0" name=""/>
        <dsp:cNvSpPr/>
      </dsp:nvSpPr>
      <dsp:spPr>
        <a:xfrm>
          <a:off x="2726304" y="1616307"/>
          <a:ext cx="2157668" cy="2157668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Communication Overhead</a:t>
          </a:r>
        </a:p>
      </dsp:txBody>
      <dsp:txXfrm>
        <a:off x="3160091" y="2121730"/>
        <a:ext cx="1290094" cy="1109086"/>
      </dsp:txXfrm>
    </dsp:sp>
    <dsp:sp modelId="{12F4B6D8-E996-D943-B097-BB93A4C5379D}">
      <dsp:nvSpPr>
        <dsp:cNvPr id="0" name=""/>
        <dsp:cNvSpPr/>
      </dsp:nvSpPr>
      <dsp:spPr>
        <a:xfrm rot="21174849">
          <a:off x="1697795" y="1357936"/>
          <a:ext cx="1370143" cy="1372904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Convergence Speed</a:t>
          </a:r>
        </a:p>
      </dsp:txBody>
      <dsp:txXfrm>
        <a:off x="2042733" y="1705366"/>
        <a:ext cx="680267" cy="678044"/>
      </dsp:txXfrm>
    </dsp:sp>
    <dsp:sp modelId="{30ABC2A7-6B89-3446-9F29-627E2405F195}">
      <dsp:nvSpPr>
        <dsp:cNvPr id="0" name=""/>
        <dsp:cNvSpPr/>
      </dsp:nvSpPr>
      <dsp:spPr>
        <a:xfrm rot="20910498">
          <a:off x="2386028" y="193828"/>
          <a:ext cx="1719829" cy="168627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Convergence Stability</a:t>
          </a:r>
        </a:p>
      </dsp:txBody>
      <dsp:txXfrm rot="-20700000">
        <a:off x="2765227" y="561687"/>
        <a:ext cx="961431" cy="950556"/>
      </dsp:txXfrm>
    </dsp:sp>
    <dsp:sp modelId="{684CD064-96A8-2442-9856-FC92617DB8F9}">
      <dsp:nvSpPr>
        <dsp:cNvPr id="0" name=""/>
        <dsp:cNvSpPr/>
      </dsp:nvSpPr>
      <dsp:spPr>
        <a:xfrm rot="241678">
          <a:off x="2650039" y="1384998"/>
          <a:ext cx="2761815" cy="2761815"/>
        </a:xfrm>
        <a:prstGeom prst="circularArrow">
          <a:avLst>
            <a:gd name="adj1" fmla="val 4687"/>
            <a:gd name="adj2" fmla="val 299029"/>
            <a:gd name="adj3" fmla="val 2509457"/>
            <a:gd name="adj4" fmla="val 1587580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01612-BF5E-A647-8B09-1051F886A173}">
      <dsp:nvSpPr>
        <dsp:cNvPr id="0" name=""/>
        <dsp:cNvSpPr/>
      </dsp:nvSpPr>
      <dsp:spPr>
        <a:xfrm>
          <a:off x="1297200" y="1026498"/>
          <a:ext cx="2006631" cy="20066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E15B-8A20-4748-939C-E9C6C20E6B27}">
      <dsp:nvSpPr>
        <dsp:cNvPr id="0" name=""/>
        <dsp:cNvSpPr/>
      </dsp:nvSpPr>
      <dsp:spPr>
        <a:xfrm>
          <a:off x="2098377" y="-138263"/>
          <a:ext cx="2163553" cy="216355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2EF1-B187-7F4E-B5E6-82448C47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70D31-C805-6C4A-A586-5736FF68D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7051-9257-8E44-BDA6-26531A47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D064-1788-2842-9BFA-4AC8D11B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B793-9E7A-294A-A7EC-86370040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379D-6C70-AC41-B286-A225343F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84A7-002F-3D4E-B68F-2C5399D7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086C-D649-CE48-A6E1-633B455A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D9F7-4DBB-294A-895E-4441A5F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9D6D-71DF-7441-8C17-207B39D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C5D3A-72D1-EB47-B812-C5591758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7430D-3644-E34C-938B-69306B46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B701-E678-9D4D-969F-39A6FED8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5358-B19F-8749-9198-0BCC29A3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8BBC-1267-CF4D-8CA4-B22747C6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C0D8-0E54-9D4C-8341-85DE951E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8729-FCEA-194F-949A-263AE904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CA9B-DCAB-3142-92AA-44759AF3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693F-7394-D149-BB76-8150F1DE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FE3F-28AA-6044-8E46-A53B1B8A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9214-DCA2-5B4F-B1DE-803A7D7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C07B-B0FF-1F42-A31A-4EFE3A0E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4D7A-0D72-A74B-85F0-AA21533C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F81F-DAAC-954B-8591-846D5661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468E-99B3-B146-9076-4C4999F5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3E6A-AF05-334A-B2BD-6835432F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1085-E948-174A-AD9C-55DFB0F0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01F6D-6029-BC44-9C9B-40F98F53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D0F4-CB34-B948-988F-EFCE7B68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A3BAD-98DA-1346-8AE5-152FE740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6EA8-5EC1-AC45-9F6A-932197FC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D2CF-272E-3548-BA69-610F550F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1AE2-CDC6-B447-B097-4200ACFE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91088-F4E2-DA47-97D1-515EA540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6D2B-5EAA-2240-8394-C8DC8D4F2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7FABE-2C1D-7F4D-84A6-F163F30D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44FED-AC05-2C4B-B158-4DBFF8A6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A62EE-02C8-3648-89F8-2551A3F7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D6053-B183-4843-A180-49DF9C33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88C-288D-C84B-83D3-647E5B0F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4C8E9-E279-154D-A75B-394D7CF6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8976B-26CC-7744-99D6-3764AA33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02635-E09E-CE41-9050-DC2B5A53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FDAA5-6B09-6D4F-9E9D-38879096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BBC6F-4C21-704F-BA3F-2FAFAAD9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EF35-8672-2B4B-9F54-F1A653E1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1705-D70F-7241-B3EF-78032EA5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F36-2D51-DD45-966D-8718C670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D37EE-A3B7-204C-827F-3764D29F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BACC-D9FA-B844-AD29-9A04E28F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AB97-97A9-B146-91D1-C0BF2F79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03C4-0BEC-034F-9CCA-F3267463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B23C-817A-5841-AA54-BBF8087C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B6CA-3045-FB4F-9EF5-C590ABF38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EE3DC-3DDD-214B-8911-AD1B3B45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1D21-7692-CA4F-A807-750EB14A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39A1-AD55-BB4A-846F-2A0E7B19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1556-5B4A-4546-A4F6-FB85A34B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77B19-2418-2645-BD27-2942458E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D9C38-4375-CB45-ADE3-19685B24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50FC-533C-0F41-AE1E-0E60D1EE8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1D05-A717-7443-97BD-8B2703EC1194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9EFB-C044-F24D-AD4C-D4A52E84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82F4-95D0-CC4A-8A32-2102EE4E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BB2E-CB8F-114D-ACBF-9A938185E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cdn6.digitaltrends.com/image/digitaltrends/smartphones-1175-1500x993.jpg" TargetMode="External"/><Relationship Id="rId2" Type="http://schemas.openxmlformats.org/officeDocument/2006/relationships/hyperlink" Target="https://www.neweggbusiness.com/smartbuyer/wp-content/uploads/iStock-901001482-server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mputer sitting on top of a wooden table&#10;&#10;Description automatically generated">
            <a:extLst>
              <a:ext uri="{FF2B5EF4-FFF2-40B4-BE49-F238E27FC236}">
                <a16:creationId xmlns:a16="http://schemas.microsoft.com/office/drawing/2014/main" id="{C9D2F554-2FD0-D344-8B67-F02642BF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6" r="16509" b="23333"/>
          <a:stretch/>
        </p:blipFill>
        <p:spPr>
          <a:xfrm>
            <a:off x="6095999" y="0"/>
            <a:ext cx="6095999" cy="5257800"/>
          </a:xfrm>
          <a:prstGeom prst="rect">
            <a:avLst/>
          </a:prstGeom>
        </p:spPr>
      </p:pic>
      <p:pic>
        <p:nvPicPr>
          <p:cNvPr id="5" name="Picture 4" descr="A picture containing building, computer, sitting, keyboard&#10;&#10;Description automatically generated">
            <a:extLst>
              <a:ext uri="{FF2B5EF4-FFF2-40B4-BE49-F238E27FC236}">
                <a16:creationId xmlns:a16="http://schemas.microsoft.com/office/drawing/2014/main" id="{93DA14F4-873F-7E45-8886-FDF4699FE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6" r="21921" b="23333"/>
          <a:stretch/>
        </p:blipFill>
        <p:spPr>
          <a:xfrm>
            <a:off x="0" y="0"/>
            <a:ext cx="6095999" cy="525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F309A-E9A4-174E-B87A-DEADC3B05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91" y="1600200"/>
            <a:ext cx="10192214" cy="2387600"/>
          </a:xfrm>
          <a:solidFill>
            <a:schemeClr val="bg1">
              <a:alpha val="54000"/>
            </a:schemeClr>
          </a:solidFill>
          <a:effectLst>
            <a:glow rad="12700">
              <a:schemeClr val="bg1">
                <a:lumMod val="85000"/>
                <a:alpha val="69000"/>
              </a:schemeClr>
            </a:glow>
          </a:effectLst>
        </p:spPr>
        <p:txBody>
          <a:bodyPr anchor="ctr">
            <a:normAutofit fontScale="90000"/>
          </a:bodyPr>
          <a:lstStyle/>
          <a:p>
            <a:pPr>
              <a:lnSpc>
                <a:spcPts val="7580"/>
              </a:lnSpc>
            </a:pPr>
            <a:r>
              <a:rPr lang="en-US" dirty="0"/>
              <a:t>Asynchronous Federated Learning</a:t>
            </a:r>
            <a:br>
              <a:rPr lang="en-US" sz="3300" dirty="0"/>
            </a:br>
            <a:r>
              <a:rPr lang="en-US" dirty="0"/>
              <a:t>Literature Review</a:t>
            </a:r>
          </a:p>
        </p:txBody>
      </p:sp>
      <p:pic>
        <p:nvPicPr>
          <p:cNvPr id="16" name="Picture 15" descr="A picture containing outdoor, group, sitting, many&#10;&#10;Description automatically generated">
            <a:extLst>
              <a:ext uri="{FF2B5EF4-FFF2-40B4-BE49-F238E27FC236}">
                <a16:creationId xmlns:a16="http://schemas.microsoft.com/office/drawing/2014/main" id="{6FF462E7-0C74-944D-A59C-1F8837CA9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751" b="15542"/>
          <a:stretch/>
        </p:blipFill>
        <p:spPr>
          <a:xfrm>
            <a:off x="0" y="5257799"/>
            <a:ext cx="12191998" cy="16002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4DC79A-E52D-924F-9B81-ED6F756831BB}"/>
              </a:ext>
            </a:extLst>
          </p:cNvPr>
          <p:cNvCxnSpPr>
            <a:cxnSpLocks/>
          </p:cNvCxnSpPr>
          <p:nvPr/>
        </p:nvCxnSpPr>
        <p:spPr>
          <a:xfrm>
            <a:off x="3954965" y="2832410"/>
            <a:ext cx="42820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7F049B26-AD0D-2C4D-B55D-D9EBFF95927B}"/>
              </a:ext>
            </a:extLst>
          </p:cNvPr>
          <p:cNvSpPr txBox="1">
            <a:spLocks/>
          </p:cNvSpPr>
          <p:nvPr/>
        </p:nvSpPr>
        <p:spPr>
          <a:xfrm>
            <a:off x="2103863" y="4575407"/>
            <a:ext cx="7984271" cy="1260087"/>
          </a:xfrm>
          <a:prstGeom prst="rect">
            <a:avLst/>
          </a:prstGeom>
          <a:solidFill>
            <a:schemeClr val="bg1">
              <a:alpha val="54000"/>
            </a:schemeClr>
          </a:solidFill>
          <a:effectLst>
            <a:glow rad="12700">
              <a:schemeClr val="bg1">
                <a:lumMod val="85000"/>
                <a:alpha val="69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CIS 700 Final Presentation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+mn-lt"/>
              </a:rPr>
              <a:t>David Castello</a:t>
            </a:r>
          </a:p>
        </p:txBody>
      </p:sp>
    </p:spTree>
    <p:extLst>
      <p:ext uri="{BB962C8B-B14F-4D97-AF65-F5344CB8AC3E}">
        <p14:creationId xmlns:p14="http://schemas.microsoft.com/office/powerpoint/2010/main" val="6349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– 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Distributed Optimization: asynchronous protocols might introduce communication overhead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 Centers: asynchronous protocols are robust to hardware failure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Privacy: asynchronous protocols introduce beneficial stochasticity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Big question – will these takeaways carry into asynchronous federated learning?</a:t>
            </a: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3A6B2D9F-5A8A-8846-80C5-7B4BD232B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29422">
            <a:off x="9900212" y="2479191"/>
            <a:ext cx="707571" cy="914400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05C5AA1A-F288-5A43-8098-25B62DEC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6473" y="1617535"/>
            <a:ext cx="826246" cy="826246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A0679BDB-5828-6149-A369-34927E556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6756" y="35209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13B0EF-3CFB-484F-97B3-531533086B58}"/>
              </a:ext>
            </a:extLst>
          </p:cNvPr>
          <p:cNvSpPr txBox="1">
            <a:spLocks/>
          </p:cNvSpPr>
          <p:nvPr/>
        </p:nvSpPr>
        <p:spPr>
          <a:xfrm>
            <a:off x="838200" y="222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Literature Review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C043C-944D-7549-83D3-416DEC55EA8E}"/>
              </a:ext>
            </a:extLst>
          </p:cNvPr>
          <p:cNvSpPr txBox="1">
            <a:spLocks/>
          </p:cNvSpPr>
          <p:nvPr/>
        </p:nvSpPr>
        <p:spPr>
          <a:xfrm>
            <a:off x="235527" y="5103380"/>
            <a:ext cx="11720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Motivation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-&gt; Background -&gt; </a:t>
            </a:r>
            <a:r>
              <a:rPr lang="en-US" sz="3600" b="1" dirty="0">
                <a:solidFill>
                  <a:schemeClr val="bg1"/>
                </a:solidFill>
              </a:rPr>
              <a:t>Literature Review  </a:t>
            </a:r>
            <a:r>
              <a:rPr lang="en-US" sz="3000" dirty="0">
                <a:solidFill>
                  <a:schemeClr val="bg1"/>
                </a:solidFill>
              </a:rPr>
              <a:t>-&gt; Conclusion -&gt; Q/A</a:t>
            </a:r>
          </a:p>
        </p:txBody>
      </p:sp>
    </p:spTree>
    <p:extLst>
      <p:ext uri="{BB962C8B-B14F-4D97-AF65-F5344CB8AC3E}">
        <p14:creationId xmlns:p14="http://schemas.microsoft.com/office/powerpoint/2010/main" val="315451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289"/>
            <a:ext cx="72639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Selected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440"/>
            <a:ext cx="7032585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Selected six promising papers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All written within the last year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Most are unpublished</a:t>
            </a:r>
          </a:p>
          <a:p>
            <a:r>
              <a:rPr lang="en-US" sz="3200" dirty="0">
                <a:solidFill>
                  <a:schemeClr val="bg1"/>
                </a:solidFill>
              </a:rPr>
              <a:t>Findings: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Five had novel contributions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One was a little off the mark…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Duplication of effort</a:t>
            </a: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3B714-9E44-2547-9D0A-6E9065F7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587" y="213645"/>
            <a:ext cx="4005015" cy="64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-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Downloading global model and uploading local parameters at the same time leads to network congestion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Limits the number of clients that can participate at once</a:t>
            </a:r>
          </a:p>
          <a:p>
            <a:r>
              <a:rPr lang="en-US" dirty="0">
                <a:solidFill>
                  <a:schemeClr val="bg1"/>
                </a:solidFill>
              </a:rPr>
              <a:t>Straggler effect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Client devices are heterogeneous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Hardware, network connections are unreliable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Server needs to wait for the slowest devices to respond</a:t>
            </a:r>
          </a:p>
          <a:p>
            <a:r>
              <a:rPr lang="en-US" dirty="0">
                <a:solidFill>
                  <a:schemeClr val="bg1"/>
                </a:solidFill>
              </a:rPr>
              <a:t>Inefficient use of resources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all devices that are ready can participate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all devices that are participating will stay ready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1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Async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Sprague et al. introduce </a:t>
            </a:r>
            <a:r>
              <a:rPr lang="en-US" i="1" dirty="0">
                <a:solidFill>
                  <a:schemeClr val="bg1"/>
                </a:solidFill>
              </a:rPr>
              <a:t>Async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Simplest algorithm of the bunch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Server immediately aggregates received updates and communicates global model to clients</a:t>
            </a:r>
          </a:p>
          <a:p>
            <a:r>
              <a:rPr lang="en-US" dirty="0">
                <a:solidFill>
                  <a:schemeClr val="bg1"/>
                </a:solidFill>
              </a:rPr>
              <a:t>Aggregation weight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Each paper addresses this concept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to control tolerance to staleness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Stale updates threaten stability of convergence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Low tolerance erases benefits of </a:t>
            </a:r>
            <a:r>
              <a:rPr lang="en-US" dirty="0" err="1">
                <a:solidFill>
                  <a:schemeClr val="bg1"/>
                </a:solidFill>
              </a:rPr>
              <a:t>asynchronicity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15D61-41FB-2643-92BB-A96D1D37DABC}"/>
              </a:ext>
            </a:extLst>
          </p:cNvPr>
          <p:cNvSpPr txBox="1"/>
          <p:nvPr/>
        </p:nvSpPr>
        <p:spPr>
          <a:xfrm>
            <a:off x="7626751" y="3890155"/>
            <a:ext cx="397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chemeClr val="bg1"/>
                </a:solidFill>
              </a:rPr>
              <a:t>x</a:t>
            </a:r>
            <a:r>
              <a:rPr lang="en-US" sz="3200" i="1" baseline="-25000" dirty="0" err="1">
                <a:solidFill>
                  <a:schemeClr val="bg1"/>
                </a:solidFill>
              </a:rPr>
              <a:t>t</a:t>
            </a:r>
            <a:r>
              <a:rPr lang="en-US" sz="3200" i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←</a:t>
            </a:r>
            <a:r>
              <a:rPr lang="en-US" sz="3200" i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i="1" dirty="0">
                <a:solidFill>
                  <a:schemeClr val="bg1"/>
                </a:solidFill>
              </a:rPr>
              <a:t>1 − </a:t>
            </a:r>
            <a:r>
              <a:rPr lang="el-GR" sz="3200" i="1" dirty="0">
                <a:solidFill>
                  <a:schemeClr val="bg1"/>
                </a:solidFill>
              </a:rPr>
              <a:t>α</a:t>
            </a:r>
            <a:r>
              <a:rPr lang="el-GR" sz="3200" dirty="0">
                <a:solidFill>
                  <a:schemeClr val="bg1"/>
                </a:solidFill>
              </a:rPr>
              <a:t>)</a:t>
            </a:r>
            <a:r>
              <a:rPr lang="en-US" sz="3200" i="1" dirty="0">
                <a:solidFill>
                  <a:schemeClr val="bg1"/>
                </a:solidFill>
              </a:rPr>
              <a:t>x</a:t>
            </a:r>
            <a:r>
              <a:rPr lang="en-US" sz="3200" i="1" baseline="-25000" dirty="0">
                <a:solidFill>
                  <a:schemeClr val="bg1"/>
                </a:solidFill>
              </a:rPr>
              <a:t>t−1 </a:t>
            </a:r>
            <a:r>
              <a:rPr lang="en-US" sz="3200" i="1" dirty="0">
                <a:solidFill>
                  <a:schemeClr val="bg1"/>
                </a:solidFill>
              </a:rPr>
              <a:t>+ </a:t>
            </a:r>
            <a:r>
              <a:rPr lang="el-GR" sz="3200" i="1" dirty="0">
                <a:solidFill>
                  <a:schemeClr val="bg1"/>
                </a:solidFill>
              </a:rPr>
              <a:t>α</a:t>
            </a:r>
            <a:r>
              <a:rPr lang="en-US" sz="3200" i="1" dirty="0" err="1">
                <a:solidFill>
                  <a:schemeClr val="bg1"/>
                </a:solidFill>
              </a:rPr>
              <a:t>x</a:t>
            </a:r>
            <a:r>
              <a:rPr lang="en-US" sz="3200" i="1" baseline="-25000" dirty="0" err="1">
                <a:solidFill>
                  <a:schemeClr val="bg1"/>
                </a:solidFill>
              </a:rPr>
              <a:t>local</a:t>
            </a:r>
            <a:r>
              <a:rPr lang="en-US" sz="3200" i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74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</a:t>
            </a:r>
            <a:r>
              <a:rPr lang="en-US" dirty="0" err="1">
                <a:solidFill>
                  <a:schemeClr val="bg1"/>
                </a:solidFill>
              </a:rPr>
              <a:t>FedAsync</a:t>
            </a:r>
            <a:r>
              <a:rPr lang="en-US" dirty="0">
                <a:solidFill>
                  <a:schemeClr val="bg1"/>
                </a:solidFill>
              </a:rPr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565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Xie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Koyejo</a:t>
            </a:r>
            <a:r>
              <a:rPr lang="en-US" dirty="0">
                <a:solidFill>
                  <a:schemeClr val="bg1"/>
                </a:solidFill>
              </a:rPr>
              <a:t>, and Gupta introduce </a:t>
            </a:r>
            <a:r>
              <a:rPr lang="en-US" i="1" dirty="0" err="1">
                <a:solidFill>
                  <a:schemeClr val="bg1"/>
                </a:solidFill>
              </a:rPr>
              <a:t>FedAsync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Further explores aggregation weight (which they call mixing weight)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mixing weight a function of staleness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Linear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Polynomial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Exponential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Hinge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2DBBE-04F0-B140-BD10-3E871C6D4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7493"/>
              </p:ext>
            </p:extLst>
          </p:nvPr>
        </p:nvGraphicFramePr>
        <p:xfrm>
          <a:off x="5613077" y="1690688"/>
          <a:ext cx="5868043" cy="392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62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SAFA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491" y="1690688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Wu et al. introduce </a:t>
            </a:r>
            <a:r>
              <a:rPr lang="en-US" i="1" dirty="0">
                <a:solidFill>
                  <a:schemeClr val="bg1"/>
                </a:solidFill>
              </a:rPr>
              <a:t>SAFA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sophisticated protocol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Unified “lag tolerance” parameter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Three stages: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Model distribution with lag tolerance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“First Come First Merge”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Discriminative aggregation</a:t>
            </a:r>
          </a:p>
          <a:p>
            <a:r>
              <a:rPr lang="en-US" dirty="0">
                <a:solidFill>
                  <a:schemeClr val="bg1"/>
                </a:solidFill>
              </a:rPr>
              <a:t>First paper to reference another in the group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7064B4A-D63C-8345-988D-7F371050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47" y="1690688"/>
            <a:ext cx="5327364" cy="4024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DAF734-FAC9-F44F-97C2-D7D2CF3C6877}"/>
              </a:ext>
            </a:extLst>
          </p:cNvPr>
          <p:cNvSpPr txBox="1"/>
          <p:nvPr/>
        </p:nvSpPr>
        <p:spPr>
          <a:xfrm>
            <a:off x="376801" y="5714950"/>
            <a:ext cx="5327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“SAFA: a Semi-Asynchronous Protocol for Fast Federated Learning with Low Overhead”</a:t>
            </a:r>
          </a:p>
        </p:txBody>
      </p:sp>
    </p:spTree>
    <p:extLst>
      <p:ext uri="{BB962C8B-B14F-4D97-AF65-F5344CB8AC3E}">
        <p14:creationId xmlns:p14="http://schemas.microsoft.com/office/powerpoint/2010/main" val="92259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Standout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Chen, Ning, and </a:t>
            </a:r>
            <a:r>
              <a:rPr lang="en-US" dirty="0" err="1">
                <a:solidFill>
                  <a:schemeClr val="bg1"/>
                </a:solidFill>
              </a:rPr>
              <a:t>Rangwala</a:t>
            </a:r>
            <a:r>
              <a:rPr lang="en-US" dirty="0">
                <a:solidFill>
                  <a:schemeClr val="bg1"/>
                </a:solidFill>
              </a:rPr>
              <a:t> introduce </a:t>
            </a:r>
            <a:r>
              <a:rPr lang="en-US" i="1" dirty="0">
                <a:solidFill>
                  <a:schemeClr val="bg1"/>
                </a:solidFill>
              </a:rPr>
              <a:t>ASO-fed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Asynchronous online federated learning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Similar to </a:t>
            </a:r>
            <a:r>
              <a:rPr lang="en-US" i="1" dirty="0">
                <a:solidFill>
                  <a:schemeClr val="bg1"/>
                </a:solidFill>
              </a:rPr>
              <a:t>Async </a:t>
            </a:r>
            <a:r>
              <a:rPr lang="en-US" dirty="0">
                <a:solidFill>
                  <a:schemeClr val="bg1"/>
                </a:solidFill>
              </a:rPr>
              <a:t>protocol, with added support for online learning and dynamic learning step size</a:t>
            </a:r>
          </a:p>
          <a:p>
            <a:r>
              <a:rPr lang="en-US" dirty="0">
                <a:solidFill>
                  <a:schemeClr val="bg1"/>
                </a:solidFill>
              </a:rPr>
              <a:t>Mobile devices have continuous stream of data from on-board sensors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Perform online learning client-side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Exponential moving average to emphasize those data points that are recent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4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Standout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 et al. introduce </a:t>
            </a:r>
            <a:r>
              <a:rPr lang="en-US" i="1" dirty="0">
                <a:solidFill>
                  <a:schemeClr val="bg1"/>
                </a:solidFill>
              </a:rPr>
              <a:t>MAPA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Multi-stage adjustable private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Similar to </a:t>
            </a:r>
            <a:r>
              <a:rPr lang="en-US" i="1" dirty="0" err="1">
                <a:solidFill>
                  <a:schemeClr val="bg1"/>
                </a:solidFill>
              </a:rPr>
              <a:t>FedAsync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protocol, with added support differential privacy</a:t>
            </a:r>
          </a:p>
          <a:p>
            <a:r>
              <a:rPr lang="en-US" dirty="0">
                <a:solidFill>
                  <a:schemeClr val="bg1"/>
                </a:solidFill>
              </a:rPr>
              <a:t>Federated learning is still susceptible to membership inference and model inversion attacks</a:t>
            </a:r>
          </a:p>
          <a:p>
            <a:r>
              <a:rPr lang="en-US" dirty="0">
                <a:solidFill>
                  <a:schemeClr val="bg1"/>
                </a:solidFill>
              </a:rPr>
              <a:t>MAPA adds sample-level differential privacy with adaptive clipping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5C6F9-C70E-594F-A729-7C45B129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3" y="4253858"/>
            <a:ext cx="8294914" cy="2412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2F16B-C7D2-8F4C-80C6-D2D8EDC2AD23}"/>
              </a:ext>
            </a:extLst>
          </p:cNvPr>
          <p:cNvSpPr txBox="1"/>
          <p:nvPr/>
        </p:nvSpPr>
        <p:spPr>
          <a:xfrm>
            <a:off x="1862356" y="6644034"/>
            <a:ext cx="740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“Asynchronous Federated Learning with Differential Privacy for Edge Intelligence”</a:t>
            </a:r>
          </a:p>
        </p:txBody>
      </p:sp>
    </p:spTree>
    <p:extLst>
      <p:ext uri="{BB962C8B-B14F-4D97-AF65-F5344CB8AC3E}">
        <p14:creationId xmlns:p14="http://schemas.microsoft.com/office/powerpoint/2010/main" val="87445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Standout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Proof of convergence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Xie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Koyejo</a:t>
            </a:r>
            <a:r>
              <a:rPr lang="en-US" dirty="0">
                <a:solidFill>
                  <a:schemeClr val="bg1"/>
                </a:solidFill>
              </a:rPr>
              <a:t>, and Gupta 2019) present proof of convergence for </a:t>
            </a:r>
            <a:r>
              <a:rPr lang="en-US" i="1" dirty="0" err="1">
                <a:solidFill>
                  <a:schemeClr val="bg1"/>
                </a:solidFill>
              </a:rPr>
              <a:t>FedAsync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on strongly and weakly convex problems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(Li et al. 2019) present proof of convergence for their baseline differentially-private protocol </a:t>
            </a:r>
            <a:r>
              <a:rPr lang="en-US" i="1" dirty="0">
                <a:solidFill>
                  <a:schemeClr val="bg1"/>
                </a:solidFill>
              </a:rPr>
              <a:t>AUDP</a:t>
            </a:r>
          </a:p>
          <a:p>
            <a:r>
              <a:rPr lang="en-US" dirty="0">
                <a:solidFill>
                  <a:schemeClr val="bg1"/>
                </a:solidFill>
              </a:rPr>
              <a:t>Parameter sharing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(Chen, Sun, and </a:t>
            </a:r>
            <a:r>
              <a:rPr lang="en-US" dirty="0" err="1">
                <a:solidFill>
                  <a:schemeClr val="bg1"/>
                </a:solidFill>
              </a:rPr>
              <a:t>Jin</a:t>
            </a:r>
            <a:r>
              <a:rPr lang="en-US" dirty="0">
                <a:solidFill>
                  <a:schemeClr val="bg1"/>
                </a:solidFill>
              </a:rPr>
              <a:t> 2019) propose updating the deep and shallow layers of DNNs at different rates to save communication costs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Reminiscent of “Privacy-Preserving Deep Learning”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Might be applicable to other algorithms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367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Motivation: (very) brief review of federated learning</a:t>
            </a:r>
          </a:p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>
                <a:solidFill>
                  <a:schemeClr val="bg1"/>
                </a:solidFill>
              </a:rPr>
              <a:t>Literature Review: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Shortcomings of synchronicity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Novel asynchronous protocols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Standout features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Experimental 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dirty="0">
                <a:solidFill>
                  <a:schemeClr val="bg1"/>
                </a:solidFill>
              </a:rPr>
              <a:t>Question and Answer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27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Sprague et al. has robust experimentation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9B5B2C-86A8-AF4D-A24B-7F4CDECC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59" y="2693801"/>
            <a:ext cx="6722882" cy="3468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D9B9-3C78-A64D-A3E8-BDB9E71950C4}"/>
              </a:ext>
            </a:extLst>
          </p:cNvPr>
          <p:cNvSpPr txBox="1"/>
          <p:nvPr/>
        </p:nvSpPr>
        <p:spPr>
          <a:xfrm>
            <a:off x="2649435" y="6181095"/>
            <a:ext cx="740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“Asynchronous Federated Learning for Geospatial Applications”</a:t>
            </a:r>
          </a:p>
        </p:txBody>
      </p:sp>
    </p:spTree>
    <p:extLst>
      <p:ext uri="{BB962C8B-B14F-4D97-AF65-F5344CB8AC3E}">
        <p14:creationId xmlns:p14="http://schemas.microsoft.com/office/powerpoint/2010/main" val="108106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Sprague et al. test heterogeneous hardware and “drop-in”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49B5B2C-86A8-AF4D-A24B-7F4CDECC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59" y="2693801"/>
            <a:ext cx="6722882" cy="3468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3D9B9-3C78-A64D-A3E8-BDB9E71950C4}"/>
              </a:ext>
            </a:extLst>
          </p:cNvPr>
          <p:cNvSpPr txBox="1"/>
          <p:nvPr/>
        </p:nvSpPr>
        <p:spPr>
          <a:xfrm>
            <a:off x="2649435" y="6181095"/>
            <a:ext cx="740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“Asynchronous Federated Learning for Geospatial Applications”</a:t>
            </a:r>
          </a:p>
        </p:txBody>
      </p:sp>
    </p:spTree>
    <p:extLst>
      <p:ext uri="{BB962C8B-B14F-4D97-AF65-F5344CB8AC3E}">
        <p14:creationId xmlns:p14="http://schemas.microsoft.com/office/powerpoint/2010/main" val="61335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Literature Review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Chen, Ning, and </a:t>
            </a:r>
            <a:r>
              <a:rPr lang="en-US" dirty="0" err="1">
                <a:solidFill>
                  <a:schemeClr val="bg1"/>
                </a:solidFill>
              </a:rPr>
              <a:t>Rangwala</a:t>
            </a:r>
            <a:r>
              <a:rPr lang="en-US" dirty="0">
                <a:solidFill>
                  <a:schemeClr val="bg1"/>
                </a:solidFill>
              </a:rPr>
              <a:t> test drop-out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3D9B9-3C78-A64D-A3E8-BDB9E71950C4}"/>
              </a:ext>
            </a:extLst>
          </p:cNvPr>
          <p:cNvSpPr txBox="1"/>
          <p:nvPr/>
        </p:nvSpPr>
        <p:spPr>
          <a:xfrm>
            <a:off x="2487389" y="5996490"/>
            <a:ext cx="7408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“Asynchronous Online Federated Learning for Edge Devices”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EACCA0F-5EA7-0748-89FF-E8226FD5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29" y="2723282"/>
            <a:ext cx="7048741" cy="32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13B0EF-3CFB-484F-97B3-531533086B58}"/>
              </a:ext>
            </a:extLst>
          </p:cNvPr>
          <p:cNvSpPr txBox="1">
            <a:spLocks/>
          </p:cNvSpPr>
          <p:nvPr/>
        </p:nvSpPr>
        <p:spPr>
          <a:xfrm>
            <a:off x="838200" y="222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Conclusion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C043C-944D-7549-83D3-416DEC55EA8E}"/>
              </a:ext>
            </a:extLst>
          </p:cNvPr>
          <p:cNvSpPr txBox="1">
            <a:spLocks/>
          </p:cNvSpPr>
          <p:nvPr/>
        </p:nvSpPr>
        <p:spPr>
          <a:xfrm>
            <a:off x="235527" y="5103380"/>
            <a:ext cx="11720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Motivation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-&gt; Background -&gt; Literature Review  -&gt; </a:t>
            </a:r>
            <a:r>
              <a:rPr lang="en-US" sz="3600" b="1" dirty="0">
                <a:solidFill>
                  <a:schemeClr val="bg1"/>
                </a:solidFill>
              </a:rPr>
              <a:t>Conclusion </a:t>
            </a:r>
            <a:r>
              <a:rPr lang="en-US" sz="3000" dirty="0">
                <a:solidFill>
                  <a:schemeClr val="bg1"/>
                </a:solidFill>
              </a:rPr>
              <a:t>-&gt; Q/A</a:t>
            </a:r>
          </a:p>
        </p:txBody>
      </p:sp>
    </p:spTree>
    <p:extLst>
      <p:ext uri="{BB962C8B-B14F-4D97-AF65-F5344CB8AC3E}">
        <p14:creationId xmlns:p14="http://schemas.microsoft.com/office/powerpoint/2010/main" val="385230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Asynchronous federated learning…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Has identified a real need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Has strong theoretical underpinnings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As a community is very young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Very early stages of a conversation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Awaiting “second round of communication”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Will it converge?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6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13B0EF-3CFB-484F-97B3-531533086B5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Q/A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3C2193-7EF2-864D-BA77-A50037DA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72FC02-9963-4048-ABFD-A08288EF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8709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Balcan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M.-F.; Blum, A.; Fine, S.; and Mansour, Y. 2012.Distributed Learning, Communication Complexity and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Privacy.arXiv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e-printsarXiv:1204.3514.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Brendan McMahan, H.; Moore, E.; Ramage, D.;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Hampson,S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.; and Ag ̈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uera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Arcas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B. 2016. Communication-Efficient Learning of Deep Networks from Decentralized Data.arXive-printsarXiv:1602.05629.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Chen, Y.; Ning, Y.; and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Rangwala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H. 2019. Asynchronous Online Federated Learning for Edge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Devices.arXiv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e-printsarXiv:1911.02134.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Chen, Y.; Sun, X.; and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Jin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Y. 2019. Communication-efficient federated deep learning with asynchronous model update and temporally weighted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aggregation.ArXivabs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/1903.07424.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Dean, J.;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Corrado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G.; Monga, R.; Chen, K.; Devin,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M.;Mao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aurelio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Ranzato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M.; Senior, A.; Tucker, P.;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Yang,K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.; Le, Q. V.; and Ng, A. Y. 2012. Large scale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distributeddeep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networks. In Pereira, F.; Burges, C. J. C.;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Bottou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L.;and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Weinberger, K. Q.,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eds.,Advances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in Neural Informa-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tion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Processing Systems 25. Curran Associates, Inc. 1223–1231.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Koneˇcn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́y, J.; McMahan, B.; and Ramage, D. 2015. Federated Optimization: Distributed Optimization Beyond the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Datacenter.arXiv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e-printsarXiv:1511.03575.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Li, Y.; Yang, S.; Ren, X.; and Zhao, C. 2019. Asynchronous Federated Learning with Differential Privacy for Edge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Intelligence.arXiv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e-printsarXiv:1912.07902.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Pathak, M.; Rane, S.; and Raj, B. 2010. Multiparty differential privacy via aggregation of locally trained classifiers. In Lafferty, J. D.; Williams, C. K. I.;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Shawe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-Taylor, J.;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Zemel,R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. S.; and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Culotta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A., eds., Advances in Neural Information Processing Systems 23. Curran Associates, Inc. 1876–1884.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Shokri, R., and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Shmatikov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V. 2015. Privacy-preserving deep learning. In2015 53rd Annual Allerton Conference on Communication, Control, and Computing (Allerton), 909–910.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Sprague, M. R.;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Jalalirad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A.;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Scavuzzo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Capota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C.;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Neun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M.; Do, L.; and Kopp, M. 2019. Asynchronous federated learning for geospatial applications. In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Monreale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A.;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Alzate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C.; Kamp, M.; Krishnamurthy, Y.;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Paurat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D.; Sayed-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Mouchaweh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M.;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Bifet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A.; Gama, J.; and Ribeiro, R. P.,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eds.,ECML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PKDD 2018 Workshops, 21–28. Cham: Springer International Publishing.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Wu, W.; He, L.; Lin, W.; Mao, R.; and Jarvis, S. A. 2019.Safa: a semi-asynchronous protocol for fast federated learning with low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overhead.ArXivabs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/1910.01355.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Xie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C.;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Koyejo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, S.; and Gupta, I. 2019. Asynchronous Federated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Optimization.arXiv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e-printsarXiv:1903.03934.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Zheng, S.; Meng, Q.; Wang, T.; Chen, W.; Yu, N.; Ma, Z.-M.; and Liu, T.-Y. 2016. Asynchronous Stochastic Gradient Descent with Delay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</a:rPr>
              <a:t>Compensation.arXiv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 e-printsarXiv:1609.08326.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</a:rPr>
              <a:t>https://</a:t>
            </a:r>
            <a:r>
              <a:rPr lang="en-US" sz="1100" dirty="0" err="1">
                <a:solidFill>
                  <a:schemeClr val="bg1"/>
                </a:solidFill>
              </a:rPr>
              <a:t>mistkml.github.io</a:t>
            </a:r>
            <a:r>
              <a:rPr lang="en-US" sz="1100" dirty="0">
                <a:solidFill>
                  <a:schemeClr val="bg1"/>
                </a:solidFill>
              </a:rPr>
              <a:t>/</a:t>
            </a:r>
            <a:r>
              <a:rPr lang="en-US" sz="1100" dirty="0" err="1">
                <a:solidFill>
                  <a:schemeClr val="bg1"/>
                </a:solidFill>
              </a:rPr>
              <a:t>index.html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</a:rPr>
              <a:t>Images: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https://www.neweggbusiness.com/smartbuyer/wp-content/uploads/iStock-901001482-server.jpg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https://icdn6.digitaltrends.com/image/digitaltrends/smartphones-1175-1500x993.jpg</a:t>
            </a:r>
            <a:endParaRPr lang="en-US" sz="11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u="sng" dirty="0">
                <a:solidFill>
                  <a:schemeClr val="bg1"/>
                </a:solidFill>
              </a:rPr>
              <a:t>https://d33wubrfki0l68.cloudfront.net/13cd4ab6ac36926833f919feadb8668d810c93be/5027c/wordpress/wp-content/uploads/2002/12/old-analogue-</a:t>
            </a:r>
            <a:r>
              <a:rPr lang="en-US" sz="1100" u="sng" dirty="0" err="1">
                <a:solidFill>
                  <a:schemeClr val="bg1"/>
                </a:solidFill>
              </a:rPr>
              <a:t>clocks.jpg</a:t>
            </a:r>
            <a:endParaRPr lang="en-US" sz="1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0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13B0EF-3CFB-484F-97B3-531533086B58}"/>
              </a:ext>
            </a:extLst>
          </p:cNvPr>
          <p:cNvSpPr txBox="1">
            <a:spLocks/>
          </p:cNvSpPr>
          <p:nvPr/>
        </p:nvSpPr>
        <p:spPr>
          <a:xfrm>
            <a:off x="838200" y="222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Motivation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C043C-944D-7549-83D3-416DEC55EA8E}"/>
              </a:ext>
            </a:extLst>
          </p:cNvPr>
          <p:cNvSpPr txBox="1">
            <a:spLocks/>
          </p:cNvSpPr>
          <p:nvPr/>
        </p:nvSpPr>
        <p:spPr>
          <a:xfrm>
            <a:off x="235527" y="5103380"/>
            <a:ext cx="11720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Motivation </a:t>
            </a:r>
            <a:r>
              <a:rPr lang="en-US" sz="3000" dirty="0">
                <a:solidFill>
                  <a:schemeClr val="bg1"/>
                </a:solidFill>
              </a:rPr>
              <a:t>-&gt; Background -&gt; Literature Review  -&gt; Conclusion -&gt; Q/A</a:t>
            </a:r>
          </a:p>
        </p:txBody>
      </p:sp>
    </p:spTree>
    <p:extLst>
      <p:ext uri="{BB962C8B-B14F-4D97-AF65-F5344CB8AC3E}">
        <p14:creationId xmlns:p14="http://schemas.microsoft.com/office/powerpoint/2010/main" val="44194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344886" cy="38832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Federated optimization: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 is non-IID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Unbalanced usage across clients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Massively distributed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Communication constraints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And yet…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F00B3A8A-A46A-374D-9C7E-83FF12F8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5" y="659311"/>
            <a:ext cx="5503562" cy="5539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85FF5-779D-E346-B3B3-2D41FB63CC37}"/>
              </a:ext>
            </a:extLst>
          </p:cNvPr>
          <p:cNvSpPr txBox="1"/>
          <p:nvPr/>
        </p:nvSpPr>
        <p:spPr>
          <a:xfrm>
            <a:off x="6349104" y="6198688"/>
            <a:ext cx="5503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Communication-Efficient Learning of Deep Networks from Decentralized Data”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C33A3161-F073-BE47-98EE-83D0E9B1AFA3}"/>
              </a:ext>
            </a:extLst>
          </p:cNvPr>
          <p:cNvSpPr/>
          <p:nvPr/>
        </p:nvSpPr>
        <p:spPr>
          <a:xfrm>
            <a:off x="6426925" y="3098259"/>
            <a:ext cx="5503562" cy="607979"/>
          </a:xfrm>
          <a:prstGeom prst="frame">
            <a:avLst>
              <a:gd name="adj1" fmla="val 514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5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13B0EF-3CFB-484F-97B3-531533086B58}"/>
              </a:ext>
            </a:extLst>
          </p:cNvPr>
          <p:cNvSpPr txBox="1">
            <a:spLocks/>
          </p:cNvSpPr>
          <p:nvPr/>
        </p:nvSpPr>
        <p:spPr>
          <a:xfrm>
            <a:off x="838200" y="2221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</a:rPr>
              <a:t>Background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8C043C-944D-7549-83D3-416DEC55EA8E}"/>
              </a:ext>
            </a:extLst>
          </p:cNvPr>
          <p:cNvSpPr txBox="1">
            <a:spLocks/>
          </p:cNvSpPr>
          <p:nvPr/>
        </p:nvSpPr>
        <p:spPr>
          <a:xfrm>
            <a:off x="235527" y="5103380"/>
            <a:ext cx="11720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Motivation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-&gt; </a:t>
            </a:r>
            <a:r>
              <a:rPr lang="en-US" sz="3600" b="1" dirty="0">
                <a:solidFill>
                  <a:schemeClr val="bg1"/>
                </a:solidFill>
              </a:rPr>
              <a:t>Background</a:t>
            </a:r>
            <a:r>
              <a:rPr lang="en-US" sz="3000" dirty="0">
                <a:solidFill>
                  <a:schemeClr val="bg1"/>
                </a:solidFill>
              </a:rPr>
              <a:t> -&gt; Literature Review  -&gt; Conclusion -&gt; Q/A</a:t>
            </a:r>
          </a:p>
        </p:txBody>
      </p:sp>
    </p:spTree>
    <p:extLst>
      <p:ext uri="{BB962C8B-B14F-4D97-AF65-F5344CB8AC3E}">
        <p14:creationId xmlns:p14="http://schemas.microsoft.com/office/powerpoint/2010/main" val="23525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Goal: study the influences behind </a:t>
            </a:r>
            <a:r>
              <a:rPr lang="en-US" dirty="0" err="1">
                <a:solidFill>
                  <a:schemeClr val="bg1"/>
                </a:solidFill>
              </a:rPr>
              <a:t>FederatedAveraging’s</a:t>
            </a:r>
            <a:r>
              <a:rPr lang="en-US" dirty="0">
                <a:solidFill>
                  <a:schemeClr val="bg1"/>
                </a:solidFill>
              </a:rPr>
              <a:t> 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Any lessons learned regarding synchronization?</a:t>
            </a:r>
          </a:p>
          <a:p>
            <a:r>
              <a:rPr lang="en-US" dirty="0">
                <a:solidFill>
                  <a:schemeClr val="bg1"/>
                </a:solidFill>
              </a:rPr>
              <a:t>Result: identified five papers across three fields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Distributed optimization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center machine learning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Privacy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0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– Distributed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train across distributed data?</a:t>
            </a:r>
          </a:p>
          <a:p>
            <a:r>
              <a:rPr lang="en-US" dirty="0">
                <a:solidFill>
                  <a:schemeClr val="bg1"/>
                </a:solidFill>
              </a:rPr>
              <a:t>“Distributed Learning, Communication Complexity and Privacy” – </a:t>
            </a:r>
            <a:r>
              <a:rPr lang="en-US" dirty="0" err="1">
                <a:solidFill>
                  <a:schemeClr val="bg1"/>
                </a:solidFill>
              </a:rPr>
              <a:t>Balcan</a:t>
            </a:r>
            <a:r>
              <a:rPr lang="en-US" dirty="0">
                <a:solidFill>
                  <a:schemeClr val="bg1"/>
                </a:solidFill>
              </a:rPr>
              <a:t> et al.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Presents a series of protocols and analyzes communication bounds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Largely asynchronous updates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Relevant lessons learned: </a:t>
            </a:r>
            <a:r>
              <a:rPr lang="en-US" dirty="0">
                <a:solidFill>
                  <a:schemeClr val="bg1"/>
                </a:solidFill>
              </a:rPr>
              <a:t>potential tradeoff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 a synchronized setting, the lack of a message is itself a message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Need additional communication overhead to overcome this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7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–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943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train extremely large neural networks on data center compute hardware?</a:t>
            </a:r>
          </a:p>
          <a:p>
            <a:r>
              <a:rPr lang="en-US" dirty="0">
                <a:solidFill>
                  <a:schemeClr val="bg1"/>
                </a:solidFill>
              </a:rPr>
              <a:t>“Large Scale Distributed Deep Networks” – Dean et al.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DistBelief</a:t>
            </a:r>
            <a:r>
              <a:rPr lang="en-US" dirty="0">
                <a:solidFill>
                  <a:schemeClr val="bg1"/>
                </a:solidFill>
              </a:rPr>
              <a:t> and Downpour SDG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Relevant lessons learned: </a:t>
            </a:r>
            <a:r>
              <a:rPr lang="en-US" dirty="0" err="1">
                <a:solidFill>
                  <a:schemeClr val="bg1"/>
                </a:solidFill>
              </a:rPr>
              <a:t>asynchronicity</a:t>
            </a:r>
            <a:r>
              <a:rPr lang="en-US" dirty="0">
                <a:solidFill>
                  <a:schemeClr val="bg1"/>
                </a:solidFill>
              </a:rPr>
              <a:t> has advantages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Robustness to hardware failure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Additional stochasticity in learning process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Leading performance… at the time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F5E2426-5604-054C-8D10-FA9F146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797" y="1989298"/>
            <a:ext cx="3696744" cy="3024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B42C7-3D80-7840-A0F0-271C9EF63C2A}"/>
              </a:ext>
            </a:extLst>
          </p:cNvPr>
          <p:cNvSpPr txBox="1"/>
          <p:nvPr/>
        </p:nvSpPr>
        <p:spPr>
          <a:xfrm>
            <a:off x="8131606" y="5013907"/>
            <a:ext cx="3781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From “Large Scale Distributed Deep Networks” </a:t>
            </a:r>
          </a:p>
        </p:txBody>
      </p:sp>
    </p:spTree>
    <p:extLst>
      <p:ext uri="{BB962C8B-B14F-4D97-AF65-F5344CB8AC3E}">
        <p14:creationId xmlns:p14="http://schemas.microsoft.com/office/powerpoint/2010/main" val="74762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16447"/>
            </a:gs>
            <a:gs pos="35000">
              <a:srgbClr val="925539"/>
            </a:gs>
            <a:gs pos="89000">
              <a:srgbClr val="275278"/>
            </a:gs>
            <a:gs pos="100000">
              <a:srgbClr val="3745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CB5-C4CE-A842-9F52-8D7C0D7C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–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E96-F038-5048-AE2C-D57B1132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train across distributed data privately?</a:t>
            </a:r>
          </a:p>
          <a:p>
            <a:r>
              <a:rPr lang="en-US" dirty="0">
                <a:solidFill>
                  <a:schemeClr val="bg1"/>
                </a:solidFill>
              </a:rPr>
              <a:t>“Multiparty Differential Privacy via Aggregation of Locally Trained Classifiers” - Pathak, Rane, and Raj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Secure aggregation by un-trusted mediator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Relevant lessons learned: </a:t>
            </a:r>
            <a:r>
              <a:rPr lang="en-US" dirty="0">
                <a:solidFill>
                  <a:schemeClr val="bg1"/>
                </a:solidFill>
              </a:rPr>
              <a:t>averaging in a single shot is problematic</a:t>
            </a:r>
          </a:p>
          <a:p>
            <a:r>
              <a:rPr lang="en-US" dirty="0">
                <a:solidFill>
                  <a:schemeClr val="bg1"/>
                </a:solidFill>
              </a:rPr>
              <a:t>“Privacy-Preserving Deep Learning” - Shokri and </a:t>
            </a:r>
            <a:r>
              <a:rPr lang="en-US" dirty="0" err="1">
                <a:solidFill>
                  <a:schemeClr val="bg1"/>
                </a:solidFill>
              </a:rPr>
              <a:t>Shmatikov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Distributed stochastic gradient descent with selective parameter sharing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Relevant lessons learned: </a:t>
            </a:r>
            <a:r>
              <a:rPr lang="en-US" dirty="0" err="1">
                <a:solidFill>
                  <a:schemeClr val="bg1"/>
                </a:solidFill>
              </a:rPr>
              <a:t>asynchronicity</a:t>
            </a:r>
            <a:r>
              <a:rPr lang="en-US" dirty="0">
                <a:solidFill>
                  <a:schemeClr val="bg1"/>
                </a:solidFill>
              </a:rPr>
              <a:t> has advantages here, too</a:t>
            </a:r>
            <a:endParaRPr lang="en-US" b="1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Added stochasticity resembles regularization techniques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Useful for unreliable mobile networks</a:t>
            </a:r>
          </a:p>
          <a:p>
            <a:pPr lvl="2"/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1668</Words>
  <Application>Microsoft Macintosh PowerPoint</Application>
  <PresentationFormat>Widescreen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Asynchronous Federated Learning Literature Review</vt:lpstr>
      <vt:lpstr>Outline</vt:lpstr>
      <vt:lpstr>PowerPoint Presentation</vt:lpstr>
      <vt:lpstr>Motivation</vt:lpstr>
      <vt:lpstr>PowerPoint Presentation</vt:lpstr>
      <vt:lpstr>Background</vt:lpstr>
      <vt:lpstr>Background – Distributed Optimization</vt:lpstr>
      <vt:lpstr>Background – Data Centers</vt:lpstr>
      <vt:lpstr>Background – Privacy</vt:lpstr>
      <vt:lpstr>Background – Quick Recap</vt:lpstr>
      <vt:lpstr>PowerPoint Presentation</vt:lpstr>
      <vt:lpstr>Literature Review – Selected Works</vt:lpstr>
      <vt:lpstr>Literature Review - Motivations</vt:lpstr>
      <vt:lpstr>Literature Review – Async Protocol</vt:lpstr>
      <vt:lpstr>Literature Review – FedAsync Protocol</vt:lpstr>
      <vt:lpstr>Literature Review – SAFA Protocol</vt:lpstr>
      <vt:lpstr>Literature Review – Standout Features</vt:lpstr>
      <vt:lpstr>Literature Review – Standout Features</vt:lpstr>
      <vt:lpstr>Literature Review – Standout Features</vt:lpstr>
      <vt:lpstr>Literature Review – Results</vt:lpstr>
      <vt:lpstr>Literature Review – Results</vt:lpstr>
      <vt:lpstr>Literature Review – Results</vt:lpstr>
      <vt:lpstr>PowerPoint Presentation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Castello</dc:creator>
  <cp:lastModifiedBy>David Castello</cp:lastModifiedBy>
  <cp:revision>42</cp:revision>
  <dcterms:created xsi:type="dcterms:W3CDTF">2020-03-26T15:40:42Z</dcterms:created>
  <dcterms:modified xsi:type="dcterms:W3CDTF">2020-05-01T00:49:32Z</dcterms:modified>
</cp:coreProperties>
</file>