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37C92B1-EAC6-4ED9-BC4B-7ACA3DF54CB2}">
  <a:tblStyle styleId="{637C92B1-EAC6-4ED9-BC4B-7ACA3DF54C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22" Type="http://schemas.openxmlformats.org/officeDocument/2006/relationships/font" Target="fonts/OpenSans-italic.fntdata"/><Relationship Id="rId21" Type="http://schemas.openxmlformats.org/officeDocument/2006/relationships/font" Target="fonts/OpenSans-bold.fntdata"/><Relationship Id="rId24" Type="http://schemas.openxmlformats.org/officeDocument/2006/relationships/font" Target="fonts/CenturyGothic-regular.fntdata"/><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6e6477e4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6e6477e4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6e6477e4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6e6477e4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6e6477e4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6e6477e4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6e6477e4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6e6477e4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6e6477e4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6e6477e4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6e6477e4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6e6477e4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6e6477e4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6e6477e4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6e6477e4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6e6477e4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jp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011725" y="1550375"/>
            <a:ext cx="53604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Improved StarGAN for Generating Adversarial Samples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Jindi Wu &amp; Mu Bai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Motivation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zh-CN" sz="1600"/>
              <a:t>Goal: A</a:t>
            </a:r>
            <a:r>
              <a:rPr lang="zh-CN" sz="1600"/>
              <a:t> multi-domain targeted black box attack on facial feature recognition model.</a:t>
            </a:r>
            <a:endParaRPr sz="1600"/>
          </a:p>
          <a:p>
            <a:pPr indent="0" lvl="0" marL="0" rtl="0" algn="l">
              <a:spcBef>
                <a:spcPts val="1600"/>
              </a:spcBef>
              <a:spcAft>
                <a:spcPts val="0"/>
              </a:spcAft>
              <a:buNone/>
            </a:pPr>
            <a:r>
              <a:t/>
            </a:r>
            <a:endParaRPr sz="100"/>
          </a:p>
          <a:p>
            <a:pPr indent="-304800" lvl="0" marL="457200" rtl="0" algn="l">
              <a:spcBef>
                <a:spcPts val="1600"/>
              </a:spcBef>
              <a:spcAft>
                <a:spcPts val="0"/>
              </a:spcAft>
              <a:buSzPts val="1200"/>
              <a:buChar char="❖"/>
            </a:pPr>
            <a:r>
              <a:rPr lang="zh-CN" sz="1200"/>
              <a:t>Facial recognition technology has been applied to many real-world scenarios, such as person tracking and device unlocking. So the security of the face recognition model cannot be ignored. However, attack technology is the promoter of security technology.</a:t>
            </a:r>
            <a:endParaRPr sz="1200"/>
          </a:p>
          <a:p>
            <a:pPr indent="0" lvl="0" marL="457200" rtl="0" algn="l">
              <a:spcBef>
                <a:spcPts val="1600"/>
              </a:spcBef>
              <a:spcAft>
                <a:spcPts val="0"/>
              </a:spcAft>
              <a:buNone/>
            </a:pPr>
            <a:r>
              <a:t/>
            </a:r>
            <a:endParaRPr sz="100"/>
          </a:p>
          <a:p>
            <a:pPr indent="-304800" lvl="0" marL="457200" rtl="0" algn="l">
              <a:spcBef>
                <a:spcPts val="1600"/>
              </a:spcBef>
              <a:spcAft>
                <a:spcPts val="0"/>
              </a:spcAft>
              <a:buSzPts val="1200"/>
              <a:buChar char="❖"/>
            </a:pPr>
            <a:r>
              <a:rPr lang="zh-CN" sz="1200"/>
              <a:t> Most models for generating facial adversarial sample just focus on one domain. But facial images have a lot of features that from different domains, such as gender, age, expression, etc. Therefore, models that focus on one domain cannot efficiently generate fake face images. So this is very interesting that we consider the features of the face from multiple domains with only one model to generate adversarial samples.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Background</a:t>
            </a:r>
            <a:endParaRPr/>
          </a:p>
        </p:txBody>
      </p:sp>
      <p:sp>
        <p:nvSpPr>
          <p:cNvPr id="75" name="Google Shape;75;p15"/>
          <p:cNvSpPr txBox="1"/>
          <p:nvPr>
            <p:ph idx="1" type="body"/>
          </p:nvPr>
        </p:nvSpPr>
        <p:spPr>
          <a:xfrm>
            <a:off x="311700" y="1225225"/>
            <a:ext cx="82701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1200">
                <a:solidFill>
                  <a:srgbClr val="666666"/>
                </a:solidFill>
              </a:rPr>
              <a:t>Attributes</a:t>
            </a:r>
            <a:r>
              <a:rPr lang="zh-CN" sz="1200">
                <a:solidFill>
                  <a:srgbClr val="666666"/>
                </a:solidFill>
              </a:rPr>
              <a:t>: meaningful feature inherent in an image, like gender and facial expression.</a:t>
            </a:r>
            <a:endParaRPr sz="1200">
              <a:solidFill>
                <a:srgbClr val="666666"/>
              </a:solidFill>
            </a:endParaRPr>
          </a:p>
          <a:p>
            <a:pPr indent="0" lvl="0" marL="0" rtl="0" algn="l">
              <a:lnSpc>
                <a:spcPct val="100000"/>
              </a:lnSpc>
              <a:spcBef>
                <a:spcPts val="0"/>
              </a:spcBef>
              <a:spcAft>
                <a:spcPts val="0"/>
              </a:spcAft>
              <a:buNone/>
            </a:pPr>
            <a:r>
              <a:rPr b="1" lang="zh-CN" sz="1200">
                <a:solidFill>
                  <a:srgbClr val="666666"/>
                </a:solidFill>
              </a:rPr>
              <a:t>Attribute value</a:t>
            </a:r>
            <a:r>
              <a:rPr lang="zh-CN" sz="1200">
                <a:solidFill>
                  <a:srgbClr val="666666"/>
                </a:solidFill>
              </a:rPr>
              <a:t>: a particular value of an attribute, like male and female. </a:t>
            </a:r>
            <a:endParaRPr sz="1200">
              <a:solidFill>
                <a:srgbClr val="666666"/>
              </a:solidFill>
            </a:endParaRPr>
          </a:p>
          <a:p>
            <a:pPr indent="0" lvl="0" marL="0" rtl="0" algn="l">
              <a:lnSpc>
                <a:spcPct val="100000"/>
              </a:lnSpc>
              <a:spcBef>
                <a:spcPts val="0"/>
              </a:spcBef>
              <a:spcAft>
                <a:spcPts val="0"/>
              </a:spcAft>
              <a:buNone/>
            </a:pPr>
            <a:r>
              <a:rPr b="1" lang="zh-CN" sz="1200">
                <a:solidFill>
                  <a:srgbClr val="666666"/>
                </a:solidFill>
              </a:rPr>
              <a:t>Domain:</a:t>
            </a:r>
            <a:r>
              <a:rPr lang="zh-CN" sz="1200">
                <a:solidFill>
                  <a:srgbClr val="666666"/>
                </a:solidFill>
              </a:rPr>
              <a:t> a set of images sharing the same attribtue value.</a:t>
            </a:r>
            <a:endParaRPr sz="1200">
              <a:solidFill>
                <a:srgbClr val="666666"/>
              </a:solidFill>
            </a:endParaRPr>
          </a:p>
          <a:p>
            <a:pPr indent="0" lvl="0" marL="0" rtl="0" algn="l">
              <a:lnSpc>
                <a:spcPct val="100000"/>
              </a:lnSpc>
              <a:spcBef>
                <a:spcPts val="0"/>
              </a:spcBef>
              <a:spcAft>
                <a:spcPts val="0"/>
              </a:spcAft>
              <a:buNone/>
            </a:pPr>
            <a:r>
              <a:t/>
            </a:r>
            <a:endParaRPr sz="1200">
              <a:solidFill>
                <a:srgbClr val="666666"/>
              </a:solidFill>
            </a:endParaRPr>
          </a:p>
          <a:p>
            <a:pPr indent="0" lvl="0" marL="0" rtl="0" algn="l">
              <a:lnSpc>
                <a:spcPct val="100000"/>
              </a:lnSpc>
              <a:spcBef>
                <a:spcPts val="0"/>
              </a:spcBef>
              <a:spcAft>
                <a:spcPts val="0"/>
              </a:spcAft>
              <a:buNone/>
            </a:pPr>
            <a:r>
              <a:t/>
            </a:r>
            <a:endParaRPr sz="1200">
              <a:solidFill>
                <a:srgbClr val="666666"/>
              </a:solidFill>
            </a:endParaRPr>
          </a:p>
          <a:p>
            <a:pPr indent="0" lvl="0" marL="0" rtl="0" algn="l">
              <a:lnSpc>
                <a:spcPct val="100000"/>
              </a:lnSpc>
              <a:spcBef>
                <a:spcPts val="0"/>
              </a:spcBef>
              <a:spcAft>
                <a:spcPts val="0"/>
              </a:spcAft>
              <a:buNone/>
            </a:pPr>
            <a:r>
              <a:rPr b="1" lang="zh-CN" sz="1200">
                <a:solidFill>
                  <a:srgbClr val="666666"/>
                </a:solidFill>
              </a:rPr>
              <a:t>GAN: </a:t>
            </a:r>
            <a:r>
              <a:rPr lang="zh-CN" sz="1200">
                <a:solidFill>
                  <a:srgbClr val="666666"/>
                </a:solidFill>
              </a:rPr>
              <a:t>Generate fake samples that are indistinguishable from real ones.</a:t>
            </a:r>
            <a:endParaRPr sz="1200">
              <a:solidFill>
                <a:srgbClr val="666666"/>
              </a:solidFill>
            </a:endParaRPr>
          </a:p>
          <a:p>
            <a:pPr indent="0" lvl="0" marL="0" rtl="0" algn="l">
              <a:lnSpc>
                <a:spcPct val="100000"/>
              </a:lnSpc>
              <a:spcBef>
                <a:spcPts val="0"/>
              </a:spcBef>
              <a:spcAft>
                <a:spcPts val="0"/>
              </a:spcAft>
              <a:buNone/>
            </a:pPr>
            <a:r>
              <a:rPr b="1" lang="zh-CN" sz="1200">
                <a:solidFill>
                  <a:srgbClr val="666666"/>
                </a:solidFill>
              </a:rPr>
              <a:t>Conditional GAN:</a:t>
            </a:r>
            <a:r>
              <a:rPr lang="zh-CN" sz="1200">
                <a:solidFill>
                  <a:srgbClr val="666666"/>
                </a:solidFill>
              </a:rPr>
              <a:t> Generate samples conditioned on certain classes.</a:t>
            </a:r>
            <a:endParaRPr sz="1200">
              <a:solidFill>
                <a:srgbClr val="666666"/>
              </a:solidFill>
            </a:endParaRPr>
          </a:p>
          <a:p>
            <a:pPr indent="0" lvl="0" marL="0" rtl="0" algn="l">
              <a:lnSpc>
                <a:spcPct val="100000"/>
              </a:lnSpc>
              <a:spcBef>
                <a:spcPts val="0"/>
              </a:spcBef>
              <a:spcAft>
                <a:spcPts val="0"/>
              </a:spcAft>
              <a:buNone/>
            </a:pPr>
            <a:r>
              <a:rPr b="1" lang="zh-CN" sz="1200">
                <a:solidFill>
                  <a:srgbClr val="666666"/>
                </a:solidFill>
              </a:rPr>
              <a:t>Image-to-Image Translation: </a:t>
            </a:r>
            <a:r>
              <a:rPr lang="zh-CN" sz="1200">
                <a:solidFill>
                  <a:srgbClr val="666666"/>
                </a:solidFill>
              </a:rPr>
              <a:t>Change a particular aspect of a given image to another.  Recent work (CycleGAN, CoGAN, DiscoGAN) have achieved impressive result, but they are only capable of learning the relations between two different domains at a time. </a:t>
            </a:r>
            <a:endParaRPr sz="1200">
              <a:solidFill>
                <a:srgbClr val="666666"/>
              </a:solidFill>
            </a:endParaRPr>
          </a:p>
          <a:p>
            <a:pPr indent="0" lvl="0" marL="0" rtl="0" algn="l">
              <a:lnSpc>
                <a:spcPct val="100000"/>
              </a:lnSpc>
              <a:spcBef>
                <a:spcPts val="0"/>
              </a:spcBef>
              <a:spcAft>
                <a:spcPts val="0"/>
              </a:spcAft>
              <a:buNone/>
            </a:pPr>
            <a:r>
              <a:rPr b="1" lang="zh-CN" sz="1200">
                <a:solidFill>
                  <a:srgbClr val="666666"/>
                </a:solidFill>
              </a:rPr>
              <a:t>StarGAN:</a:t>
            </a:r>
            <a:endParaRPr b="1" sz="1200">
              <a:solidFill>
                <a:srgbClr val="666666"/>
              </a:solidFill>
            </a:endParaRPr>
          </a:p>
          <a:p>
            <a:pPr indent="0" lvl="0" marL="0" rtl="0" algn="l">
              <a:spcBef>
                <a:spcPts val="0"/>
              </a:spcBef>
              <a:spcAft>
                <a:spcPts val="1600"/>
              </a:spcAft>
              <a:buNone/>
            </a:pPr>
            <a:r>
              <a:t/>
            </a:r>
            <a:endParaRPr/>
          </a:p>
        </p:txBody>
      </p:sp>
      <p:pic>
        <p:nvPicPr>
          <p:cNvPr id="76" name="Google Shape;76;p15"/>
          <p:cNvPicPr preferRelativeResize="0"/>
          <p:nvPr/>
        </p:nvPicPr>
        <p:blipFill>
          <a:blip r:embed="rId3">
            <a:alphaModFix/>
          </a:blip>
          <a:stretch>
            <a:fillRect/>
          </a:stretch>
        </p:blipFill>
        <p:spPr>
          <a:xfrm>
            <a:off x="1380023" y="3250473"/>
            <a:ext cx="2228200" cy="1291875"/>
          </a:xfrm>
          <a:prstGeom prst="rect">
            <a:avLst/>
          </a:prstGeom>
          <a:noFill/>
          <a:ln>
            <a:noFill/>
          </a:ln>
        </p:spPr>
      </p:pic>
      <p:pic>
        <p:nvPicPr>
          <p:cNvPr id="77" name="Google Shape;77;p15"/>
          <p:cNvPicPr preferRelativeResize="0"/>
          <p:nvPr/>
        </p:nvPicPr>
        <p:blipFill>
          <a:blip r:embed="rId4">
            <a:alphaModFix/>
          </a:blip>
          <a:stretch>
            <a:fillRect/>
          </a:stretch>
        </p:blipFill>
        <p:spPr>
          <a:xfrm>
            <a:off x="5618725" y="3143950"/>
            <a:ext cx="2881050" cy="139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Method - Classifier</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Dataset: CelebFaces Attributes(CelebA)</a:t>
            </a:r>
            <a:endParaRPr/>
          </a:p>
          <a:p>
            <a:pPr indent="-317500" lvl="1" marL="914400" rtl="0" algn="l">
              <a:spcBef>
                <a:spcPts val="0"/>
              </a:spcBef>
              <a:spcAft>
                <a:spcPts val="0"/>
              </a:spcAft>
              <a:buSzPts val="1400"/>
              <a:buChar char="○"/>
            </a:pPr>
            <a:r>
              <a:rPr lang="zh-CN"/>
              <a:t>202,599 facial images with 40 binary attributes</a:t>
            </a:r>
            <a:endParaRPr/>
          </a:p>
          <a:p>
            <a:pPr indent="-317500" lvl="1" marL="914400" rtl="0" algn="l">
              <a:spcBef>
                <a:spcPts val="0"/>
              </a:spcBef>
              <a:spcAft>
                <a:spcPts val="0"/>
              </a:spcAft>
              <a:buSzPts val="1400"/>
              <a:buChar char="○"/>
            </a:pPr>
            <a:r>
              <a:rPr lang="zh-CN"/>
              <a:t>Randomly select 50,000 images, 4000 among them for training and remaining for testing.</a:t>
            </a:r>
            <a:endParaRPr/>
          </a:p>
          <a:p>
            <a:pPr indent="-317500" lvl="1" marL="914400" rtl="0" algn="l">
              <a:spcBef>
                <a:spcPts val="0"/>
              </a:spcBef>
              <a:spcAft>
                <a:spcPts val="0"/>
              </a:spcAft>
              <a:buSzPts val="1400"/>
              <a:buChar char="○"/>
            </a:pPr>
            <a:r>
              <a:rPr lang="zh-CN"/>
              <a:t>Resize each image as 128x128, choose 2 attributes: Smile and Male.</a:t>
            </a:r>
            <a:endParaRPr/>
          </a:p>
          <a:p>
            <a:pPr indent="-342900" lvl="0" marL="457200" rtl="0" algn="l">
              <a:spcBef>
                <a:spcPts val="0"/>
              </a:spcBef>
              <a:spcAft>
                <a:spcPts val="0"/>
              </a:spcAft>
              <a:buSzPts val="1800"/>
              <a:buChar char="➢"/>
            </a:pPr>
            <a:r>
              <a:rPr lang="zh-CN"/>
              <a:t>Classifier</a:t>
            </a:r>
            <a:endParaRPr/>
          </a:p>
          <a:p>
            <a:pPr indent="-317500" lvl="1" marL="914400" rtl="0" algn="l">
              <a:spcBef>
                <a:spcPts val="0"/>
              </a:spcBef>
              <a:spcAft>
                <a:spcPts val="0"/>
              </a:spcAft>
              <a:buSzPts val="1400"/>
              <a:buChar char="○"/>
            </a:pPr>
            <a:r>
              <a:rPr lang="zh-CN"/>
              <a:t>2 </a:t>
            </a:r>
            <a:r>
              <a:rPr lang="zh-CN"/>
              <a:t>Convolutional layers with relu activation funcion and Max pool function, and 2 fully connected layers.</a:t>
            </a:r>
            <a:endParaRPr/>
          </a:p>
          <a:p>
            <a:pPr indent="0" lvl="0" marL="914400" rtl="0" algn="l">
              <a:spcBef>
                <a:spcPts val="1600"/>
              </a:spcBef>
              <a:spcAft>
                <a:spcPts val="1600"/>
              </a:spcAft>
              <a:buNone/>
            </a:pPr>
            <a:r>
              <a:t/>
            </a:r>
            <a:endParaRPr/>
          </a:p>
        </p:txBody>
      </p:sp>
      <p:graphicFrame>
        <p:nvGraphicFramePr>
          <p:cNvPr id="84" name="Google Shape;84;p16"/>
          <p:cNvGraphicFramePr/>
          <p:nvPr/>
        </p:nvGraphicFramePr>
        <p:xfrm>
          <a:off x="1900550" y="3402025"/>
          <a:ext cx="3000000" cy="3000000"/>
        </p:xfrm>
        <a:graphic>
          <a:graphicData uri="http://schemas.openxmlformats.org/drawingml/2006/table">
            <a:tbl>
              <a:tblPr>
                <a:noFill/>
                <a:tableStyleId>{637C92B1-EAC6-4ED9-BC4B-7ACA3DF54CB2}</a:tableStyleId>
              </a:tblPr>
              <a:tblGrid>
                <a:gridCol w="1830975"/>
                <a:gridCol w="1830975"/>
              </a:tblGrid>
              <a:tr h="277100">
                <a:tc>
                  <a:txBody>
                    <a:bodyPr/>
                    <a:lstStyle/>
                    <a:p>
                      <a:pPr indent="0" lvl="0" marL="0" rtl="0" algn="ctr">
                        <a:spcBef>
                          <a:spcPts val="0"/>
                        </a:spcBef>
                        <a:spcAft>
                          <a:spcPts val="0"/>
                        </a:spcAft>
                        <a:buNone/>
                      </a:pPr>
                      <a:r>
                        <a:rPr lang="zh-CN"/>
                        <a:t>Attribute</a:t>
                      </a:r>
                      <a:endParaRPr/>
                    </a:p>
                  </a:txBody>
                  <a:tcPr marT="91425" marB="91425" marR="91425" marL="91425">
                    <a:solidFill>
                      <a:srgbClr val="9FC5E8"/>
                    </a:solidFill>
                  </a:tcPr>
                </a:tc>
                <a:tc>
                  <a:txBody>
                    <a:bodyPr/>
                    <a:lstStyle/>
                    <a:p>
                      <a:pPr indent="0" lvl="0" marL="0" rtl="0" algn="ctr">
                        <a:spcBef>
                          <a:spcPts val="0"/>
                        </a:spcBef>
                        <a:spcAft>
                          <a:spcPts val="0"/>
                        </a:spcAft>
                        <a:buNone/>
                      </a:pPr>
                      <a:r>
                        <a:rPr lang="zh-CN"/>
                        <a:t>Accuracy</a:t>
                      </a:r>
                      <a:endParaRPr/>
                    </a:p>
                  </a:txBody>
                  <a:tcPr marT="91425" marB="91425" marR="91425" marL="91425">
                    <a:solidFill>
                      <a:srgbClr val="9FC5E8"/>
                    </a:solidFill>
                  </a:tcPr>
                </a:tc>
              </a:tr>
              <a:tr h="277100">
                <a:tc>
                  <a:txBody>
                    <a:bodyPr/>
                    <a:lstStyle/>
                    <a:p>
                      <a:pPr indent="0" lvl="0" marL="0" rtl="0" algn="ctr">
                        <a:spcBef>
                          <a:spcPts val="0"/>
                        </a:spcBef>
                        <a:spcAft>
                          <a:spcPts val="0"/>
                        </a:spcAft>
                        <a:buNone/>
                      </a:pPr>
                      <a:r>
                        <a:rPr lang="zh-CN"/>
                        <a:t>Smiling</a:t>
                      </a:r>
                      <a:endParaRPr/>
                    </a:p>
                  </a:txBody>
                  <a:tcPr marT="91425" marB="91425" marR="91425" marL="91425"/>
                </a:tc>
                <a:tc>
                  <a:txBody>
                    <a:bodyPr/>
                    <a:lstStyle/>
                    <a:p>
                      <a:pPr indent="0" lvl="0" marL="0" rtl="0" algn="ctr">
                        <a:spcBef>
                          <a:spcPts val="0"/>
                        </a:spcBef>
                        <a:spcAft>
                          <a:spcPts val="0"/>
                        </a:spcAft>
                        <a:buNone/>
                      </a:pPr>
                      <a:r>
                        <a:rPr lang="zh-CN"/>
                        <a:t>0.946</a:t>
                      </a:r>
                      <a:endParaRPr/>
                    </a:p>
                  </a:txBody>
                  <a:tcPr marT="91425" marB="91425" marR="91425" marL="91425"/>
                </a:tc>
              </a:tr>
              <a:tr h="277100">
                <a:tc>
                  <a:txBody>
                    <a:bodyPr/>
                    <a:lstStyle/>
                    <a:p>
                      <a:pPr indent="0" lvl="0" marL="0" rtl="0" algn="ctr">
                        <a:spcBef>
                          <a:spcPts val="0"/>
                        </a:spcBef>
                        <a:spcAft>
                          <a:spcPts val="0"/>
                        </a:spcAft>
                        <a:buNone/>
                      </a:pPr>
                      <a:r>
                        <a:rPr lang="zh-CN"/>
                        <a:t>Male</a:t>
                      </a:r>
                      <a:endParaRPr/>
                    </a:p>
                  </a:txBody>
                  <a:tcPr marT="91425" marB="91425" marR="91425" marL="91425"/>
                </a:tc>
                <a:tc>
                  <a:txBody>
                    <a:bodyPr/>
                    <a:lstStyle/>
                    <a:p>
                      <a:pPr indent="0" lvl="0" marL="0" rtl="0" algn="ctr">
                        <a:spcBef>
                          <a:spcPts val="0"/>
                        </a:spcBef>
                        <a:spcAft>
                          <a:spcPts val="0"/>
                        </a:spcAft>
                        <a:buNone/>
                      </a:pPr>
                      <a:r>
                        <a:rPr lang="zh-CN"/>
                        <a:t>0.915</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Methods - </a:t>
            </a:r>
            <a:r>
              <a:rPr lang="zh-CN"/>
              <a:t>StarGAN</a:t>
            </a:r>
            <a:endParaRPr/>
          </a:p>
        </p:txBody>
      </p:sp>
      <p:sp>
        <p:nvSpPr>
          <p:cNvPr id="90" name="Google Shape;90;p17"/>
          <p:cNvSpPr txBox="1"/>
          <p:nvPr>
            <p:ph idx="1" type="body"/>
          </p:nvPr>
        </p:nvSpPr>
        <p:spPr>
          <a:xfrm>
            <a:off x="679600" y="1479925"/>
            <a:ext cx="3268200" cy="98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1300">
                <a:solidFill>
                  <a:srgbClr val="0000FF"/>
                </a:solidFill>
                <a:latin typeface="Century Gothic"/>
                <a:ea typeface="Century Gothic"/>
                <a:cs typeface="Century Gothic"/>
                <a:sym typeface="Century Gothic"/>
              </a:rPr>
              <a:t>Adversarial Loss</a:t>
            </a:r>
            <a:endParaRPr b="1" sz="1300">
              <a:solidFill>
                <a:srgbClr val="0000FF"/>
              </a:solidFill>
              <a:latin typeface="Century Gothic"/>
              <a:ea typeface="Century Gothic"/>
              <a:cs typeface="Century Gothic"/>
              <a:sym typeface="Century Gothic"/>
            </a:endParaRPr>
          </a:p>
          <a:p>
            <a:pPr indent="0" lvl="0" marL="0" rtl="0" algn="l">
              <a:lnSpc>
                <a:spcPct val="100000"/>
              </a:lnSpc>
              <a:spcBef>
                <a:spcPts val="1600"/>
              </a:spcBef>
              <a:spcAft>
                <a:spcPts val="0"/>
              </a:spcAft>
              <a:buNone/>
            </a:pPr>
            <a:r>
              <a:t/>
            </a:r>
            <a:endParaRPr sz="1300">
              <a:latin typeface="Century Gothic"/>
              <a:ea typeface="Century Gothic"/>
              <a:cs typeface="Century Gothic"/>
              <a:sym typeface="Century Gothic"/>
            </a:endParaRPr>
          </a:p>
          <a:p>
            <a:pPr indent="0" lvl="0" marL="0" rtl="0" algn="l">
              <a:lnSpc>
                <a:spcPct val="100000"/>
              </a:lnSpc>
              <a:spcBef>
                <a:spcPts val="1600"/>
              </a:spcBef>
              <a:spcAft>
                <a:spcPts val="0"/>
              </a:spcAft>
              <a:buNone/>
            </a:pPr>
            <a:r>
              <a:t/>
            </a:r>
            <a:endParaRPr sz="1300">
              <a:latin typeface="Century Gothic"/>
              <a:ea typeface="Century Gothic"/>
              <a:cs typeface="Century Gothic"/>
              <a:sym typeface="Century Gothic"/>
            </a:endParaRPr>
          </a:p>
          <a:p>
            <a:pPr indent="0" lvl="0" marL="0" rtl="0" algn="l">
              <a:lnSpc>
                <a:spcPct val="100000"/>
              </a:lnSpc>
              <a:spcBef>
                <a:spcPts val="1600"/>
              </a:spcBef>
              <a:spcAft>
                <a:spcPts val="0"/>
              </a:spcAft>
              <a:buNone/>
            </a:pPr>
            <a:r>
              <a:t/>
            </a:r>
            <a:endParaRPr sz="1300">
              <a:latin typeface="Century Gothic"/>
              <a:ea typeface="Century Gothic"/>
              <a:cs typeface="Century Gothic"/>
              <a:sym typeface="Century Gothic"/>
            </a:endParaRPr>
          </a:p>
          <a:p>
            <a:pPr indent="0" lvl="0" marL="0" rtl="0" algn="l">
              <a:lnSpc>
                <a:spcPct val="100000"/>
              </a:lnSpc>
              <a:spcBef>
                <a:spcPts val="1600"/>
              </a:spcBef>
              <a:spcAft>
                <a:spcPts val="1600"/>
              </a:spcAft>
              <a:buNone/>
            </a:pPr>
            <a:r>
              <a:t/>
            </a:r>
            <a:endParaRPr sz="1300">
              <a:latin typeface="Century Gothic"/>
              <a:ea typeface="Century Gothic"/>
              <a:cs typeface="Century Gothic"/>
              <a:sym typeface="Century Gothic"/>
            </a:endParaRPr>
          </a:p>
        </p:txBody>
      </p:sp>
      <p:pic>
        <p:nvPicPr>
          <p:cNvPr id="91" name="Google Shape;91;p17"/>
          <p:cNvPicPr preferRelativeResize="0"/>
          <p:nvPr/>
        </p:nvPicPr>
        <p:blipFill>
          <a:blip r:embed="rId3">
            <a:alphaModFix/>
          </a:blip>
          <a:stretch>
            <a:fillRect/>
          </a:stretch>
        </p:blipFill>
        <p:spPr>
          <a:xfrm>
            <a:off x="966000" y="1877100"/>
            <a:ext cx="2430000" cy="522775"/>
          </a:xfrm>
          <a:prstGeom prst="rect">
            <a:avLst/>
          </a:prstGeom>
          <a:noFill/>
          <a:ln>
            <a:noFill/>
          </a:ln>
        </p:spPr>
      </p:pic>
      <p:pic>
        <p:nvPicPr>
          <p:cNvPr id="92" name="Google Shape;92;p17"/>
          <p:cNvPicPr preferRelativeResize="0"/>
          <p:nvPr/>
        </p:nvPicPr>
        <p:blipFill>
          <a:blip r:embed="rId4">
            <a:alphaModFix/>
          </a:blip>
          <a:stretch>
            <a:fillRect/>
          </a:stretch>
        </p:blipFill>
        <p:spPr>
          <a:xfrm>
            <a:off x="966000" y="2554100"/>
            <a:ext cx="1637600" cy="2076700"/>
          </a:xfrm>
          <a:prstGeom prst="rect">
            <a:avLst/>
          </a:prstGeom>
          <a:noFill/>
          <a:ln>
            <a:noFill/>
          </a:ln>
        </p:spPr>
      </p:pic>
      <p:sp>
        <p:nvSpPr>
          <p:cNvPr id="93" name="Google Shape;93;p17"/>
          <p:cNvSpPr txBox="1"/>
          <p:nvPr>
            <p:ph idx="1" type="body"/>
          </p:nvPr>
        </p:nvSpPr>
        <p:spPr>
          <a:xfrm>
            <a:off x="4395000" y="2431850"/>
            <a:ext cx="3139800" cy="194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1300">
                <a:solidFill>
                  <a:srgbClr val="0000FF"/>
                </a:solidFill>
                <a:latin typeface="Century Gothic"/>
                <a:ea typeface="Century Gothic"/>
                <a:cs typeface="Century Gothic"/>
                <a:sym typeface="Century Gothic"/>
              </a:rPr>
              <a:t>Domain Classification</a:t>
            </a:r>
            <a:r>
              <a:rPr b="1" lang="zh-CN" sz="1300">
                <a:solidFill>
                  <a:srgbClr val="0000FF"/>
                </a:solidFill>
                <a:latin typeface="Century Gothic"/>
                <a:ea typeface="Century Gothic"/>
                <a:cs typeface="Century Gothic"/>
                <a:sym typeface="Century Gothic"/>
              </a:rPr>
              <a:t> Loss</a:t>
            </a:r>
            <a:endParaRPr b="1" sz="1300">
              <a:solidFill>
                <a:srgbClr val="0000FF"/>
              </a:solidFill>
              <a:latin typeface="Century Gothic"/>
              <a:ea typeface="Century Gothic"/>
              <a:cs typeface="Century Gothic"/>
              <a:sym typeface="Century Gothic"/>
            </a:endParaRPr>
          </a:p>
          <a:p>
            <a:pPr indent="0" lvl="0" marL="0" rtl="0" algn="l">
              <a:lnSpc>
                <a:spcPct val="100000"/>
              </a:lnSpc>
              <a:spcBef>
                <a:spcPts val="1600"/>
              </a:spcBef>
              <a:spcAft>
                <a:spcPts val="0"/>
              </a:spcAft>
              <a:buNone/>
            </a:pPr>
            <a:r>
              <a:rPr lang="zh-CN" sz="1300">
                <a:latin typeface="Century Gothic"/>
                <a:ea typeface="Century Gothic"/>
                <a:cs typeface="Century Gothic"/>
                <a:sym typeface="Century Gothic"/>
              </a:rPr>
              <a:t>Real images -&gt; optimize D</a:t>
            </a:r>
            <a:endParaRPr sz="1300">
              <a:latin typeface="Century Gothic"/>
              <a:ea typeface="Century Gothic"/>
              <a:cs typeface="Century Gothic"/>
              <a:sym typeface="Century Gothic"/>
            </a:endParaRPr>
          </a:p>
          <a:p>
            <a:pPr indent="0" lvl="0" marL="0" rtl="0" algn="l">
              <a:lnSpc>
                <a:spcPct val="100000"/>
              </a:lnSpc>
              <a:spcBef>
                <a:spcPts val="1600"/>
              </a:spcBef>
              <a:spcAft>
                <a:spcPts val="0"/>
              </a:spcAft>
              <a:buNone/>
            </a:pPr>
            <a:r>
              <a:t/>
            </a:r>
            <a:endParaRPr sz="1300">
              <a:latin typeface="Century Gothic"/>
              <a:ea typeface="Century Gothic"/>
              <a:cs typeface="Century Gothic"/>
              <a:sym typeface="Century Gothic"/>
            </a:endParaRPr>
          </a:p>
          <a:p>
            <a:pPr indent="0" lvl="0" marL="0" rtl="0" algn="l">
              <a:lnSpc>
                <a:spcPct val="100000"/>
              </a:lnSpc>
              <a:spcBef>
                <a:spcPts val="1600"/>
              </a:spcBef>
              <a:spcAft>
                <a:spcPts val="0"/>
              </a:spcAft>
              <a:buNone/>
            </a:pPr>
            <a:r>
              <a:rPr lang="zh-CN" sz="1300">
                <a:latin typeface="Century Gothic"/>
                <a:ea typeface="Century Gothic"/>
                <a:cs typeface="Century Gothic"/>
                <a:sym typeface="Century Gothic"/>
              </a:rPr>
              <a:t>Fake images -&gt; optimize G</a:t>
            </a:r>
            <a:endParaRPr sz="1300">
              <a:latin typeface="Century Gothic"/>
              <a:ea typeface="Century Gothic"/>
              <a:cs typeface="Century Gothic"/>
              <a:sym typeface="Century Gothic"/>
            </a:endParaRPr>
          </a:p>
          <a:p>
            <a:pPr indent="0" lvl="0" marL="0" rtl="0" algn="l">
              <a:lnSpc>
                <a:spcPct val="100000"/>
              </a:lnSpc>
              <a:spcBef>
                <a:spcPts val="1600"/>
              </a:spcBef>
              <a:spcAft>
                <a:spcPts val="0"/>
              </a:spcAft>
              <a:buNone/>
            </a:pPr>
            <a:r>
              <a:t/>
            </a:r>
            <a:endParaRPr sz="1300">
              <a:latin typeface="Century Gothic"/>
              <a:ea typeface="Century Gothic"/>
              <a:cs typeface="Century Gothic"/>
              <a:sym typeface="Century Gothic"/>
            </a:endParaRPr>
          </a:p>
          <a:p>
            <a:pPr indent="0" lvl="0" marL="0" rtl="0" algn="l">
              <a:lnSpc>
                <a:spcPct val="100000"/>
              </a:lnSpc>
              <a:spcBef>
                <a:spcPts val="1600"/>
              </a:spcBef>
              <a:spcAft>
                <a:spcPts val="0"/>
              </a:spcAft>
              <a:buNone/>
            </a:pPr>
            <a:r>
              <a:t/>
            </a:r>
            <a:endParaRPr sz="1300">
              <a:latin typeface="Century Gothic"/>
              <a:ea typeface="Century Gothic"/>
              <a:cs typeface="Century Gothic"/>
              <a:sym typeface="Century Gothic"/>
            </a:endParaRPr>
          </a:p>
          <a:p>
            <a:pPr indent="0" lvl="0" marL="0" rtl="0" algn="l">
              <a:lnSpc>
                <a:spcPct val="100000"/>
              </a:lnSpc>
              <a:spcBef>
                <a:spcPts val="1600"/>
              </a:spcBef>
              <a:spcAft>
                <a:spcPts val="1600"/>
              </a:spcAft>
              <a:buNone/>
            </a:pPr>
            <a:r>
              <a:t/>
            </a:r>
            <a:endParaRPr sz="1300">
              <a:latin typeface="Century Gothic"/>
              <a:ea typeface="Century Gothic"/>
              <a:cs typeface="Century Gothic"/>
              <a:sym typeface="Century Gothic"/>
            </a:endParaRPr>
          </a:p>
        </p:txBody>
      </p:sp>
      <p:pic>
        <p:nvPicPr>
          <p:cNvPr id="94" name="Google Shape;94;p17"/>
          <p:cNvPicPr preferRelativeResize="0"/>
          <p:nvPr/>
        </p:nvPicPr>
        <p:blipFill>
          <a:blip r:embed="rId5">
            <a:alphaModFix/>
          </a:blip>
          <a:stretch>
            <a:fillRect/>
          </a:stretch>
        </p:blipFill>
        <p:spPr>
          <a:xfrm>
            <a:off x="4928675" y="3196875"/>
            <a:ext cx="2121775" cy="329350"/>
          </a:xfrm>
          <a:prstGeom prst="rect">
            <a:avLst/>
          </a:prstGeom>
          <a:noFill/>
          <a:ln>
            <a:noFill/>
          </a:ln>
        </p:spPr>
      </p:pic>
      <p:pic>
        <p:nvPicPr>
          <p:cNvPr id="95" name="Google Shape;95;p17"/>
          <p:cNvPicPr preferRelativeResize="0"/>
          <p:nvPr/>
        </p:nvPicPr>
        <p:blipFill>
          <a:blip r:embed="rId6">
            <a:alphaModFix/>
          </a:blip>
          <a:stretch>
            <a:fillRect/>
          </a:stretch>
        </p:blipFill>
        <p:spPr>
          <a:xfrm>
            <a:off x="5019413" y="3969175"/>
            <a:ext cx="2373805" cy="329350"/>
          </a:xfrm>
          <a:prstGeom prst="rect">
            <a:avLst/>
          </a:prstGeom>
          <a:noFill/>
          <a:ln>
            <a:noFill/>
          </a:ln>
        </p:spPr>
      </p:pic>
      <p:pic>
        <p:nvPicPr>
          <p:cNvPr id="96" name="Google Shape;96;p17"/>
          <p:cNvPicPr preferRelativeResize="0"/>
          <p:nvPr/>
        </p:nvPicPr>
        <p:blipFill>
          <a:blip r:embed="rId7">
            <a:alphaModFix/>
          </a:blip>
          <a:stretch>
            <a:fillRect/>
          </a:stretch>
        </p:blipFill>
        <p:spPr>
          <a:xfrm>
            <a:off x="3989858" y="487550"/>
            <a:ext cx="3941143" cy="1944299"/>
          </a:xfrm>
          <a:prstGeom prst="rect">
            <a:avLst/>
          </a:prstGeom>
          <a:noFill/>
          <a:ln>
            <a:noFill/>
          </a:ln>
        </p:spPr>
      </p:pic>
      <p:sp>
        <p:nvSpPr>
          <p:cNvPr id="97" name="Google Shape;97;p17"/>
          <p:cNvSpPr txBox="1"/>
          <p:nvPr>
            <p:ph idx="1" type="body"/>
          </p:nvPr>
        </p:nvSpPr>
        <p:spPr>
          <a:xfrm>
            <a:off x="4395000" y="4261700"/>
            <a:ext cx="3204600" cy="92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1300">
                <a:solidFill>
                  <a:srgbClr val="0000FF"/>
                </a:solidFill>
                <a:latin typeface="Century Gothic"/>
                <a:ea typeface="Century Gothic"/>
                <a:cs typeface="Century Gothic"/>
                <a:sym typeface="Century Gothic"/>
              </a:rPr>
              <a:t>Reconsruction Loss</a:t>
            </a:r>
            <a:endParaRPr b="1" sz="1300">
              <a:solidFill>
                <a:srgbClr val="0000FF"/>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spcBef>
                <a:spcPts val="0"/>
              </a:spcBef>
              <a:spcAft>
                <a:spcPts val="1600"/>
              </a:spcAft>
              <a:buNone/>
            </a:pPr>
            <a:r>
              <a:t/>
            </a:r>
            <a:endParaRPr/>
          </a:p>
        </p:txBody>
      </p:sp>
      <p:pic>
        <p:nvPicPr>
          <p:cNvPr id="98" name="Google Shape;98;p17"/>
          <p:cNvPicPr preferRelativeResize="0"/>
          <p:nvPr/>
        </p:nvPicPr>
        <p:blipFill>
          <a:blip r:embed="rId8">
            <a:alphaModFix/>
          </a:blip>
          <a:stretch>
            <a:fillRect/>
          </a:stretch>
        </p:blipFill>
        <p:spPr>
          <a:xfrm>
            <a:off x="5019425" y="4637925"/>
            <a:ext cx="3017175" cy="32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Methods - imporved StarGAN</a:t>
            </a:r>
            <a:endParaRPr/>
          </a:p>
        </p:txBody>
      </p:sp>
      <p:sp>
        <p:nvSpPr>
          <p:cNvPr id="104" name="Google Shape;104;p18"/>
          <p:cNvSpPr txBox="1"/>
          <p:nvPr>
            <p:ph idx="1" type="body"/>
          </p:nvPr>
        </p:nvSpPr>
        <p:spPr>
          <a:xfrm>
            <a:off x="4974100" y="1225225"/>
            <a:ext cx="3204600" cy="92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1300">
                <a:solidFill>
                  <a:srgbClr val="0000FF"/>
                </a:solidFill>
                <a:latin typeface="Century Gothic"/>
                <a:ea typeface="Century Gothic"/>
                <a:cs typeface="Century Gothic"/>
                <a:sym typeface="Century Gothic"/>
              </a:rPr>
              <a:t>Reconsruction Loss</a:t>
            </a:r>
            <a:endParaRPr b="1" sz="1300">
              <a:solidFill>
                <a:srgbClr val="0000FF"/>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spcBef>
                <a:spcPts val="0"/>
              </a:spcBef>
              <a:spcAft>
                <a:spcPts val="1600"/>
              </a:spcAft>
              <a:buNone/>
            </a:pPr>
            <a:r>
              <a:t/>
            </a:r>
            <a:endParaRPr/>
          </a:p>
        </p:txBody>
      </p:sp>
      <p:pic>
        <p:nvPicPr>
          <p:cNvPr id="105" name="Google Shape;105;p18"/>
          <p:cNvPicPr preferRelativeResize="0"/>
          <p:nvPr/>
        </p:nvPicPr>
        <p:blipFill>
          <a:blip r:embed="rId3">
            <a:alphaModFix/>
          </a:blip>
          <a:stretch>
            <a:fillRect/>
          </a:stretch>
        </p:blipFill>
        <p:spPr>
          <a:xfrm>
            <a:off x="5423250" y="1615475"/>
            <a:ext cx="3017175" cy="329675"/>
          </a:xfrm>
          <a:prstGeom prst="rect">
            <a:avLst/>
          </a:prstGeom>
          <a:noFill/>
          <a:ln>
            <a:noFill/>
          </a:ln>
        </p:spPr>
      </p:pic>
      <p:sp>
        <p:nvSpPr>
          <p:cNvPr id="106" name="Google Shape;106;p18"/>
          <p:cNvSpPr txBox="1"/>
          <p:nvPr>
            <p:ph idx="1" type="body"/>
          </p:nvPr>
        </p:nvSpPr>
        <p:spPr>
          <a:xfrm>
            <a:off x="5126500" y="2144375"/>
            <a:ext cx="3204600" cy="92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1300">
                <a:solidFill>
                  <a:srgbClr val="0000FF"/>
                </a:solidFill>
                <a:latin typeface="Century Gothic"/>
                <a:ea typeface="Century Gothic"/>
                <a:cs typeface="Century Gothic"/>
                <a:sym typeface="Century Gothic"/>
              </a:rPr>
              <a:t>Attack</a:t>
            </a:r>
            <a:r>
              <a:rPr b="1" lang="zh-CN" sz="1300">
                <a:solidFill>
                  <a:srgbClr val="0000FF"/>
                </a:solidFill>
                <a:latin typeface="Century Gothic"/>
                <a:ea typeface="Century Gothic"/>
                <a:cs typeface="Century Gothic"/>
                <a:sym typeface="Century Gothic"/>
              </a:rPr>
              <a:t> Loss</a:t>
            </a:r>
            <a:endParaRPr b="1" sz="1300">
              <a:solidFill>
                <a:srgbClr val="0000FF"/>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spcBef>
                <a:spcPts val="0"/>
              </a:spcBef>
              <a:spcAft>
                <a:spcPts val="1600"/>
              </a:spcAft>
              <a:buNone/>
            </a:pPr>
            <a:r>
              <a:t/>
            </a:r>
            <a:endParaRPr/>
          </a:p>
        </p:txBody>
      </p:sp>
      <p:pic>
        <p:nvPicPr>
          <p:cNvPr id="107" name="Google Shape;107;p18"/>
          <p:cNvPicPr preferRelativeResize="0"/>
          <p:nvPr/>
        </p:nvPicPr>
        <p:blipFill>
          <a:blip r:embed="rId4">
            <a:alphaModFix/>
          </a:blip>
          <a:stretch>
            <a:fillRect/>
          </a:stretch>
        </p:blipFill>
        <p:spPr>
          <a:xfrm>
            <a:off x="5472775" y="2671488"/>
            <a:ext cx="2352675" cy="314325"/>
          </a:xfrm>
          <a:prstGeom prst="rect">
            <a:avLst/>
          </a:prstGeom>
          <a:noFill/>
          <a:ln>
            <a:noFill/>
          </a:ln>
        </p:spPr>
      </p:pic>
      <p:pic>
        <p:nvPicPr>
          <p:cNvPr id="108" name="Google Shape;108;p18"/>
          <p:cNvPicPr preferRelativeResize="0"/>
          <p:nvPr/>
        </p:nvPicPr>
        <p:blipFill>
          <a:blip r:embed="rId5">
            <a:alphaModFix/>
          </a:blip>
          <a:stretch>
            <a:fillRect/>
          </a:stretch>
        </p:blipFill>
        <p:spPr>
          <a:xfrm>
            <a:off x="252000" y="1419000"/>
            <a:ext cx="4364900" cy="1701050"/>
          </a:xfrm>
          <a:prstGeom prst="rect">
            <a:avLst/>
          </a:prstGeom>
          <a:noFill/>
          <a:ln>
            <a:noFill/>
          </a:ln>
        </p:spPr>
      </p:pic>
      <p:sp>
        <p:nvSpPr>
          <p:cNvPr id="109" name="Google Shape;109;p18"/>
          <p:cNvSpPr txBox="1"/>
          <p:nvPr>
            <p:ph idx="1" type="body"/>
          </p:nvPr>
        </p:nvSpPr>
        <p:spPr>
          <a:xfrm>
            <a:off x="1953650" y="3534875"/>
            <a:ext cx="3204600" cy="92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1300">
                <a:solidFill>
                  <a:srgbClr val="0000FF"/>
                </a:solidFill>
                <a:latin typeface="Century Gothic"/>
                <a:ea typeface="Century Gothic"/>
                <a:cs typeface="Century Gothic"/>
                <a:sym typeface="Century Gothic"/>
              </a:rPr>
              <a:t>Full Objective</a:t>
            </a:r>
            <a:endParaRPr b="1" sz="1300">
              <a:solidFill>
                <a:srgbClr val="0000FF"/>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b="1" sz="1300">
              <a:solidFill>
                <a:srgbClr val="0000FF"/>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sz="1300">
              <a:solidFill>
                <a:srgbClr val="000000"/>
              </a:solidFill>
              <a:latin typeface="Century Gothic"/>
              <a:ea typeface="Century Gothic"/>
              <a:cs typeface="Century Gothic"/>
              <a:sym typeface="Century Gothic"/>
            </a:endParaRPr>
          </a:p>
          <a:p>
            <a:pPr indent="0" lvl="0" marL="0" rtl="0" algn="l">
              <a:spcBef>
                <a:spcPts val="0"/>
              </a:spcBef>
              <a:spcAft>
                <a:spcPts val="1600"/>
              </a:spcAft>
              <a:buNone/>
            </a:pPr>
            <a:r>
              <a:t/>
            </a:r>
            <a:endParaRPr/>
          </a:p>
        </p:txBody>
      </p:sp>
      <p:pic>
        <p:nvPicPr>
          <p:cNvPr id="110" name="Google Shape;110;p18"/>
          <p:cNvPicPr preferRelativeResize="0"/>
          <p:nvPr/>
        </p:nvPicPr>
        <p:blipFill>
          <a:blip r:embed="rId6">
            <a:alphaModFix/>
          </a:blip>
          <a:stretch>
            <a:fillRect/>
          </a:stretch>
        </p:blipFill>
        <p:spPr>
          <a:xfrm>
            <a:off x="2249575" y="3969963"/>
            <a:ext cx="4457700" cy="79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Results   </a:t>
            </a:r>
            <a:endParaRPr/>
          </a:p>
        </p:txBody>
      </p:sp>
      <p:sp>
        <p:nvSpPr>
          <p:cNvPr id="116" name="Google Shape;116;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Take-home</a:t>
            </a:r>
            <a:endParaRPr/>
          </a:p>
        </p:txBody>
      </p:sp>
      <p:sp>
        <p:nvSpPr>
          <p:cNvPr id="122" name="Google Shape;122;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The noise of as adversarial sample can be added more </a:t>
            </a:r>
            <a:r>
              <a:rPr lang="zh-CN"/>
              <a:t>explainable</a:t>
            </a:r>
            <a:r>
              <a:rPr lang="zh-CN"/>
              <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zh-CN"/>
              <a:t>GAN is hard to train, especially when it has many hyperparameters!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References </a:t>
            </a:r>
            <a:endParaRPr/>
          </a:p>
        </p:txBody>
      </p:sp>
      <p:sp>
        <p:nvSpPr>
          <p:cNvPr id="128" name="Google Shape;128;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00">
                <a:solidFill>
                  <a:srgbClr val="222222"/>
                </a:solidFill>
                <a:highlight>
                  <a:srgbClr val="FFFFFF"/>
                </a:highlight>
                <a:latin typeface="Arial"/>
                <a:ea typeface="Arial"/>
                <a:cs typeface="Arial"/>
                <a:sym typeface="Arial"/>
              </a:rPr>
              <a:t>Choi, Yunjey, et al. "Stargan: Unified generative adversarial networks for multi-domain image-to-image translation." </a:t>
            </a:r>
            <a:r>
              <a:rPr i="1" lang="zh-CN" sz="1000">
                <a:solidFill>
                  <a:srgbClr val="222222"/>
                </a:solidFill>
                <a:highlight>
                  <a:srgbClr val="FFFFFF"/>
                </a:highlight>
                <a:latin typeface="Arial"/>
                <a:ea typeface="Arial"/>
                <a:cs typeface="Arial"/>
                <a:sym typeface="Arial"/>
              </a:rPr>
              <a:t>Proceedings of the IEEE conference on computer vision and pattern recognition</a:t>
            </a:r>
            <a:r>
              <a:rPr lang="zh-CN" sz="1000">
                <a:solidFill>
                  <a:srgbClr val="222222"/>
                </a:solidFill>
                <a:highlight>
                  <a:srgbClr val="FFFFFF"/>
                </a:highlight>
                <a:latin typeface="Arial"/>
                <a:ea typeface="Arial"/>
                <a:cs typeface="Arial"/>
                <a:sym typeface="Arial"/>
              </a:rPr>
              <a:t>. 2018.</a:t>
            </a:r>
            <a:endParaRPr sz="10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zh-CN" sz="1000">
                <a:solidFill>
                  <a:srgbClr val="222222"/>
                </a:solidFill>
                <a:highlight>
                  <a:srgbClr val="FFFFFF"/>
                </a:highlight>
                <a:latin typeface="Arial"/>
                <a:ea typeface="Arial"/>
                <a:cs typeface="Arial"/>
                <a:sym typeface="Arial"/>
              </a:rPr>
              <a:t>Zhu, Jun-Yan, et al. "Unpaired image-to-image translation using cycle-consistent adversarial networks." </a:t>
            </a:r>
            <a:r>
              <a:rPr i="1" lang="zh-CN" sz="1000">
                <a:solidFill>
                  <a:srgbClr val="222222"/>
                </a:solidFill>
                <a:highlight>
                  <a:srgbClr val="FFFFFF"/>
                </a:highlight>
                <a:latin typeface="Arial"/>
                <a:ea typeface="Arial"/>
                <a:cs typeface="Arial"/>
                <a:sym typeface="Arial"/>
              </a:rPr>
              <a:t>Proceedings of the IEEE international conference on computer vision</a:t>
            </a:r>
            <a:r>
              <a:rPr lang="zh-CN" sz="1000">
                <a:solidFill>
                  <a:srgbClr val="222222"/>
                </a:solidFill>
                <a:highlight>
                  <a:srgbClr val="FFFFFF"/>
                </a:highlight>
                <a:latin typeface="Arial"/>
                <a:ea typeface="Arial"/>
                <a:cs typeface="Arial"/>
                <a:sym typeface="Arial"/>
              </a:rPr>
              <a:t>. 2017.</a:t>
            </a:r>
            <a:endParaRPr sz="10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zh-CN" sz="1000">
                <a:solidFill>
                  <a:srgbClr val="222222"/>
                </a:solidFill>
                <a:highlight>
                  <a:srgbClr val="FFFFFF"/>
                </a:highlight>
                <a:latin typeface="Arial"/>
                <a:ea typeface="Arial"/>
                <a:cs typeface="Arial"/>
                <a:sym typeface="Arial"/>
              </a:rPr>
              <a:t>Kos, Jernej, Ian Fischer, and Dawn Song. "Adversarial examples for generative models." </a:t>
            </a:r>
            <a:r>
              <a:rPr i="1" lang="zh-CN" sz="1000">
                <a:solidFill>
                  <a:srgbClr val="222222"/>
                </a:solidFill>
                <a:highlight>
                  <a:srgbClr val="FFFFFF"/>
                </a:highlight>
                <a:latin typeface="Arial"/>
                <a:ea typeface="Arial"/>
                <a:cs typeface="Arial"/>
                <a:sym typeface="Arial"/>
              </a:rPr>
              <a:t>2018 IEEE Security and Privacy Workshops (SPW)</a:t>
            </a:r>
            <a:r>
              <a:rPr lang="zh-CN" sz="1000">
                <a:solidFill>
                  <a:srgbClr val="222222"/>
                </a:solidFill>
                <a:highlight>
                  <a:srgbClr val="FFFFFF"/>
                </a:highlight>
                <a:latin typeface="Arial"/>
                <a:ea typeface="Arial"/>
                <a:cs typeface="Arial"/>
                <a:sym typeface="Arial"/>
              </a:rPr>
              <a:t>. IEEE, 2018.</a:t>
            </a: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