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ubik Medium"/>
      <p:regular r:id="rId24"/>
      <p:bold r:id="rId25"/>
      <p:italic r:id="rId26"/>
      <p:boldItalic r:id="rId27"/>
    </p:embeddedFont>
    <p:embeddedFont>
      <p:font typeface="Montserrat SemiBold"/>
      <p:regular r:id="rId28"/>
      <p:bold r:id="rId29"/>
      <p:italic r:id="rId30"/>
      <p:boldItalic r:id="rId31"/>
    </p:embeddedFont>
    <p:embeddedFont>
      <p:font typeface="Rubik Light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Montserrat Medium"/>
      <p:regular r:id="rId40"/>
      <p:bold r:id="rId41"/>
      <p:italic r:id="rId42"/>
      <p:boldItalic r:id="rId43"/>
    </p:embeddedFont>
    <p:embeddedFont>
      <p:font typeface="Rubik"/>
      <p:regular r:id="rId44"/>
      <p:bold r:id="rId45"/>
      <p:italic r:id="rId46"/>
      <p:boldItalic r:id="rId47"/>
    </p:embeddedFont>
    <p:embeddedFont>
      <p:font typeface="Rubik SemiBold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2" roundtripDataSignature="AMtx7mhx4ZWGevIXOwOzFc93h/1ghgiJ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regular.fntdata"/><Relationship Id="rId42" Type="http://schemas.openxmlformats.org/officeDocument/2006/relationships/font" Target="fonts/MontserratMedium-italic.fntdata"/><Relationship Id="rId41" Type="http://schemas.openxmlformats.org/officeDocument/2006/relationships/font" Target="fonts/MontserratMedium-bold.fntdata"/><Relationship Id="rId44" Type="http://schemas.openxmlformats.org/officeDocument/2006/relationships/font" Target="fonts/Rubik-regular.fntdata"/><Relationship Id="rId43" Type="http://schemas.openxmlformats.org/officeDocument/2006/relationships/font" Target="fonts/MontserratMedium-boldItalic.fntdata"/><Relationship Id="rId46" Type="http://schemas.openxmlformats.org/officeDocument/2006/relationships/font" Target="fonts/Rubik-italic.fntdata"/><Relationship Id="rId45" Type="http://schemas.openxmlformats.org/officeDocument/2006/relationships/font" Target="fonts/Rubi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ubikSemiBold-regular.fntdata"/><Relationship Id="rId47" Type="http://schemas.openxmlformats.org/officeDocument/2006/relationships/font" Target="fonts/Rubik-boldItalic.fntdata"/><Relationship Id="rId49" Type="http://schemas.openxmlformats.org/officeDocument/2006/relationships/font" Target="fonts/Rubik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Italic.fntdata"/><Relationship Id="rId30" Type="http://schemas.openxmlformats.org/officeDocument/2006/relationships/font" Target="fonts/MontserratSemiBold-italic.fntdata"/><Relationship Id="rId33" Type="http://schemas.openxmlformats.org/officeDocument/2006/relationships/font" Target="fonts/RubikLight-bold.fntdata"/><Relationship Id="rId32" Type="http://schemas.openxmlformats.org/officeDocument/2006/relationships/font" Target="fonts/RubikLight-regular.fntdata"/><Relationship Id="rId35" Type="http://schemas.openxmlformats.org/officeDocument/2006/relationships/font" Target="fonts/RubikLight-boldItalic.fntdata"/><Relationship Id="rId34" Type="http://schemas.openxmlformats.org/officeDocument/2006/relationships/font" Target="fonts/RubikLight-italic.fntdata"/><Relationship Id="rId37" Type="http://schemas.openxmlformats.org/officeDocument/2006/relationships/font" Target="fonts/Montserrat-bold.fntdata"/><Relationship Id="rId36" Type="http://schemas.openxmlformats.org/officeDocument/2006/relationships/font" Target="fonts/Montserrat-regular.fntdata"/><Relationship Id="rId39" Type="http://schemas.openxmlformats.org/officeDocument/2006/relationships/font" Target="fonts/Montserrat-boldItalic.fntdata"/><Relationship Id="rId38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ubikMedium-regular.fntdata"/><Relationship Id="rId23" Type="http://schemas.openxmlformats.org/officeDocument/2006/relationships/slide" Target="slides/slide18.xml"/><Relationship Id="rId26" Type="http://schemas.openxmlformats.org/officeDocument/2006/relationships/font" Target="fonts/RubikMedium-italic.fntdata"/><Relationship Id="rId25" Type="http://schemas.openxmlformats.org/officeDocument/2006/relationships/font" Target="fonts/RubikMedium-bold.fntdata"/><Relationship Id="rId28" Type="http://schemas.openxmlformats.org/officeDocument/2006/relationships/font" Target="fonts/MontserratSemiBold-regular.fntdata"/><Relationship Id="rId27" Type="http://schemas.openxmlformats.org/officeDocument/2006/relationships/font" Target="fonts/RubikMedium-boldItalic.fntdata"/><Relationship Id="rId29" Type="http://schemas.openxmlformats.org/officeDocument/2006/relationships/font" Target="fonts/MontserratSemiBold-bold.fntdata"/><Relationship Id="rId51" Type="http://schemas.openxmlformats.org/officeDocument/2006/relationships/font" Target="fonts/RubikSemiBold-boldItalic.fntdata"/><Relationship Id="rId50" Type="http://schemas.openxmlformats.org/officeDocument/2006/relationships/font" Target="fonts/RubikSemiBold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ec2985a6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3ec2985a6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4f8a7d24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74f8a7d2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4f8a7d24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74f8a7d24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4f8a7d24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74f8a7d24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4f8a7d24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74f8a7d24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4f8a7d24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74f8a7d24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4f8a7d24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74f8a7d24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4f8a7d24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74f8a7d24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5ee86830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65ee86830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ec2985a6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3ec2985a6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4f8a7d24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74f8a7d24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c2985a6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3ec2985a6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ec2985a6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3ec2985a6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4f8a7d24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74f8a7d2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hyperlink" Target="https://github.com/nandosian/Big-Data-Analytics-Challenge-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23.jpg"/><Relationship Id="rId5" Type="http://schemas.openxmlformats.org/officeDocument/2006/relationships/image" Target="../media/image1.png"/><Relationship Id="rId6" Type="http://schemas.openxmlformats.org/officeDocument/2006/relationships/image" Target="../media/image22.png"/><Relationship Id="rId7" Type="http://schemas.openxmlformats.org/officeDocument/2006/relationships/image" Target="../media/image6.png"/><Relationship Id="rId8" Type="http://schemas.openxmlformats.org/officeDocument/2006/relationships/hyperlink" Target="https://www.linkedin.com/in/anandha-krishna-921205141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9FA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575250" y="1833425"/>
            <a:ext cx="6239100" cy="908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" sz="3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Performance Analytics </a:t>
            </a:r>
            <a:endParaRPr b="1" sz="31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Analisis Kinerja Bisnis Kimia Farma Tahun 2020-2023</a:t>
            </a:r>
            <a:endParaRPr b="1" sz="1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17900" y="2856225"/>
            <a:ext cx="7289100" cy="5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Kimia Farma - Big Data Analytics</a:t>
            </a:r>
            <a:endParaRPr b="0" i="0" sz="25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b="0" i="0" sz="30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17900" y="3540325"/>
            <a:ext cx="56766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b="0" i="0" sz="2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Anandha Krishna</a:t>
            </a:r>
            <a:endParaRPr b="0" i="0" sz="3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0825" y="133900"/>
            <a:ext cx="158166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23ec2985a68_1_5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3ec2985a68_1_56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3ec2985a68_1_5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 startAt="4"/>
            </a:pPr>
            <a:r>
              <a:rPr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Dashboard  Performance Analytics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g23ec2985a68_1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6063" y="1236675"/>
            <a:ext cx="5971874" cy="33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274f8a7d246_0_2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74f8a7d246_0_28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74f8a7d246_0_28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1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 startAt="4"/>
            </a:pPr>
            <a:r>
              <a:rPr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Dashboard  Performance Analytics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g274f8a7d246_0_28"/>
          <p:cNvPicPr preferRelativeResize="0"/>
          <p:nvPr/>
        </p:nvPicPr>
        <p:blipFill rotWithShape="1">
          <a:blip r:embed="rId5">
            <a:alphaModFix/>
          </a:blip>
          <a:srcRect b="0" l="0" r="65431" t="0"/>
          <a:stretch/>
        </p:blipFill>
        <p:spPr>
          <a:xfrm>
            <a:off x="510900" y="1222225"/>
            <a:ext cx="2064400" cy="33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74f8a7d246_0_28"/>
          <p:cNvSpPr txBox="1"/>
          <p:nvPr/>
        </p:nvSpPr>
        <p:spPr>
          <a:xfrm>
            <a:off x="3102050" y="1632875"/>
            <a:ext cx="52821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Overall strong performance throughout 2020-2023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Nett sales and nett profit remains relatively stable in 4 years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Differences in nett sales and nett profit between 2020-2023 are negligible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274f8a7d246_0_3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74f8a7d246_0_36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74f8a7d246_0_3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1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 startAt="4"/>
            </a:pPr>
            <a:r>
              <a:rPr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Dashboard  Performance Analytics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" name="Google Shape;165;g274f8a7d246_0_36"/>
          <p:cNvPicPr preferRelativeResize="0"/>
          <p:nvPr/>
        </p:nvPicPr>
        <p:blipFill rotWithShape="1">
          <a:blip r:embed="rId5">
            <a:alphaModFix/>
          </a:blip>
          <a:srcRect b="0" l="34449" r="29541" t="0"/>
          <a:stretch/>
        </p:blipFill>
        <p:spPr>
          <a:xfrm>
            <a:off x="489875" y="1215050"/>
            <a:ext cx="2150350" cy="33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74f8a7d246_0_36"/>
          <p:cNvSpPr txBox="1"/>
          <p:nvPr/>
        </p:nvSpPr>
        <p:spPr>
          <a:xfrm>
            <a:off x="3087625" y="1215050"/>
            <a:ext cx="52821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Analysis: 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Key Performance Indicators for business performance analysis summary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Nett Profit Ratio of 22,6%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Average Branch Rating higher than Average Transaction Rating, requiring further analysis on the 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customer experience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Several branches have excellent branch ratings but </a:t>
            </a: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&lt; 4 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average transaction ratings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Several filters for specialized analysis, these filters will affect all indicators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274f8a7d246_0_4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74f8a7d246_0_44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74f8a7d246_0_44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1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 startAt="4"/>
            </a:pPr>
            <a:r>
              <a:rPr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Dashboard  Performance Analytics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g274f8a7d246_0_44"/>
          <p:cNvPicPr preferRelativeResize="0"/>
          <p:nvPr/>
        </p:nvPicPr>
        <p:blipFill rotWithShape="1">
          <a:blip r:embed="rId5">
            <a:alphaModFix/>
          </a:blip>
          <a:srcRect b="0" l="68791" r="0" t="0"/>
          <a:stretch/>
        </p:blipFill>
        <p:spPr>
          <a:xfrm>
            <a:off x="713975" y="1222225"/>
            <a:ext cx="1861325" cy="335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74f8a7d246_0_44"/>
          <p:cNvSpPr txBox="1"/>
          <p:nvPr/>
        </p:nvSpPr>
        <p:spPr>
          <a:xfrm>
            <a:off x="3102050" y="1632875"/>
            <a:ext cx="52821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Analysis: 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Geo Map helps fast analysis on the areas with highest total profit for the company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Jawa Barat has both the highest nett sales and transaction frequency, remains a strong market for Kimia Farma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Nett sales and transaction frequency are linked together, with almost uniform sales per transaction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274f8a7d246_0_5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74f8a7d246_0_52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74f8a7d246_0_52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1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 startAt="4"/>
            </a:pPr>
            <a:r>
              <a:rPr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Dashboard  Performance Analytics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g274f8a7d246_0_52"/>
          <p:cNvPicPr preferRelativeResize="0"/>
          <p:nvPr/>
        </p:nvPicPr>
        <p:blipFill rotWithShape="1">
          <a:blip r:embed="rId5">
            <a:alphaModFix/>
          </a:blip>
          <a:srcRect b="387" l="0" r="0" t="377"/>
          <a:stretch/>
        </p:blipFill>
        <p:spPr>
          <a:xfrm>
            <a:off x="1826950" y="990075"/>
            <a:ext cx="5395452" cy="291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74f8a7d246_0_52"/>
          <p:cNvSpPr txBox="1"/>
          <p:nvPr/>
        </p:nvSpPr>
        <p:spPr>
          <a:xfrm>
            <a:off x="1182700" y="3900925"/>
            <a:ext cx="6898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Possible direct filtering in clicking the desired indicator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 this example, the branch ID 82517 was clicked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Returning to default state would only require a click on the same field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274f8a7d246_0_6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74f8a7d246_0_68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74f8a7d246_0_68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1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 startAt="4"/>
            </a:pPr>
            <a:r>
              <a:rPr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Dashboard  Performance Analytics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2" name="Google Shape;192;g274f8a7d246_0_68"/>
          <p:cNvPicPr preferRelativeResize="0"/>
          <p:nvPr/>
        </p:nvPicPr>
        <p:blipFill rotWithShape="1">
          <a:blip r:embed="rId5">
            <a:alphaModFix/>
          </a:blip>
          <a:srcRect b="2305" l="0" r="0" t="0"/>
          <a:stretch/>
        </p:blipFill>
        <p:spPr>
          <a:xfrm>
            <a:off x="1826950" y="919350"/>
            <a:ext cx="5395449" cy="298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74f8a7d246_0_68"/>
          <p:cNvSpPr txBox="1"/>
          <p:nvPr/>
        </p:nvSpPr>
        <p:spPr>
          <a:xfrm>
            <a:off x="1182700" y="3821550"/>
            <a:ext cx="6898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Possible direct filtering in clicking the desired indicator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 this example, the 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province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Nusa Tenggara Barat was clicked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Returning to default state would only require a click on the same field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274f8a7d246_0_7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74f8a7d246_0_76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74f8a7d246_0_7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1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 startAt="4"/>
            </a:pPr>
            <a:r>
              <a:rPr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Dashboard  Performance Analytics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1" name="Google Shape;201;g274f8a7d246_0_76"/>
          <p:cNvPicPr preferRelativeResize="0"/>
          <p:nvPr/>
        </p:nvPicPr>
        <p:blipFill rotWithShape="1">
          <a:blip r:embed="rId5">
            <a:alphaModFix/>
          </a:blip>
          <a:srcRect b="268" l="0" r="0" t="268"/>
          <a:stretch/>
        </p:blipFill>
        <p:spPr>
          <a:xfrm>
            <a:off x="1586063" y="1236675"/>
            <a:ext cx="5971874" cy="33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274f8a7d246_0_85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74f8a7d246_0_85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274f8a7d246_0_85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1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Links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g274f8a7d246_0_85"/>
          <p:cNvSpPr txBox="1"/>
          <p:nvPr/>
        </p:nvSpPr>
        <p:spPr>
          <a:xfrm>
            <a:off x="4884675" y="2359575"/>
            <a:ext cx="3657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nandosian/Big-Data-Analytics-Challenge-: Dibuat untuk tugas akhir Project Bashed Internship Data Analytics Kimia Farma di Rakamin Academy. (github.com)</a:t>
            </a:r>
            <a:endParaRPr/>
          </a:p>
        </p:txBody>
      </p:sp>
      <p:sp>
        <p:nvSpPr>
          <p:cNvPr id="210" name="Google Shape;210;g274f8a7d246_0_85"/>
          <p:cNvSpPr txBox="1"/>
          <p:nvPr/>
        </p:nvSpPr>
        <p:spPr>
          <a:xfrm>
            <a:off x="5851125" y="1815525"/>
            <a:ext cx="172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g274f8a7d246_0_85"/>
          <p:cNvSpPr txBox="1"/>
          <p:nvPr/>
        </p:nvSpPr>
        <p:spPr>
          <a:xfrm>
            <a:off x="713575" y="2490375"/>
            <a:ext cx="378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https://drive.google.com/drive/folders/1j_6FW-HAMFqZ1d6TCoH66eOAbkQJMn5E?usp=sharing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12" name="Google Shape;212;g274f8a7d246_0_85"/>
          <p:cNvSpPr txBox="1"/>
          <p:nvPr/>
        </p:nvSpPr>
        <p:spPr>
          <a:xfrm>
            <a:off x="1456625" y="1815525"/>
            <a:ext cx="1724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Google Drive Video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g274f8a7d246_0_85"/>
          <p:cNvSpPr txBox="1"/>
          <p:nvPr/>
        </p:nvSpPr>
        <p:spPr>
          <a:xfrm>
            <a:off x="3025825" y="3748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https://lookerstudio.google.com/reporting/d6cc51ed-6255-4b55-84a4-f50a87ec0bb8</a:t>
            </a:r>
            <a:endParaRPr sz="900"/>
          </a:p>
        </p:txBody>
      </p:sp>
      <p:sp>
        <p:nvSpPr>
          <p:cNvPr id="214" name="Google Shape;214;g274f8a7d246_0_85"/>
          <p:cNvSpPr txBox="1"/>
          <p:nvPr/>
        </p:nvSpPr>
        <p:spPr>
          <a:xfrm>
            <a:off x="3709650" y="3216975"/>
            <a:ext cx="172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Dahsboard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9FAB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" sz="45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b="0" i="0" sz="20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b="0" i="0" sz="30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23" name="Google Shape;22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29100" y="4234525"/>
            <a:ext cx="158166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5070850" y="961425"/>
            <a:ext cx="350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I G A G Ngurah Anandha Krishna, B.Sc.</a:t>
            </a:r>
            <a:endParaRPr b="0" i="0" sz="2000" u="none" cap="none" strike="noStrik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5070850" y="1761825"/>
            <a:ext cx="350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19FAB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Ex Project Assistant in IT Consultant | Jobseeker</a:t>
            </a:r>
            <a:endParaRPr b="0" i="0" sz="2000" u="none" cap="none" strike="noStrike">
              <a:solidFill>
                <a:srgbClr val="019FAB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4939950" y="2571750"/>
            <a:ext cx="37776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A 3 years experienced former Project Assistant for IT Consultant and Research Assistant in Berlin, Germany with a Bachelor’s Degree in Transportation Planning from Technical University Berlin. 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With skills in Project Management, Research, Financial Analysis, and further SQL and Business Intelligence,  together we can fulfill our goals in creating a sustainable and developed Indonesia.</a:t>
            </a:r>
            <a:endParaRPr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788450" y="3426600"/>
            <a:ext cx="35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>
                <a:latin typeface="Rubik Medium"/>
                <a:ea typeface="Rubik Medium"/>
                <a:cs typeface="Rubik Medium"/>
                <a:sym typeface="Rubik Medium"/>
              </a:rPr>
              <a:t>Jakarta Utara</a:t>
            </a:r>
            <a:endParaRPr b="0" i="0" sz="12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00" y="4272475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8950" y="3411150"/>
            <a:ext cx="400201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7746" y="3910152"/>
            <a:ext cx="369300" cy="26351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 txBox="1"/>
          <p:nvPr/>
        </p:nvSpPr>
        <p:spPr>
          <a:xfrm>
            <a:off x="788450" y="4248825"/>
            <a:ext cx="350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8"/>
              </a:rPr>
              <a:t>Anandha Krishna | LinkedIn</a:t>
            </a:r>
            <a:endParaRPr i="0" sz="12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788450" y="3857263"/>
            <a:ext cx="35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>
                <a:latin typeface="Rubik Medium"/>
                <a:ea typeface="Rubik Medium"/>
                <a:cs typeface="Rubik Medium"/>
                <a:sym typeface="Rubik Medium"/>
              </a:rPr>
              <a:t>anandha@seraya.org</a:t>
            </a:r>
            <a:endParaRPr b="0" i="0" sz="12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9">
            <a:alphaModFix/>
          </a:blip>
          <a:srcRect b="28228" l="0" r="0" t="1968"/>
          <a:stretch/>
        </p:blipFill>
        <p:spPr>
          <a:xfrm>
            <a:off x="1098575" y="663979"/>
            <a:ext cx="1943700" cy="2035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/>
        </p:nvSpPr>
        <p:spPr>
          <a:xfrm>
            <a:off x="340500" y="1406350"/>
            <a:ext cx="56046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PT Kimia Farma Tbk is a state-owned company operating within the pharmaceutical industry in Indonesia and several other countries.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One of the first companies that became Kimia Farma was established by the colonial Dutch East Indies government in 1817, initiating a long tradition as the first and oldest pharmaceutical company in Indonesia.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In 1958, the Indonesian government nationalized several Dutch-owned companies and merged these companies into the PNF Bhinneka Kimia Farma, the direct predecessor of PT Kimia Farma.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With a long history of tradition and expertise gathered in hundreds of years, Kimia Farma has grown into an integrated healthcare company, supporting Indonesia’s development within its role in fostering healthy Indonesians.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About </a:t>
            </a:r>
            <a:r>
              <a:rPr b="1" i="0" lang="en" sz="30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Company</a:t>
            </a:r>
            <a:endParaRPr b="1" i="0" sz="3000" u="none" cap="none" strike="noStrik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9675" y="2136950"/>
            <a:ext cx="2645475" cy="1403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265ee868302_0_9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65ee868302_0_99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65ee868302_0_99"/>
          <p:cNvSpPr txBox="1"/>
          <p:nvPr/>
        </p:nvSpPr>
        <p:spPr>
          <a:xfrm>
            <a:off x="340500" y="1406350"/>
            <a:ext cx="83403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As a business, Kimia Farma has managed to operate between 2020-2023 across Indonesia, selling various kinds of products and amass a huge amount of data associated with the sale of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these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products.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Therefore, there is a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necessity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for a Big Data Analytics Intern at Kimia Farma to understand and analyse these data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associated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with the sale of products, and further evaluate the business performance of Kimia Farma between 2020-2023.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One of the supporting tools to help evaluate business performance of companies with huge amount of data is a business intelligence dashboard. Therefore, a dashboard is created with the aim to visualize the collected data and present findings related to the business performance.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g265ee868302_0_99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b="1" i="0" lang="en" sz="30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  <a:endParaRPr b="1" i="0" sz="3000" u="none" cap="none" strike="noStrik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3ec2985a68_1_33"/>
          <p:cNvPicPr preferRelativeResize="0"/>
          <p:nvPr/>
        </p:nvPicPr>
        <p:blipFill rotWithShape="1">
          <a:blip r:embed="rId3">
            <a:alphaModFix/>
          </a:blip>
          <a:srcRect b="16443" l="0" r="0" t="0"/>
          <a:stretch/>
        </p:blipFill>
        <p:spPr>
          <a:xfrm>
            <a:off x="2686313" y="1157425"/>
            <a:ext cx="2588424" cy="360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3ec2985a68_1_33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3ec2985a68_1_33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/>
            </a:pPr>
            <a:r>
              <a:rPr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Importing Dataset to BigQuery 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g23ec2985a68_1_33"/>
          <p:cNvSpPr txBox="1"/>
          <p:nvPr/>
        </p:nvSpPr>
        <p:spPr>
          <a:xfrm>
            <a:off x="5323750" y="1502728"/>
            <a:ext cx="37173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Choose the appropriate project in BigQuery Studio 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Click the three dot button beside the project name 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Type the data set name in the ‘Data set ID’ field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Click the ‘Create Data Set’ button to create the Data Set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g23ec2985a68_1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438" y="1124525"/>
            <a:ext cx="2452551" cy="9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74f8a7d246_0_4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74f8a7d246_0_4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1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/>
            </a:pPr>
            <a:r>
              <a:rPr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Importing Dataset to BigQuery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g274f8a7d246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500" y="1089300"/>
            <a:ext cx="3483251" cy="26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74f8a7d246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00" y="1089299"/>
            <a:ext cx="1712425" cy="11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74f8a7d246_0_4"/>
          <p:cNvSpPr txBox="1"/>
          <p:nvPr/>
        </p:nvSpPr>
        <p:spPr>
          <a:xfrm>
            <a:off x="5323750" y="1089303"/>
            <a:ext cx="37173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Choose the appropriate data set (‘kimia_farma’) in BigQuery Studio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Click the three dot button beside the data set name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Choose the source of the dataset in ‘Create table from’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Select the file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Type the table name in the ‘Table’ field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Click the Auto-detect box in Schema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Click the create table button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3ec2985a68_1_4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ec2985a68_1_42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3ec2985a68_1_42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 startAt="2"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Analysis Table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g23ec2985a68_1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813" y="1226250"/>
            <a:ext cx="7848375" cy="25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3ec2985a68_1_42"/>
          <p:cNvSpPr txBox="1"/>
          <p:nvPr/>
        </p:nvSpPr>
        <p:spPr>
          <a:xfrm>
            <a:off x="710250" y="3746500"/>
            <a:ext cx="7723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 from various datasets were merged into 16 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columns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 for 13 columns were directly taken from other datasets, the remaining 3 (</a:t>
            </a:r>
            <a:r>
              <a:rPr lang="en" sz="16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persentase_laba_gross, nett_sales, and nett_profit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 were calculated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Snapshot taken from Google Data Studio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3ec2985a68_1_4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3ec2985a68_1_49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3ec2985a68_1_49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 startAt="3"/>
            </a:pPr>
            <a:r>
              <a:rPr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Syntax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g23ec2985a68_1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425" y="1014125"/>
            <a:ext cx="3121874" cy="39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3ec2985a68_1_49"/>
          <p:cNvSpPr txBox="1"/>
          <p:nvPr/>
        </p:nvSpPr>
        <p:spPr>
          <a:xfrm>
            <a:off x="3643225" y="1014125"/>
            <a:ext cx="52821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Overall Strategy: 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(In another media) plan for the overall syntax, determine columns that can be directly 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filed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using data available from the datasets.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Start to create and test the join syntax to fill the 13 columns with available data.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Determine that two of the remaining blank columns require special categorization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Persentase_laba_brutto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create case when syntax for the required categories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274f8a7d246_0_1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74f8a7d246_0_19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74f8a7d246_0_19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1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"/>
              <a:buAutoNum type="arabicPeriod" startAt="3"/>
            </a:pPr>
            <a:r>
              <a:rPr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Syntax</a:t>
            </a:r>
            <a:endParaRPr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g274f8a7d246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425" y="1014125"/>
            <a:ext cx="3121874" cy="39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74f8a7d246_0_19"/>
          <p:cNvSpPr txBox="1"/>
          <p:nvPr/>
        </p:nvSpPr>
        <p:spPr>
          <a:xfrm>
            <a:off x="3643225" y="1014125"/>
            <a:ext cx="52821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Overall Strategy: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Determine that two of the remaining blank columns require special categorization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Nett_sales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calculate using the following formula [Price - (Price*discount_percentage)]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AutoNum type="alphaLcPeriod"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Nett_profit: 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calculate using the following formula [Nett_sales - (Price * (1-persentase_laba_brutto)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 join queries were put in a subquery, for testing and further analysis purposes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Creation of the create table syntax that takes data from the subquery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