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349" r:id="rId2"/>
    <p:sldId id="279" r:id="rId3"/>
    <p:sldId id="281" r:id="rId4"/>
    <p:sldId id="282" r:id="rId5"/>
    <p:sldId id="280" r:id="rId6"/>
    <p:sldId id="322" r:id="rId7"/>
    <p:sldId id="284" r:id="rId8"/>
    <p:sldId id="305" r:id="rId9"/>
    <p:sldId id="286" r:id="rId10"/>
    <p:sldId id="344" r:id="rId11"/>
    <p:sldId id="345" r:id="rId12"/>
    <p:sldId id="346" r:id="rId13"/>
    <p:sldId id="348" r:id="rId14"/>
    <p:sldId id="347" r:id="rId15"/>
    <p:sldId id="341" r:id="rId16"/>
    <p:sldId id="306" r:id="rId17"/>
    <p:sldId id="285" r:id="rId18"/>
    <p:sldId id="289" r:id="rId19"/>
    <p:sldId id="290" r:id="rId20"/>
    <p:sldId id="307" r:id="rId21"/>
    <p:sldId id="291" r:id="rId22"/>
    <p:sldId id="292" r:id="rId23"/>
    <p:sldId id="288" r:id="rId24"/>
    <p:sldId id="295" r:id="rId25"/>
    <p:sldId id="296" r:id="rId26"/>
    <p:sldId id="302" r:id="rId27"/>
    <p:sldId id="303" r:id="rId28"/>
    <p:sldId id="308" r:id="rId29"/>
    <p:sldId id="293" r:id="rId30"/>
    <p:sldId id="278" r:id="rId31"/>
  </p:sldIdLst>
  <p:sldSz cx="9144000" cy="5143500" type="screen16x9"/>
  <p:notesSz cx="6858000" cy="9144000"/>
  <p:embeddedFontLst>
    <p:embeddedFont>
      <p:font typeface="Arial Black" panose="020B0A04020102020204" pitchFamily="34" charset="0"/>
      <p:bold r:id="rId33"/>
    </p:embeddedFont>
    <p:embeddedFont>
      <p:font typeface="Arial Bold" panose="020B0704020202020204" pitchFamily="34" charset="0"/>
      <p:bold r:id="rId34"/>
    </p:embeddedFont>
    <p:embeddedFont>
      <p:font typeface="Arvo" panose="020B0604020202020204" charset="0"/>
      <p:regular r:id="rId35"/>
      <p:bold r:id="rId36"/>
      <p:italic r:id="rId37"/>
      <p:boldItalic r:id="rId38"/>
    </p:embeddedFont>
    <p:embeddedFont>
      <p:font typeface="Microsoft JhengHei" panose="020B0604030504040204" pitchFamily="34" charset="-120"/>
      <p:regular r:id="rId39"/>
      <p:bold r:id="rId40"/>
    </p:embeddedFont>
    <p:embeddedFont>
      <p:font typeface="Roboto Condensed" panose="02000000000000000000" pitchFamily="2" charset="0"/>
      <p:regular r:id="rId41"/>
      <p:bold r:id="rId42"/>
      <p:italic r:id="rId43"/>
      <p:boldItalic r:id="rId44"/>
    </p:embeddedFont>
    <p:embeddedFont>
      <p:font typeface="Roboto Condensed Light" panose="02000000000000000000" pitchFamily="2" charset="0"/>
      <p:regular r:id="rId45"/>
      <p:bold r:id="rId46"/>
      <p:italic r:id="rId47"/>
      <p:boldItalic r:id="rId48"/>
    </p:embeddedFont>
    <p:embeddedFont>
      <p:font typeface="Times New Roman Bold" panose="02020803070505020304" pitchFamily="18" charset="0"/>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A BALIJI" initials="A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varScale="1">
        <p:scale>
          <a:sx n="82" d="100"/>
          <a:sy n="82"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a:t>
            </a:fld>
            <a:endParaRPr lang="en-GB"/>
          </a:p>
        </p:txBody>
      </p:sp>
      <p:sp>
        <p:nvSpPr>
          <p:cNvPr id="7" name="Text Box 6"/>
          <p:cNvSpPr txBox="1"/>
          <p:nvPr/>
        </p:nvSpPr>
        <p:spPr>
          <a:xfrm>
            <a:off x="203835" y="1755775"/>
            <a:ext cx="8992870" cy="1445260"/>
          </a:xfrm>
          <a:prstGeom prst="rect">
            <a:avLst/>
          </a:prstGeom>
          <a:noFill/>
        </p:spPr>
        <p:txBody>
          <a:bodyPr wrap="square" rtlCol="0">
            <a:spAutoFit/>
          </a:bodyPr>
          <a:lstStyle/>
          <a:p>
            <a:r>
              <a:rPr lang="en-US" sz="2000">
                <a:latin typeface="+mj-lt"/>
                <a:cs typeface="+mj-lt"/>
              </a:rPr>
              <a:t>SENTIMENT ANALYSIS ON TELUGU-ENGLISH CODE MIXED DATA</a:t>
            </a:r>
            <a:r>
              <a:rPr lang="en-US" sz="2800">
                <a:latin typeface="+mj-lt"/>
                <a:cs typeface="+mj-lt"/>
              </a:rPr>
              <a:t> </a:t>
            </a:r>
          </a:p>
          <a:p>
            <a:r>
              <a:rPr lang="en-US" sz="2000">
                <a:latin typeface="+mj-lt"/>
                <a:cs typeface="+mj-lt"/>
              </a:rPr>
              <a:t>BY USING BI LINGUAL DICTIONARY AND LANGUAGE TRANSLATION</a:t>
            </a:r>
          </a:p>
          <a:p>
            <a:endParaRPr lang="en-US" sz="2000">
              <a:latin typeface="+mj-lt"/>
              <a:cs typeface="+mj-lt"/>
            </a:endParaRPr>
          </a:p>
          <a:p>
            <a:r>
              <a:rPr lang="en-US" sz="2000">
                <a:latin typeface="+mj-lt"/>
                <a:cs typeface="+mj-lt"/>
              </a:rPr>
              <a:t>						By </a:t>
            </a:r>
          </a:p>
        </p:txBody>
      </p:sp>
      <p:sp>
        <p:nvSpPr>
          <p:cNvPr id="10" name="Title 9"/>
          <p:cNvSpPr>
            <a:spLocks noGrp="1"/>
          </p:cNvSpPr>
          <p:nvPr>
            <p:ph type="title"/>
          </p:nvPr>
        </p:nvSpPr>
        <p:spPr>
          <a:xfrm>
            <a:off x="312420" y="392575"/>
            <a:ext cx="5760255" cy="766200"/>
          </a:xfrm>
        </p:spPr>
        <p:txBody>
          <a:bodyPr/>
          <a:lstStyle/>
          <a:p>
            <a:r>
              <a:rPr lang="en-US" altLang="en-IN" sz="2800" dirty="0">
                <a:latin typeface="Arial Black" panose="020B0A04020102020204" pitchFamily="34" charset="0"/>
              </a:rPr>
              <a:t>				TITLE</a:t>
            </a:r>
          </a:p>
        </p:txBody>
      </p:sp>
      <p:sp>
        <p:nvSpPr>
          <p:cNvPr id="11" name="Text Box 10"/>
          <p:cNvSpPr txBox="1"/>
          <p:nvPr/>
        </p:nvSpPr>
        <p:spPr>
          <a:xfrm>
            <a:off x="5551170" y="3201035"/>
            <a:ext cx="3312795" cy="1168400"/>
          </a:xfrm>
          <a:prstGeom prst="rect">
            <a:avLst/>
          </a:prstGeom>
          <a:noFill/>
        </p:spPr>
        <p:txBody>
          <a:bodyPr wrap="square" rtlCol="0">
            <a:spAutoFit/>
          </a:bodyPr>
          <a:lstStyle/>
          <a:p>
            <a:pPr algn="l"/>
            <a:r>
              <a:rPr lang="en-US"/>
              <a:t>A.Gopi Krishna   ( N170887 )</a:t>
            </a:r>
          </a:p>
          <a:p>
            <a:pPr algn="l"/>
            <a:r>
              <a:rPr lang="en-US"/>
              <a:t>B.Arjunamma     ( N170102 )</a:t>
            </a:r>
          </a:p>
          <a:p>
            <a:pPr algn="l"/>
            <a:r>
              <a:rPr lang="en-US"/>
              <a:t>Ch.Keerthi Sri    ( N170035 )</a:t>
            </a:r>
          </a:p>
          <a:p>
            <a:pPr algn="l"/>
            <a:r>
              <a:rPr lang="en-US"/>
              <a:t>B. Hari Nandini   ( N170429 )</a:t>
            </a:r>
          </a:p>
          <a:p>
            <a:pPr algn="l"/>
            <a:r>
              <a:rPr lang="en-US"/>
              <a:t>K. Anusha          ( N170244 )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10</a:t>
            </a:fld>
            <a:endParaRPr lang="en-GB"/>
          </a:p>
        </p:txBody>
      </p:sp>
      <p:sp>
        <p:nvSpPr>
          <p:cNvPr id="3" name="Text Box 2"/>
          <p:cNvSpPr txBox="1"/>
          <p:nvPr/>
        </p:nvSpPr>
        <p:spPr>
          <a:xfrm>
            <a:off x="65405" y="692150"/>
            <a:ext cx="9011920" cy="3322955"/>
          </a:xfrm>
          <a:prstGeom prst="rect">
            <a:avLst/>
          </a:prstGeom>
          <a:noFill/>
        </p:spPr>
        <p:txBody>
          <a:bodyPr wrap="square" rtlCol="0">
            <a:spAutoFit/>
          </a:bodyPr>
          <a:lstStyle/>
          <a:p>
            <a:pPr marL="101600" indent="0">
              <a:buFont typeface="Wingdings" panose="05000000000000000000" charset="0"/>
              <a:buNone/>
            </a:pPr>
            <a:r>
              <a:rPr lang="en-US" b="1" dirty="0">
                <a:latin typeface="Times New Roman" panose="02020603050405020304" pitchFamily="18" charset="0"/>
                <a:cs typeface="Times New Roman" panose="02020603050405020304" pitchFamily="18" charset="0"/>
                <a:sym typeface="+mn-ea"/>
              </a:rPr>
              <a:t>1) Data Collection</a:t>
            </a:r>
            <a:endParaRPr lang="en-US" b="1" dirty="0">
              <a:latin typeface="Times New Roman" panose="02020603050405020304" pitchFamily="18" charset="0"/>
              <a:cs typeface="Times New Roman" panose="02020603050405020304" pitchFamily="18" charset="0"/>
            </a:endParaRPr>
          </a:p>
          <a:p>
            <a:pPr marL="101600" indent="0">
              <a:buFont typeface="Wingdings" panose="05000000000000000000" charset="0"/>
              <a:buNone/>
            </a:pPr>
            <a:endParaRPr lang="en-US" b="1" dirty="0">
              <a:latin typeface="Times New Roman" panose="02020603050405020304" pitchFamily="18" charset="0"/>
              <a:cs typeface="Times New Roman" panose="02020603050405020304" pitchFamily="18" charset="0"/>
            </a:endParaRPr>
          </a:p>
          <a:p>
            <a:pPr marL="101600" indent="0" algn="just">
              <a:buFont typeface="Wingdings" panose="05000000000000000000" charset="0"/>
              <a:buNone/>
            </a:pPr>
            <a:r>
              <a:rPr lang="en-US" dirty="0">
                <a:latin typeface="Times New Roman" panose="02020603050405020304" pitchFamily="18" charset="0"/>
                <a:cs typeface="Times New Roman" panose="02020603050405020304" pitchFamily="18" charset="0"/>
                <a:sym typeface="+mn-ea"/>
              </a:rPr>
              <a:t> The Data is collected from </a:t>
            </a:r>
            <a:r>
              <a:rPr lang="en-US" dirty="0" err="1">
                <a:latin typeface="Times New Roman" panose="02020603050405020304" pitchFamily="18" charset="0"/>
                <a:cs typeface="Times New Roman" panose="02020603050405020304" pitchFamily="18" charset="0"/>
                <a:sym typeface="+mn-ea"/>
              </a:rPr>
              <a:t>Youtube</a:t>
            </a:r>
            <a:r>
              <a:rPr lang="en-US" dirty="0">
                <a:latin typeface="Times New Roman" panose="02020603050405020304" pitchFamily="18" charset="0"/>
                <a:cs typeface="Times New Roman" panose="02020603050405020304" pitchFamily="18" charset="0"/>
                <a:sym typeface="+mn-ea"/>
              </a:rPr>
              <a:t> and Twitter Using Google </a:t>
            </a:r>
            <a:r>
              <a:rPr lang="en-US" dirty="0" err="1">
                <a:latin typeface="Times New Roman" panose="02020603050405020304" pitchFamily="18" charset="0"/>
                <a:cs typeface="Times New Roman" panose="02020603050405020304" pitchFamily="18" charset="0"/>
                <a:sym typeface="+mn-ea"/>
              </a:rPr>
              <a:t>Youtube</a:t>
            </a:r>
            <a:r>
              <a:rPr lang="en-US" dirty="0">
                <a:latin typeface="Times New Roman" panose="02020603050405020304" pitchFamily="18" charset="0"/>
                <a:cs typeface="Times New Roman" panose="02020603050405020304" pitchFamily="18" charset="0"/>
                <a:sym typeface="+mn-ea"/>
              </a:rPr>
              <a:t> API and Twitter API .Around 40K comments are collected.</a:t>
            </a:r>
            <a:endParaRPr lang="en-US" dirty="0">
              <a:latin typeface="Times New Roman" panose="02020603050405020304" pitchFamily="18" charset="0"/>
              <a:cs typeface="Times New Roman" panose="02020603050405020304" pitchFamily="18" charset="0"/>
            </a:endParaRPr>
          </a:p>
          <a:p>
            <a:pPr marL="101600" indent="0" algn="just">
              <a:buFont typeface="Wingdings" panose="05000000000000000000" charset="0"/>
              <a:buNone/>
            </a:pPr>
            <a:endParaRPr lang="en-US" dirty="0">
              <a:latin typeface="Times New Roman" panose="02020603050405020304" pitchFamily="18" charset="0"/>
              <a:cs typeface="Times New Roman" panose="02020603050405020304" pitchFamily="18" charset="0"/>
            </a:endParaRPr>
          </a:p>
          <a:p>
            <a:pPr marL="101600" indent="0" algn="just">
              <a:buFont typeface="Wingdings" panose="05000000000000000000" charset="0"/>
              <a:buNone/>
            </a:pPr>
            <a:r>
              <a:rPr lang="en-US" b="1" dirty="0">
                <a:latin typeface="Times New Roman" panose="02020603050405020304" pitchFamily="18" charset="0"/>
                <a:cs typeface="Times New Roman" panose="02020603050405020304" pitchFamily="18" charset="0"/>
                <a:sym typeface="+mn-ea"/>
              </a:rPr>
              <a:t>2)Data Preprocessing:</a:t>
            </a:r>
            <a:endParaRPr lang="en-US" b="1" dirty="0">
              <a:latin typeface="Times New Roman" panose="02020603050405020304" pitchFamily="18" charset="0"/>
              <a:cs typeface="Times New Roman" panose="02020603050405020304" pitchFamily="18" charset="0"/>
            </a:endParaRPr>
          </a:p>
          <a:p>
            <a:pPr marL="101600" indent="0" algn="just">
              <a:buFont typeface="Wingdings" panose="05000000000000000000" charset="0"/>
              <a:buNone/>
            </a:pPr>
            <a:endParaRPr lang="en-US" b="1" dirty="0">
              <a:latin typeface="Times New Roman" panose="02020603050405020304" pitchFamily="18" charset="0"/>
              <a:cs typeface="Times New Roman" panose="02020603050405020304" pitchFamily="18" charset="0"/>
            </a:endParaRPr>
          </a:p>
          <a:p>
            <a:pPr marL="101600" indent="0" algn="just">
              <a:buFont typeface="Wingdings" panose="05000000000000000000" charset="0"/>
              <a:buNone/>
            </a:pPr>
            <a:r>
              <a:rPr lang="en-US" b="1"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Some major Problems of Code Mixed Telugu English Text</a:t>
            </a:r>
            <a:endParaRPr lang="en-US" dirty="0">
              <a:latin typeface="Times New Roman" panose="02020603050405020304" pitchFamily="18" charset="0"/>
              <a:cs typeface="Times New Roman" panose="02020603050405020304" pitchFamily="18" charset="0"/>
            </a:endParaRPr>
          </a:p>
          <a:p>
            <a:pPr marL="101600" indent="0" algn="just">
              <a:buFont typeface="Wingdings" panose="05000000000000000000" charset="0"/>
              <a:buNone/>
            </a:pPr>
            <a:r>
              <a:rPr lang="en-US" b="1" dirty="0">
                <a:latin typeface="Times New Roman" panose="02020603050405020304" pitchFamily="18" charset="0"/>
                <a:cs typeface="Times New Roman" panose="02020603050405020304" pitchFamily="18" charset="0"/>
                <a:sym typeface="+mn-ea"/>
              </a:rPr>
              <a:t>Long vowels : </a:t>
            </a:r>
            <a:r>
              <a:rPr lang="en-US" dirty="0">
                <a:latin typeface="Times New Roman" panose="02020603050405020304" pitchFamily="18" charset="0"/>
                <a:cs typeface="Times New Roman" panose="02020603050405020304" pitchFamily="18" charset="0"/>
                <a:sym typeface="+mn-ea"/>
              </a:rPr>
              <a:t>People tend to transliterate long vowels in many ways , for example the word </a:t>
            </a:r>
            <a:r>
              <a:rPr lang="en-US" dirty="0" err="1">
                <a:latin typeface="Times New Roman" panose="02020603050405020304" pitchFamily="18" charset="0"/>
                <a:cs typeface="Times New Roman" panose="02020603050405020304" pitchFamily="18" charset="0"/>
                <a:sym typeface="+mn-ea"/>
              </a:rPr>
              <a:t>tinnava</a:t>
            </a:r>
            <a:r>
              <a:rPr lang="en-US" dirty="0">
                <a:latin typeface="Times New Roman" panose="02020603050405020304" pitchFamily="18" charset="0"/>
                <a:cs typeface="Times New Roman" panose="02020603050405020304" pitchFamily="18" charset="0"/>
                <a:sym typeface="+mn-ea"/>
              </a:rPr>
              <a:t> is transliterated into </a:t>
            </a:r>
            <a:r>
              <a:rPr lang="en-US" dirty="0" err="1">
                <a:latin typeface="Times New Roman" panose="02020603050405020304" pitchFamily="18" charset="0"/>
                <a:cs typeface="Times New Roman" panose="02020603050405020304" pitchFamily="18" charset="0"/>
                <a:sym typeface="+mn-ea"/>
              </a:rPr>
              <a:t>tinnaaaavaa</a:t>
            </a:r>
            <a:r>
              <a:rPr lang="en-US" dirty="0">
                <a:latin typeface="Times New Roman" panose="02020603050405020304" pitchFamily="18" charset="0"/>
                <a:cs typeface="Times New Roman" panose="02020603050405020304" pitchFamily="18" charset="0"/>
                <a:sym typeface="+mn-ea"/>
              </a:rPr>
              <a:t> or just </a:t>
            </a:r>
            <a:r>
              <a:rPr lang="en-US" dirty="0" err="1">
                <a:latin typeface="Times New Roman" panose="02020603050405020304" pitchFamily="18" charset="0"/>
                <a:cs typeface="Times New Roman" panose="02020603050405020304" pitchFamily="18" charset="0"/>
                <a:sym typeface="+mn-ea"/>
              </a:rPr>
              <a:t>tinnava</a:t>
            </a:r>
            <a:r>
              <a:rPr lang="en-US" dirty="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a:p>
            <a:pPr marL="101600" indent="0" algn="just">
              <a:buFont typeface="Wingdings" panose="05000000000000000000" charset="0"/>
              <a:buNone/>
            </a:pPr>
            <a:r>
              <a:rPr lang="en-US" dirty="0">
                <a:latin typeface="Times New Roman" panose="02020603050405020304" pitchFamily="18" charset="0"/>
                <a:cs typeface="Times New Roman" panose="02020603050405020304" pitchFamily="18" charset="0"/>
                <a:sym typeface="+mn-ea"/>
              </a:rPr>
              <a:t>Similar to long vowels, even double consonants are transliterated in many ways. For example, </a:t>
            </a:r>
            <a:r>
              <a:rPr lang="en-US" dirty="0" err="1">
                <a:latin typeface="Times New Roman" panose="02020603050405020304" pitchFamily="18" charset="0"/>
                <a:cs typeface="Times New Roman" panose="02020603050405020304" pitchFamily="18" charset="0"/>
                <a:sym typeface="+mn-ea"/>
              </a:rPr>
              <a:t>తిన్నావా</a:t>
            </a:r>
            <a:r>
              <a:rPr lang="en-US" dirty="0">
                <a:latin typeface="Times New Roman" panose="02020603050405020304" pitchFamily="18" charset="0"/>
                <a:cs typeface="Times New Roman" panose="02020603050405020304" pitchFamily="18" charset="0"/>
                <a:sym typeface="+mn-ea"/>
              </a:rPr>
              <a:t>  is transliterated into </a:t>
            </a:r>
            <a:r>
              <a:rPr lang="en-US" dirty="0" err="1">
                <a:latin typeface="Times New Roman" panose="02020603050405020304" pitchFamily="18" charset="0"/>
                <a:cs typeface="Times New Roman" panose="02020603050405020304" pitchFamily="18" charset="0"/>
                <a:sym typeface="+mn-ea"/>
              </a:rPr>
              <a:t>tinnava</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tinava</a:t>
            </a:r>
            <a:r>
              <a:rPr lang="en-US" dirty="0">
                <a:latin typeface="Times New Roman" panose="02020603050405020304" pitchFamily="18" charset="0"/>
                <a:cs typeface="Times New Roman" panose="02020603050405020304" pitchFamily="18" charset="0"/>
                <a:sym typeface="+mn-ea"/>
              </a:rPr>
              <a:t> or </a:t>
            </a:r>
            <a:r>
              <a:rPr lang="en-US" dirty="0" err="1">
                <a:latin typeface="Times New Roman" panose="02020603050405020304" pitchFamily="18" charset="0"/>
                <a:cs typeface="Times New Roman" panose="02020603050405020304" pitchFamily="18" charset="0"/>
                <a:sym typeface="+mn-ea"/>
              </a:rPr>
              <a:t>సరిగ్గా</a:t>
            </a:r>
            <a:r>
              <a:rPr lang="en-US" dirty="0">
                <a:latin typeface="Times New Roman" panose="02020603050405020304" pitchFamily="18" charset="0"/>
                <a:cs typeface="Times New Roman" panose="02020603050405020304" pitchFamily="18" charset="0"/>
                <a:sym typeface="+mn-ea"/>
              </a:rPr>
              <a:t> into </a:t>
            </a:r>
            <a:r>
              <a:rPr lang="en-US" dirty="0" err="1">
                <a:latin typeface="Times New Roman" panose="02020603050405020304" pitchFamily="18" charset="0"/>
                <a:cs typeface="Times New Roman" panose="02020603050405020304" pitchFamily="18" charset="0"/>
                <a:sym typeface="+mn-ea"/>
              </a:rPr>
              <a:t>sariggaa</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sarigaa</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a:p>
            <a:pPr marL="101600" indent="0" algn="just">
              <a:buFont typeface="Wingdings" panose="05000000000000000000" charset="0"/>
              <a:buNone/>
            </a:pPr>
            <a:endParaRPr lang="en-US" dirty="0">
              <a:latin typeface="Times New Roman" panose="02020603050405020304" pitchFamily="18" charset="0"/>
              <a:cs typeface="Times New Roman" panose="02020603050405020304" pitchFamily="18" charset="0"/>
            </a:endParaRPr>
          </a:p>
          <a:p>
            <a:pPr marL="101600" indent="0" algn="just">
              <a:buFont typeface="Wingdings" panose="05000000000000000000" charset="0"/>
              <a:buNone/>
            </a:pPr>
            <a:r>
              <a:rPr lang="en-US" b="1" dirty="0">
                <a:latin typeface="Times New Roman" panose="02020603050405020304" pitchFamily="18" charset="0"/>
                <a:cs typeface="Times New Roman" panose="02020603050405020304" pitchFamily="18" charset="0"/>
                <a:sym typeface="+mn-ea"/>
              </a:rPr>
              <a:t></a:t>
            </a:r>
            <a:r>
              <a:rPr lang="en-US" b="1" dirty="0" err="1">
                <a:latin typeface="Times New Roman" panose="02020603050405020304" pitchFamily="18" charset="0"/>
                <a:cs typeface="Times New Roman" panose="02020603050405020304" pitchFamily="18" charset="0"/>
                <a:sym typeface="+mn-ea"/>
              </a:rPr>
              <a:t>Elongation:</a:t>
            </a:r>
            <a:r>
              <a:rPr lang="en-US" dirty="0" err="1">
                <a:latin typeface="Times New Roman" panose="02020603050405020304" pitchFamily="18" charset="0"/>
                <a:cs typeface="Times New Roman" panose="02020603050405020304" pitchFamily="18" charset="0"/>
                <a:sym typeface="+mn-ea"/>
              </a:rPr>
              <a:t>To</a:t>
            </a:r>
            <a:r>
              <a:rPr lang="en-US" dirty="0">
                <a:latin typeface="Times New Roman" panose="02020603050405020304" pitchFamily="18" charset="0"/>
                <a:cs typeface="Times New Roman" panose="02020603050405020304" pitchFamily="18" charset="0"/>
                <a:sym typeface="+mn-ea"/>
              </a:rPr>
              <a:t> express certain sentiments like excitement, users stretch some words in an informal setting. For example: </a:t>
            </a:r>
            <a:r>
              <a:rPr lang="en-US" dirty="0" err="1">
                <a:latin typeface="Times New Roman" panose="02020603050405020304" pitchFamily="18" charset="0"/>
                <a:cs typeface="Times New Roman" panose="02020603050405020304" pitchFamily="18" charset="0"/>
                <a:sym typeface="+mn-ea"/>
              </a:rPr>
              <a:t>hellooo</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niceeee</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gooood</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okayyy</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bagundhiii</a:t>
            </a:r>
            <a:r>
              <a:rPr lang="en-US" dirty="0">
                <a:latin typeface="Times New Roman" panose="02020603050405020304" pitchFamily="18" charset="0"/>
                <a:cs typeface="Times New Roman" panose="02020603050405020304" pitchFamily="18" charset="0"/>
                <a:sym typeface="+mn-ea"/>
              </a:rPr>
              <a:t> , </a:t>
            </a:r>
            <a:r>
              <a:rPr lang="en-US" dirty="0" err="1">
                <a:latin typeface="Times New Roman" panose="02020603050405020304" pitchFamily="18" charset="0"/>
                <a:cs typeface="Times New Roman" panose="02020603050405020304" pitchFamily="18" charset="0"/>
                <a:sym typeface="+mn-ea"/>
              </a:rPr>
              <a:t>ichaavv</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11</a:t>
            </a:fld>
            <a:endParaRPr lang="en-GB"/>
          </a:p>
        </p:txBody>
      </p:sp>
      <p:sp>
        <p:nvSpPr>
          <p:cNvPr id="3" name="Text Box 2"/>
          <p:cNvSpPr txBox="1"/>
          <p:nvPr/>
        </p:nvSpPr>
        <p:spPr>
          <a:xfrm>
            <a:off x="80010" y="801370"/>
            <a:ext cx="8983980" cy="3538220"/>
          </a:xfrm>
          <a:prstGeom prst="rect">
            <a:avLst/>
          </a:prstGeom>
          <a:noFill/>
        </p:spPr>
        <p:txBody>
          <a:bodyPr wrap="square" rtlCol="0">
            <a:spAutoFit/>
          </a:bodyPr>
          <a:lstStyle/>
          <a:p>
            <a:pPr algn="just"/>
            <a:r>
              <a:rPr lang="en-US" dirty="0">
                <a:latin typeface="Times New Roman Regular" panose="02020503050405090304" charset="0"/>
                <a:cs typeface="Times New Roman Regular" panose="02020503050405090304" charset="0"/>
                <a:sym typeface="+mn-ea"/>
              </a:rPr>
              <a:t>●</a:t>
            </a:r>
            <a:r>
              <a:rPr lang="en-US" dirty="0">
                <a:latin typeface="Times New Roman" panose="02020603050405020304" pitchFamily="18" charset="0"/>
                <a:cs typeface="Times New Roman" panose="02020603050405020304" pitchFamily="18" charset="0"/>
                <a:sym typeface="+mn-ea"/>
              </a:rPr>
              <a:t>Normalizing Aspirated Consonants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Aspirated Consonants are the syllables which require a burst of breath to pronounce. In Telugu </a:t>
            </a:r>
            <a:r>
              <a:rPr lang="en-US" dirty="0" err="1">
                <a:latin typeface="Times New Roman" panose="02020603050405020304" pitchFamily="18" charset="0"/>
                <a:cs typeface="Times New Roman" panose="02020603050405020304" pitchFamily="18" charset="0"/>
                <a:sym typeface="+mn-ea"/>
              </a:rPr>
              <a:t>ఖ,ఛ,ఘ,భ,ధ</a:t>
            </a:r>
            <a:r>
              <a:rPr lang="en-US" dirty="0">
                <a:latin typeface="Times New Roman" panose="02020603050405020304" pitchFamily="18" charset="0"/>
                <a:cs typeface="Times New Roman" panose="02020603050405020304" pitchFamily="18" charset="0"/>
                <a:sym typeface="+mn-ea"/>
              </a:rPr>
              <a:t>, are the some  aspirated consonants. In Code Mixed Telugu English Text , we observed that these characters are transliterated in multiple ways. For example, </a:t>
            </a:r>
            <a:r>
              <a:rPr lang="en-US" dirty="0" err="1">
                <a:latin typeface="Times New Roman" panose="02020603050405020304" pitchFamily="18" charset="0"/>
                <a:cs typeface="Times New Roman" panose="02020603050405020304" pitchFamily="18" charset="0"/>
                <a:sym typeface="+mn-ea"/>
              </a:rPr>
              <a:t>ధర</a:t>
            </a:r>
            <a:r>
              <a:rPr lang="en-US" dirty="0">
                <a:latin typeface="Times New Roman" panose="02020603050405020304" pitchFamily="18" charset="0"/>
                <a:cs typeface="Times New Roman" panose="02020603050405020304" pitchFamily="18" charset="0"/>
                <a:sym typeface="+mn-ea"/>
              </a:rPr>
              <a:t>  is transliterating into </a:t>
            </a:r>
            <a:r>
              <a:rPr lang="en-US" dirty="0" err="1">
                <a:latin typeface="Times New Roman" panose="02020603050405020304" pitchFamily="18" charset="0"/>
                <a:cs typeface="Times New Roman" panose="02020603050405020304" pitchFamily="18" charset="0"/>
                <a:sym typeface="+mn-ea"/>
              </a:rPr>
              <a:t>dhara</a:t>
            </a:r>
            <a:r>
              <a:rPr lang="en-US" dirty="0">
                <a:latin typeface="Times New Roman" panose="02020603050405020304" pitchFamily="18" charset="0"/>
                <a:cs typeface="Times New Roman" panose="02020603050405020304" pitchFamily="18" charset="0"/>
                <a:sym typeface="+mn-ea"/>
              </a:rPr>
              <a:t> or </a:t>
            </a:r>
            <a:r>
              <a:rPr lang="en-US" dirty="0" err="1">
                <a:latin typeface="Times New Roman" panose="02020603050405020304" pitchFamily="18" charset="0"/>
                <a:cs typeface="Times New Roman" panose="02020603050405020304" pitchFamily="18" charset="0"/>
                <a:sym typeface="+mn-ea"/>
              </a:rPr>
              <a:t>dara</a:t>
            </a:r>
            <a:r>
              <a:rPr lang="en-US" dirty="0">
                <a:latin typeface="Times New Roman" panose="02020603050405020304" pitchFamily="18" charset="0"/>
                <a:cs typeface="Times New Roman" panose="02020603050405020304" pitchFamily="18" charset="0"/>
                <a:sym typeface="+mn-ea"/>
              </a:rPr>
              <a:t>.</a:t>
            </a:r>
          </a:p>
          <a:p>
            <a:pPr algn="just"/>
            <a:endParaRPr lang="en-US" dirty="0">
              <a:latin typeface="Times New Roman" panose="02020603050405020304" pitchFamily="18" charset="0"/>
              <a:cs typeface="Times New Roman" panose="02020603050405020304" pitchFamily="18" charset="0"/>
              <a:sym typeface="+mn-ea"/>
            </a:endParaRPr>
          </a:p>
          <a:p>
            <a:pPr algn="just"/>
            <a:r>
              <a:rPr lang="en-US" dirty="0">
                <a:latin typeface="Times New Roman" panose="02020603050405020304" pitchFamily="18" charset="0"/>
                <a:cs typeface="Times New Roman" panose="02020603050405020304" pitchFamily="18" charset="0"/>
                <a:sym typeface="+mn-ea"/>
              </a:rPr>
              <a:t>●Elongation Normalization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sym typeface="+mn-ea"/>
            </a:endParaRPr>
          </a:p>
          <a:p>
            <a:pPr algn="just"/>
            <a:r>
              <a:rPr lang="en-US" dirty="0">
                <a:latin typeface="Times New Roman" panose="02020603050405020304" pitchFamily="18" charset="0"/>
                <a:cs typeface="Times New Roman" panose="02020603050405020304" pitchFamily="18" charset="0"/>
                <a:sym typeface="+mn-ea"/>
              </a:rPr>
              <a:t>To deal with the problem of Elongation, we convert each character to lowercase, and then limit the repetitions of sequential characters to two. For example, </a:t>
            </a:r>
            <a:r>
              <a:rPr lang="en-US" dirty="0" err="1">
                <a:latin typeface="Times New Roman" panose="02020603050405020304" pitchFamily="18" charset="0"/>
                <a:cs typeface="Times New Roman" panose="02020603050405020304" pitchFamily="18" charset="0"/>
                <a:sym typeface="+mn-ea"/>
              </a:rPr>
              <a:t>helloooo</a:t>
            </a:r>
            <a:r>
              <a:rPr lang="en-US" dirty="0">
                <a:latin typeface="Times New Roman" panose="02020603050405020304" pitchFamily="18" charset="0"/>
                <a:cs typeface="Times New Roman" panose="02020603050405020304" pitchFamily="18" charset="0"/>
                <a:sym typeface="+mn-ea"/>
              </a:rPr>
              <a:t> to </a:t>
            </a:r>
            <a:r>
              <a:rPr lang="en-US" dirty="0" err="1">
                <a:latin typeface="Times New Roman" panose="02020603050405020304" pitchFamily="18" charset="0"/>
                <a:cs typeface="Times New Roman" panose="02020603050405020304" pitchFamily="18" charset="0"/>
                <a:sym typeface="+mn-ea"/>
              </a:rPr>
              <a:t>helloo</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gooood</a:t>
            </a:r>
            <a:r>
              <a:rPr lang="en-US" dirty="0">
                <a:latin typeface="Times New Roman" panose="02020603050405020304" pitchFamily="18" charset="0"/>
                <a:cs typeface="Times New Roman" panose="02020603050405020304" pitchFamily="18" charset="0"/>
                <a:sym typeface="+mn-ea"/>
              </a:rPr>
              <a:t> to good and </a:t>
            </a:r>
            <a:r>
              <a:rPr lang="en-US" dirty="0" err="1">
                <a:latin typeface="Times New Roman" panose="02020603050405020304" pitchFamily="18" charset="0"/>
                <a:cs typeface="Times New Roman" panose="02020603050405020304" pitchFamily="18" charset="0"/>
                <a:sym typeface="+mn-ea"/>
              </a:rPr>
              <a:t>bagundhiiii</a:t>
            </a:r>
            <a:r>
              <a:rPr lang="en-US" dirty="0">
                <a:latin typeface="Times New Roman" panose="02020603050405020304" pitchFamily="18" charset="0"/>
                <a:cs typeface="Times New Roman" panose="02020603050405020304" pitchFamily="18" charset="0"/>
                <a:sym typeface="+mn-ea"/>
              </a:rPr>
              <a:t> to </a:t>
            </a:r>
            <a:r>
              <a:rPr lang="en-US" dirty="0" err="1">
                <a:latin typeface="Times New Roman" panose="02020603050405020304" pitchFamily="18" charset="0"/>
                <a:cs typeface="Times New Roman" panose="02020603050405020304" pitchFamily="18" charset="0"/>
                <a:sym typeface="+mn-ea"/>
              </a:rPr>
              <a:t>bagundhii</a:t>
            </a:r>
            <a:r>
              <a:rPr lang="en-US" dirty="0">
                <a:latin typeface="Times New Roman" panose="02020603050405020304" pitchFamily="18" charset="0"/>
                <a:cs typeface="Times New Roman" panose="02020603050405020304" pitchFamily="18" charset="0"/>
                <a:sym typeface="+mn-ea"/>
              </a:rPr>
              <a:t>. Errors persisting after this step like </a:t>
            </a:r>
            <a:r>
              <a:rPr lang="en-US" dirty="0" err="1">
                <a:latin typeface="Times New Roman" panose="02020603050405020304" pitchFamily="18" charset="0"/>
                <a:cs typeface="Times New Roman" panose="02020603050405020304" pitchFamily="18" charset="0"/>
                <a:sym typeface="+mn-ea"/>
              </a:rPr>
              <a:t>helloo</a:t>
            </a:r>
            <a:r>
              <a:rPr lang="en-US" dirty="0">
                <a:latin typeface="Times New Roman" panose="02020603050405020304" pitchFamily="18" charset="0"/>
                <a:cs typeface="Times New Roman" panose="02020603050405020304" pitchFamily="18" charset="0"/>
                <a:sym typeface="+mn-ea"/>
              </a:rPr>
              <a:t> and </a:t>
            </a:r>
            <a:r>
              <a:rPr lang="en-US" dirty="0" err="1">
                <a:latin typeface="Times New Roman" panose="02020603050405020304" pitchFamily="18" charset="0"/>
                <a:cs typeface="Times New Roman" panose="02020603050405020304" pitchFamily="18" charset="0"/>
                <a:sym typeface="+mn-ea"/>
              </a:rPr>
              <a:t>bagundhii</a:t>
            </a:r>
            <a:r>
              <a:rPr lang="en-US" dirty="0">
                <a:latin typeface="Times New Roman" panose="02020603050405020304" pitchFamily="18" charset="0"/>
                <a:cs typeface="Times New Roman" panose="02020603050405020304" pitchFamily="18" charset="0"/>
                <a:sym typeface="+mn-ea"/>
              </a:rPr>
              <a:t> are treated as spelling errors and are normalized in the next steps.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 Normalizing English Words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To address spelling and typing errors, we have used dictionary-based spell-check with to address and typing </a:t>
            </a:r>
            <a:r>
              <a:rPr lang="en-US" dirty="0" err="1">
                <a:latin typeface="Times New Roman" panose="02020603050405020304" pitchFamily="18" charset="0"/>
                <a:cs typeface="Times New Roman" panose="02020603050405020304" pitchFamily="18" charset="0"/>
                <a:sym typeface="+mn-ea"/>
              </a:rPr>
              <a:t>errors,we</a:t>
            </a:r>
            <a:r>
              <a:rPr lang="en-US" dirty="0">
                <a:latin typeface="Times New Roman" panose="02020603050405020304" pitchFamily="18" charset="0"/>
                <a:cs typeface="Times New Roman" panose="02020603050405020304" pitchFamily="18" charset="0"/>
                <a:sym typeface="+mn-ea"/>
              </a:rPr>
              <a:t> have used </a:t>
            </a:r>
            <a:r>
              <a:rPr lang="en-US" dirty="0" err="1">
                <a:latin typeface="Times New Roman" panose="02020603050405020304" pitchFamily="18" charset="0"/>
                <a:cs typeface="Times New Roman" panose="02020603050405020304" pitchFamily="18" charset="0"/>
                <a:sym typeface="+mn-ea"/>
              </a:rPr>
              <a:t>SysSpell</a:t>
            </a:r>
            <a:r>
              <a:rPr lang="en-US" dirty="0">
                <a:latin typeface="Times New Roman" panose="02020603050405020304" pitchFamily="18" charset="0"/>
                <a:cs typeface="Times New Roman" panose="02020603050405020304" pitchFamily="18" charset="0"/>
                <a:sym typeface="+mn-ea"/>
              </a:rPr>
              <a:t> to address spelling and typing errors.</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12</a:t>
            </a:fld>
            <a:endParaRPr lang="en-GB"/>
          </a:p>
        </p:txBody>
      </p:sp>
      <p:sp>
        <p:nvSpPr>
          <p:cNvPr id="100" name="Text Box 99"/>
          <p:cNvSpPr txBox="1"/>
          <p:nvPr/>
        </p:nvSpPr>
        <p:spPr>
          <a:xfrm>
            <a:off x="527685" y="660400"/>
            <a:ext cx="7689215" cy="3754874"/>
          </a:xfrm>
          <a:prstGeom prst="rect">
            <a:avLst/>
          </a:prstGeom>
          <a:noFill/>
          <a:ln w="9525">
            <a:noFill/>
          </a:ln>
        </p:spPr>
        <p:txBody>
          <a:bodyPr wrap="square">
            <a:spAutoFit/>
          </a:bodyPr>
          <a:lstStyle/>
          <a:p>
            <a:pPr marL="0" indent="0"/>
            <a:r>
              <a:rPr lang="en-US" altLang="zh-CN" b="1" dirty="0">
                <a:highlight>
                  <a:srgbClr val="FFFFFF"/>
                </a:highlight>
                <a:latin typeface="Times New Roman" panose="02020603050405020304" pitchFamily="18" charset="0"/>
                <a:cs typeface="Times New Roman" panose="02020603050405020304" pitchFamily="18" charset="0"/>
              </a:rPr>
              <a:t>3 .Tagging the Text into classes like Positive, Negative , Neutral : </a:t>
            </a:r>
          </a:p>
          <a:p>
            <a:pPr marL="0" indent="0"/>
            <a:endParaRPr lang="en-US" altLang="zh-CN" dirty="0">
              <a:highlight>
                <a:srgbClr val="FFFFFF"/>
              </a:highlight>
              <a:latin typeface="Times New Roman" panose="02020603050405020304" pitchFamily="18" charset="0"/>
              <a:cs typeface="Times New Roman" panose="02020603050405020304" pitchFamily="18" charset="0"/>
            </a:endParaRPr>
          </a:p>
          <a:p>
            <a:pPr marL="0" indent="0"/>
            <a:r>
              <a:rPr lang="en-US" altLang="zh-CN" dirty="0">
                <a:highlight>
                  <a:srgbClr val="FFFFFF"/>
                </a:highlight>
                <a:latin typeface="Times New Roman" panose="02020603050405020304" pitchFamily="18" charset="0"/>
                <a:cs typeface="Times New Roman" panose="02020603050405020304" pitchFamily="18" charset="0"/>
              </a:rPr>
              <a:t>The preprocessed data is Manually tagged as Positive , Negative and Neutral .</a:t>
            </a:r>
          </a:p>
          <a:p>
            <a:pPr marL="0" indent="0"/>
            <a:r>
              <a:rPr lang="en-US" altLang="zh-CN" dirty="0">
                <a:highlight>
                  <a:srgbClr val="FFFFFF"/>
                </a:highlight>
                <a:latin typeface="Times New Roman" panose="02020603050405020304" pitchFamily="18" charset="0"/>
                <a:cs typeface="Times New Roman" panose="02020603050405020304" pitchFamily="18" charset="0"/>
              </a:rPr>
              <a:t>For example,</a:t>
            </a:r>
          </a:p>
          <a:p>
            <a:pPr marL="0" indent="0"/>
            <a:r>
              <a:rPr lang="en-US" altLang="zh-CN" b="1" dirty="0">
                <a:highlight>
                  <a:srgbClr val="FFFFFF"/>
                </a:highlight>
                <a:latin typeface="Times New Roman" panose="02020603050405020304" pitchFamily="18" charset="0"/>
                <a:cs typeface="Times New Roman" panose="02020603050405020304" pitchFamily="18" charset="0"/>
              </a:rPr>
              <a:t>kick movie chala </a:t>
            </a:r>
            <a:r>
              <a:rPr lang="en-US" altLang="zh-CN" b="1" dirty="0" err="1">
                <a:highlight>
                  <a:srgbClr val="FFFFFF"/>
                </a:highlight>
                <a:latin typeface="Times New Roman" panose="02020603050405020304" pitchFamily="18" charset="0"/>
                <a:cs typeface="Times New Roman" panose="02020603050405020304" pitchFamily="18" charset="0"/>
              </a:rPr>
              <a:t>bagundi</a:t>
            </a:r>
            <a:r>
              <a:rPr lang="en-US" altLang="zh-CN" dirty="0">
                <a:highlight>
                  <a:srgbClr val="FFFFFF"/>
                </a:highlight>
                <a:latin typeface="Times New Roman" panose="02020603050405020304" pitchFamily="18" charset="0"/>
                <a:cs typeface="Times New Roman" panose="02020603050405020304" pitchFamily="18" charset="0"/>
              </a:rPr>
              <a:t> - Positive </a:t>
            </a:r>
          </a:p>
          <a:p>
            <a:pPr marL="0" indent="0"/>
            <a:r>
              <a:rPr lang="en-US" altLang="zh-CN" b="1" dirty="0" err="1">
                <a:highlight>
                  <a:srgbClr val="FFFFFF"/>
                </a:highlight>
                <a:latin typeface="Times New Roman" panose="02020603050405020304" pitchFamily="18" charset="0"/>
                <a:cs typeface="Times New Roman" panose="02020603050405020304" pitchFamily="18" charset="0"/>
              </a:rPr>
              <a:t>macbook</a:t>
            </a:r>
            <a:r>
              <a:rPr lang="en-US" altLang="zh-CN" b="1" dirty="0">
                <a:highlight>
                  <a:srgbClr val="FFFFFF"/>
                </a:highlight>
                <a:latin typeface="Times New Roman" panose="02020603050405020304" pitchFamily="18" charset="0"/>
                <a:cs typeface="Times New Roman" panose="02020603050405020304" pitchFamily="18" charset="0"/>
              </a:rPr>
              <a:t> air 2020 </a:t>
            </a:r>
            <a:r>
              <a:rPr lang="en-US" altLang="zh-CN" b="1" dirty="0" err="1">
                <a:highlight>
                  <a:srgbClr val="FFFFFF"/>
                </a:highlight>
                <a:latin typeface="Times New Roman" panose="02020603050405020304" pitchFamily="18" charset="0"/>
                <a:cs typeface="Times New Roman" panose="02020603050405020304" pitchFamily="18" charset="0"/>
              </a:rPr>
              <a:t>assalu</a:t>
            </a:r>
            <a:r>
              <a:rPr lang="en-US" altLang="zh-CN" b="1" dirty="0">
                <a:highlight>
                  <a:srgbClr val="FFFFFF"/>
                </a:highlight>
                <a:latin typeface="Times New Roman" panose="02020603050405020304" pitchFamily="18" charset="0"/>
                <a:cs typeface="Times New Roman" panose="02020603050405020304" pitchFamily="18" charset="0"/>
              </a:rPr>
              <a:t> </a:t>
            </a:r>
            <a:r>
              <a:rPr lang="en-US" altLang="zh-CN" b="1" dirty="0" err="1">
                <a:highlight>
                  <a:srgbClr val="FFFFFF"/>
                </a:highlight>
                <a:latin typeface="Times New Roman" panose="02020603050405020304" pitchFamily="18" charset="0"/>
                <a:cs typeface="Times New Roman" panose="02020603050405020304" pitchFamily="18" charset="0"/>
              </a:rPr>
              <a:t>bagoledhu</a:t>
            </a:r>
            <a:r>
              <a:rPr lang="en-US" altLang="zh-CN" dirty="0">
                <a:highlight>
                  <a:srgbClr val="FFFFFF"/>
                </a:highlight>
                <a:latin typeface="Times New Roman" panose="02020603050405020304" pitchFamily="18" charset="0"/>
                <a:cs typeface="Times New Roman" panose="02020603050405020304" pitchFamily="18" charset="0"/>
              </a:rPr>
              <a:t>  - Negative</a:t>
            </a:r>
          </a:p>
          <a:p>
            <a:pPr marL="0" indent="0"/>
            <a:r>
              <a:rPr lang="en-US" altLang="zh-CN" b="1" dirty="0">
                <a:highlight>
                  <a:srgbClr val="FFFFFF"/>
                </a:highlight>
                <a:latin typeface="Times New Roman" panose="02020603050405020304" pitchFamily="18" charset="0"/>
                <a:cs typeface="Times New Roman" panose="02020603050405020304" pitchFamily="18" charset="0"/>
              </a:rPr>
              <a:t>naku work </a:t>
            </a:r>
            <a:r>
              <a:rPr lang="en-US" altLang="zh-CN" b="1" dirty="0" err="1">
                <a:highlight>
                  <a:srgbClr val="FFFFFF"/>
                </a:highlight>
                <a:latin typeface="Times New Roman" panose="02020603050405020304" pitchFamily="18" charset="0"/>
                <a:cs typeface="Times New Roman" panose="02020603050405020304" pitchFamily="18" charset="0"/>
              </a:rPr>
              <a:t>cheyadam</a:t>
            </a:r>
            <a:r>
              <a:rPr lang="en-US" altLang="zh-CN" b="1" dirty="0">
                <a:highlight>
                  <a:srgbClr val="FFFFFF"/>
                </a:highlight>
                <a:latin typeface="Times New Roman" panose="02020603050405020304" pitchFamily="18" charset="0"/>
                <a:cs typeface="Times New Roman" panose="02020603050405020304" pitchFamily="18" charset="0"/>
              </a:rPr>
              <a:t> </a:t>
            </a:r>
            <a:r>
              <a:rPr lang="en-US" altLang="zh-CN" b="1" dirty="0" err="1">
                <a:highlight>
                  <a:srgbClr val="FFFFFF"/>
                </a:highlight>
                <a:latin typeface="Times New Roman" panose="02020603050405020304" pitchFamily="18" charset="0"/>
                <a:cs typeface="Times New Roman" panose="02020603050405020304" pitchFamily="18" charset="0"/>
              </a:rPr>
              <a:t>istam</a:t>
            </a:r>
            <a:r>
              <a:rPr lang="en-US" altLang="zh-CN" dirty="0">
                <a:highlight>
                  <a:srgbClr val="FFFFFF"/>
                </a:highlight>
                <a:latin typeface="Times New Roman" panose="02020603050405020304" pitchFamily="18" charset="0"/>
                <a:cs typeface="Times New Roman" panose="02020603050405020304" pitchFamily="18" charset="0"/>
              </a:rPr>
              <a:t> - Neutral</a:t>
            </a:r>
          </a:p>
          <a:p>
            <a:pPr marL="0" indent="0"/>
            <a:r>
              <a:rPr lang="en-US" altLang="zh-CN" dirty="0">
                <a:highlight>
                  <a:srgbClr val="FFFFFF"/>
                </a:highlight>
                <a:latin typeface="Times New Roman" panose="02020603050405020304" pitchFamily="18" charset="0"/>
                <a:cs typeface="Times New Roman" panose="02020603050405020304" pitchFamily="18" charset="0"/>
              </a:rPr>
              <a:t>The tags are represented as</a:t>
            </a:r>
          </a:p>
          <a:p>
            <a:pPr marL="0" indent="0"/>
            <a:r>
              <a:rPr lang="en-US" altLang="zh-CN" dirty="0">
                <a:highlight>
                  <a:srgbClr val="FFFFFF"/>
                </a:highlight>
                <a:latin typeface="Times New Roman" panose="02020603050405020304" pitchFamily="18" charset="0"/>
                <a:cs typeface="Times New Roman" panose="02020603050405020304" pitchFamily="18" charset="0"/>
              </a:rPr>
              <a:t>Negative - 0</a:t>
            </a:r>
          </a:p>
          <a:p>
            <a:pPr marL="0" indent="0"/>
            <a:r>
              <a:rPr lang="en-US" altLang="zh-CN" dirty="0">
                <a:highlight>
                  <a:srgbClr val="FFFFFF"/>
                </a:highlight>
                <a:latin typeface="Times New Roman" panose="02020603050405020304" pitchFamily="18" charset="0"/>
                <a:cs typeface="Times New Roman" panose="02020603050405020304" pitchFamily="18" charset="0"/>
              </a:rPr>
              <a:t>Neutral    - 1</a:t>
            </a:r>
          </a:p>
          <a:p>
            <a:pPr marL="0" indent="0"/>
            <a:r>
              <a:rPr lang="en-US" altLang="zh-CN" dirty="0">
                <a:highlight>
                  <a:srgbClr val="FFFFFF"/>
                </a:highlight>
                <a:latin typeface="Times New Roman" panose="02020603050405020304" pitchFamily="18" charset="0"/>
                <a:cs typeface="Times New Roman" panose="02020603050405020304" pitchFamily="18" charset="0"/>
              </a:rPr>
              <a:t>Positive   - 2 </a:t>
            </a:r>
          </a:p>
          <a:p>
            <a:pPr marL="0" indent="0"/>
            <a:endParaRPr lang="en-US" dirty="0">
              <a:latin typeface="Times New Roman" panose="02020603050405020304" pitchFamily="18" charset="0"/>
              <a:cs typeface="Times New Roman" panose="02020603050405020304" pitchFamily="18" charset="0"/>
            </a:endParaRPr>
          </a:p>
          <a:p>
            <a:pPr marL="0" indent="0"/>
            <a:r>
              <a:rPr lang="en-US" altLang="zh-CN" b="1" dirty="0">
                <a:latin typeface="Times New Roman" panose="02020603050405020304" pitchFamily="18" charset="0"/>
                <a:cs typeface="Times New Roman" panose="02020603050405020304" pitchFamily="18" charset="0"/>
                <a:sym typeface="+mn-ea"/>
              </a:rPr>
              <a:t>4. Bilingual Dictionary:</a:t>
            </a:r>
            <a:endParaRPr lang="en-US" altLang="zh-CN" dirty="0">
              <a:latin typeface="Times New Roman" panose="02020603050405020304" pitchFamily="18" charset="0"/>
              <a:cs typeface="Times New Roman" panose="02020603050405020304" pitchFamily="18" charset="0"/>
              <a:sym typeface="+mn-ea"/>
            </a:endParaRPr>
          </a:p>
          <a:p>
            <a:pPr marL="0" indent="0"/>
            <a:r>
              <a:rPr lang="en-US" altLang="zh-CN" dirty="0">
                <a:latin typeface="Times New Roman" panose="02020603050405020304" pitchFamily="18" charset="0"/>
                <a:cs typeface="Times New Roman" panose="02020603050405020304" pitchFamily="18" charset="0"/>
                <a:sym typeface="+mn-ea"/>
              </a:rPr>
              <a:t> Bilingual Dictionary consists of  translations of the Code Mixed Telugu word in both Telugu and their Corresponding translation in English. Using this  dictionary the </a:t>
            </a:r>
            <a:r>
              <a:rPr lang="en-US" altLang="zh-CN" dirty="0" err="1">
                <a:latin typeface="Times New Roman" panose="02020603050405020304" pitchFamily="18" charset="0"/>
                <a:cs typeface="Times New Roman" panose="02020603050405020304" pitchFamily="18" charset="0"/>
                <a:sym typeface="+mn-ea"/>
              </a:rPr>
              <a:t>Transcripted</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sym typeface="+mn-ea"/>
              </a:rPr>
              <a:t>telugu</a:t>
            </a:r>
            <a:r>
              <a:rPr lang="en-US" altLang="zh-CN" dirty="0">
                <a:latin typeface="Times New Roman" panose="02020603050405020304" pitchFamily="18" charset="0"/>
                <a:cs typeface="Times New Roman" panose="02020603050405020304" pitchFamily="18" charset="0"/>
                <a:sym typeface="+mn-ea"/>
              </a:rPr>
              <a:t> word is translated to </a:t>
            </a:r>
            <a:r>
              <a:rPr lang="en-US" altLang="zh-CN" dirty="0" err="1">
                <a:latin typeface="Times New Roman" panose="02020603050405020304" pitchFamily="18" charset="0"/>
                <a:cs typeface="Times New Roman" panose="02020603050405020304" pitchFamily="18" charset="0"/>
                <a:sym typeface="+mn-ea"/>
              </a:rPr>
              <a:t>telugu</a:t>
            </a:r>
            <a:r>
              <a:rPr lang="en-US" altLang="zh-CN" dirty="0">
                <a:latin typeface="Times New Roman" panose="02020603050405020304" pitchFamily="18" charset="0"/>
                <a:cs typeface="Times New Roman" panose="02020603050405020304" pitchFamily="18" charset="0"/>
                <a:sym typeface="+mn-ea"/>
              </a:rPr>
              <a:t> first and then finally translated to </a:t>
            </a:r>
            <a:r>
              <a:rPr lang="en-US" altLang="zh-CN" dirty="0" err="1">
                <a:latin typeface="Times New Roman" panose="02020603050405020304" pitchFamily="18" charset="0"/>
                <a:cs typeface="Times New Roman" panose="02020603050405020304" pitchFamily="18" charset="0"/>
                <a:sym typeface="+mn-ea"/>
              </a:rPr>
              <a:t>english</a:t>
            </a:r>
            <a:r>
              <a:rPr lang="en-US" altLang="zh-CN" dirty="0">
                <a:latin typeface="Times New Roman" panose="02020603050405020304" pitchFamily="18" charset="0"/>
                <a:cs typeface="Times New Roman" panose="02020603050405020304" pitchFamily="18" charset="0"/>
                <a:sym typeface="+mn-ea"/>
              </a:rPr>
              <a:t> and substituted in the text.</a:t>
            </a:r>
            <a:endParaRPr lang="en-US" altLang="zh-CN" dirty="0">
              <a:highlight>
                <a:srgbClr val="FFFFFF"/>
              </a:highlight>
              <a:latin typeface="Times New Roman" panose="02020603050405020304" pitchFamily="18" charset="0"/>
              <a:cs typeface="Times New Roman" panose="02020603050405020304" pitchFamily="18" charset="0"/>
              <a:sym typeface="+mn-ea"/>
            </a:endParaRPr>
          </a:p>
          <a:p>
            <a:pPr marL="0" indent="0"/>
            <a:endParaRPr lang="en-US"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13</a:t>
            </a:fld>
            <a:endParaRPr lang="en-GB"/>
          </a:p>
        </p:txBody>
      </p:sp>
      <p:pic>
        <p:nvPicPr>
          <p:cNvPr id="4" name="Picture -1"/>
          <p:cNvPicPr/>
          <p:nvPr/>
        </p:nvPicPr>
        <p:blipFill>
          <a:blip r:embed="rId2"/>
          <a:stretch>
            <a:fillRect/>
          </a:stretch>
        </p:blipFill>
        <p:spPr>
          <a:xfrm>
            <a:off x="1158240" y="1179830"/>
            <a:ext cx="6581775" cy="3363595"/>
          </a:xfrm>
          <a:prstGeom prst="rect">
            <a:avLst/>
          </a:prstGeom>
          <a:noFill/>
          <a:ln w="9525">
            <a:noFill/>
          </a:ln>
        </p:spPr>
      </p:pic>
      <p:sp>
        <p:nvSpPr>
          <p:cNvPr id="3" name="Text Box 2"/>
          <p:cNvSpPr txBox="1"/>
          <p:nvPr/>
        </p:nvSpPr>
        <p:spPr>
          <a:xfrm>
            <a:off x="738505" y="302260"/>
            <a:ext cx="6879590" cy="306705"/>
          </a:xfrm>
          <a:prstGeom prst="rect">
            <a:avLst/>
          </a:prstGeom>
          <a:noFill/>
        </p:spPr>
        <p:txBody>
          <a:bodyPr wrap="square" rtlCol="0">
            <a:spAutoFit/>
          </a:bodyPr>
          <a:lstStyle/>
          <a:p>
            <a:r>
              <a:rPr lang="en-US"/>
              <a:t>			</a:t>
            </a:r>
            <a:r>
              <a:rPr lang="en-US" b="1">
                <a:latin typeface="Arial Bold" panose="020B0604020202090204" charset="0"/>
                <a:cs typeface="Arial Bold" panose="020B0604020202090204" charset="0"/>
              </a:rPr>
              <a:t>Bilingual Dictionary</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14</a:t>
            </a:fld>
            <a:endParaRPr lang="en-GB"/>
          </a:p>
        </p:txBody>
      </p:sp>
      <p:sp>
        <p:nvSpPr>
          <p:cNvPr id="3" name="Text Box 2"/>
          <p:cNvSpPr txBox="1"/>
          <p:nvPr/>
        </p:nvSpPr>
        <p:spPr>
          <a:xfrm>
            <a:off x="84455" y="570230"/>
            <a:ext cx="9020810" cy="3846195"/>
          </a:xfrm>
          <a:prstGeom prst="rect">
            <a:avLst/>
          </a:prstGeom>
          <a:noFill/>
        </p:spPr>
        <p:txBody>
          <a:bodyPr wrap="square" rtlCol="0">
            <a:spAutoFit/>
          </a:bodyPr>
          <a:lstStyle/>
          <a:p>
            <a:pPr marL="0" indent="0"/>
            <a:r>
              <a:rPr lang="en-US" altLang="zh-CN" b="1">
                <a:highlight>
                  <a:srgbClr val="FFFFFF"/>
                </a:highlight>
                <a:latin typeface="Times New Roman Bold" panose="02020503050405090304" charset="0"/>
                <a:cs typeface="Times New Roman Bold" panose="02020503050405090304" charset="0"/>
                <a:sym typeface="+mn-ea"/>
              </a:rPr>
              <a:t>5.Bilingual Text to Partially Translated Text Conversion Using Bilingual  Dictionary:</a:t>
            </a:r>
          </a:p>
          <a:p>
            <a:pPr marL="0" indent="0"/>
            <a:endParaRPr lang="en-US" altLang="zh-CN" b="1">
              <a:highlight>
                <a:srgbClr val="FFFFFF"/>
              </a:highlight>
              <a:latin typeface="Times New Roman Bold" panose="02020503050405090304" charset="0"/>
              <a:cs typeface="Times New Roman Bold" panose="02020503050405090304" charset="0"/>
              <a:sym typeface="+mn-ea"/>
            </a:endParaRPr>
          </a:p>
          <a:p>
            <a:pPr marL="0" indent="0"/>
            <a:r>
              <a:rPr lang="en-US" altLang="zh-CN" sz="1200">
                <a:highlight>
                  <a:srgbClr val="FFFFFF"/>
                </a:highlight>
                <a:latin typeface="Times New Roman" panose="02020503050405090304" pitchFamily="18" charset="0"/>
                <a:cs typeface="Times New Roman" panose="02020503050405090304" pitchFamily="18" charset="0"/>
                <a:sym typeface="+mn-ea"/>
              </a:rPr>
              <a:t>The Transcripted Telugu word is first looked in the bilingual dictionary if the word is found in the dictionary then it is  replaced with the corresponding translated English word. If the  word is not  found in the dictionary then it is  kept as it is and it is processed in the later phases.</a:t>
            </a:r>
            <a:endParaRPr lang="en-US" altLang="zh-CN">
              <a:highlight>
                <a:srgbClr val="FFFFFF"/>
              </a:highlight>
              <a:latin typeface="Times New Roman" panose="02020503050405090304" pitchFamily="18" charset="0"/>
              <a:cs typeface="Times New Roman" panose="02020503050405090304" pitchFamily="18" charset="0"/>
              <a:sym typeface="+mn-ea"/>
            </a:endParaRPr>
          </a:p>
          <a:p>
            <a:pPr marL="0" indent="0"/>
            <a:endParaRPr lang="en-US" altLang="zh-CN" b="1">
              <a:highlight>
                <a:srgbClr val="FFFFFF"/>
              </a:highlight>
              <a:latin typeface="Times New Roman" panose="02020503050405090304" pitchFamily="18" charset="0"/>
              <a:cs typeface="Times New Roman" panose="02020503050405090304" pitchFamily="18" charset="0"/>
              <a:sym typeface="+mn-ea"/>
            </a:endParaRPr>
          </a:p>
          <a:p>
            <a:pPr marL="0" indent="0"/>
            <a:r>
              <a:rPr lang="en-US" altLang="zh-CN" b="1">
                <a:highlight>
                  <a:srgbClr val="FFFFFF"/>
                </a:highlight>
                <a:latin typeface="Times New Roman Bold" panose="02020503050405090304" charset="0"/>
                <a:cs typeface="Times New Roman Bold" panose="02020503050405090304" charset="0"/>
                <a:sym typeface="+mn-ea"/>
              </a:rPr>
              <a:t>6.Partially Translated Text to Complete Monolingual Text Conversion Using Translation API by Google:</a:t>
            </a:r>
          </a:p>
          <a:p>
            <a:pPr marL="0" indent="0"/>
            <a:r>
              <a:rPr lang="en-US" altLang="zh-CN" b="1">
                <a:highlight>
                  <a:srgbClr val="FFFFFF"/>
                </a:highlight>
                <a:latin typeface="Times New Roman Bold" panose="02020503050405090304" charset="0"/>
                <a:cs typeface="Times New Roman Bold" panose="02020503050405090304" charset="0"/>
                <a:sym typeface="+mn-ea"/>
              </a:rPr>
              <a:t> </a:t>
            </a:r>
            <a:r>
              <a:rPr lang="en-US" altLang="zh-CN">
                <a:highlight>
                  <a:srgbClr val="FFFFFF"/>
                </a:highlight>
                <a:latin typeface="Times New Roman" panose="02020503050405090304" pitchFamily="18" charset="0"/>
                <a:cs typeface="Times New Roman" panose="02020503050405090304" pitchFamily="18" charset="0"/>
                <a:sym typeface="+mn-ea"/>
              </a:rPr>
              <a:t> </a:t>
            </a:r>
          </a:p>
          <a:p>
            <a:pPr marL="0" indent="0"/>
            <a:r>
              <a:rPr lang="en-US" altLang="zh-CN" sz="1200">
                <a:highlight>
                  <a:srgbClr val="FFFFFF"/>
                </a:highlight>
                <a:latin typeface="Times New Roman" panose="02020503050405090304" pitchFamily="18" charset="0"/>
                <a:cs typeface="Times New Roman" panose="02020503050405090304" pitchFamily="18" charset="0"/>
                <a:sym typeface="+mn-ea"/>
              </a:rPr>
              <a:t>The partially translated text is converted to monolingual (english ) using the Google Translation API . For that we used the googletrans module provided by python. and using this we translated the  partially translated text to completed monolingual text .</a:t>
            </a:r>
          </a:p>
          <a:p>
            <a:pPr marL="0" indent="0"/>
            <a:r>
              <a:rPr lang="en-US" altLang="zh-CN" b="1">
                <a:highlight>
                  <a:srgbClr val="FFFFFF"/>
                </a:highlight>
                <a:latin typeface="Times New Roman Bold" panose="02020503050405090304" charset="0"/>
                <a:cs typeface="Times New Roman Bold" panose="02020503050405090304" charset="0"/>
                <a:sym typeface="+mn-ea"/>
              </a:rPr>
              <a:t>7.Grammatical Correction of Monolingual Text Using Transformers: </a:t>
            </a:r>
            <a:endParaRPr lang="en-US" altLang="zh-CN">
              <a:highlight>
                <a:srgbClr val="FFFFFF"/>
              </a:highlight>
              <a:latin typeface="Times New Roman" panose="02020503050405090304" pitchFamily="18" charset="0"/>
              <a:cs typeface="Times New Roman" panose="02020503050405090304" pitchFamily="18" charset="0"/>
              <a:sym typeface="+mn-ea"/>
            </a:endParaRPr>
          </a:p>
          <a:p>
            <a:pPr marL="0" indent="0"/>
            <a:r>
              <a:rPr lang="en-US" altLang="zh-CN" sz="1200">
                <a:highlight>
                  <a:srgbClr val="FFFFFF"/>
                </a:highlight>
                <a:latin typeface="Times New Roman" panose="02020503050405090304" pitchFamily="18" charset="0"/>
                <a:cs typeface="Times New Roman" panose="02020503050405090304" pitchFamily="18" charset="0"/>
                <a:sym typeface="+mn-ea"/>
              </a:rPr>
              <a:t>The Translated Text is further processed for the Grammatical Correction  Using the HappyTranformer  provided by the Huggingface. The minimum edit distance for the grammatical correction is given as 1. and the final translation is used for training the model and evaluating the model.</a:t>
            </a:r>
            <a:endParaRPr lang="en-US" altLang="zh-CN" b="1">
              <a:highlight>
                <a:srgbClr val="FFFFFF"/>
              </a:highlight>
              <a:latin typeface="Times New Roman Bold" panose="02020503050405090304" charset="0"/>
              <a:cs typeface="Times New Roman Bold" panose="02020503050405090304" charset="0"/>
              <a:sym typeface="+mn-ea"/>
            </a:endParaRPr>
          </a:p>
          <a:p>
            <a:pPr marL="0" indent="0"/>
            <a:r>
              <a:rPr lang="en-US" altLang="zh-CN" b="1">
                <a:highlight>
                  <a:srgbClr val="FFFFFF"/>
                </a:highlight>
                <a:latin typeface="Times New Roman Bold" panose="02020503050405090304" charset="0"/>
                <a:cs typeface="Times New Roman Bold" panose="02020503050405090304" charset="0"/>
                <a:sym typeface="+mn-ea"/>
              </a:rPr>
              <a:t>8.Training and Evaluating the Model Using different Deep learning models.</a:t>
            </a:r>
          </a:p>
          <a:p>
            <a:pPr marL="0" indent="0"/>
            <a:endParaRPr lang="en-US" altLang="zh-CN" b="1">
              <a:highlight>
                <a:srgbClr val="FFFFFF"/>
              </a:highlight>
              <a:latin typeface="Times New Roman" panose="02020503050405090304" pitchFamily="18" charset="0"/>
              <a:cs typeface="Times New Roman" panose="02020503050405090304" pitchFamily="18" charset="0"/>
              <a:sym typeface="+mn-ea"/>
            </a:endParaRPr>
          </a:p>
          <a:p>
            <a:pPr marL="0" indent="0"/>
            <a:r>
              <a:rPr lang="en-US" altLang="zh-CN" sz="1200">
                <a:highlight>
                  <a:srgbClr val="FFFFFF"/>
                </a:highlight>
                <a:latin typeface="Times New Roman" panose="02020503050405090304" pitchFamily="18" charset="0"/>
                <a:cs typeface="Times New Roman" panose="02020503050405090304" pitchFamily="18" charset="0"/>
                <a:sym typeface="+mn-ea"/>
              </a:rPr>
              <a:t>The model chosen for this project is Bi-LSTM.</a:t>
            </a:r>
          </a:p>
          <a:p>
            <a:pPr marL="0" indent="0"/>
            <a:r>
              <a:rPr lang="en-US" altLang="zh-CN" sz="1200">
                <a:highlight>
                  <a:srgbClr val="FFFFFF"/>
                </a:highlight>
                <a:latin typeface="Times New Roman" panose="02020503050405090304" pitchFamily="18" charset="0"/>
                <a:cs typeface="Times New Roman" panose="02020503050405090304" pitchFamily="18" charset="0"/>
                <a:sym typeface="+mn-ea"/>
              </a:rPr>
              <a:t>80 % of the data is chosen for the model training  and the remaining 20 % of the data is chosen for testing the model.The same data is trained and evaluated on other models like Conv1D , Simple RNN, LSTM ,  GRU.</a:t>
            </a:r>
            <a:endParaRPr lang="en-US" sz="1200"/>
          </a:p>
          <a:p>
            <a:pPr marL="0" indent="0"/>
            <a:endParaRPr lang="en-US" sz="120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392575"/>
            <a:ext cx="5722155" cy="766200"/>
          </a:xfrm>
        </p:spPr>
        <p:txBody>
          <a:bodyPr/>
          <a:lstStyle/>
          <a:p>
            <a:r>
              <a:rPr lang="en-US" altLang="en-IN" sz="2800" dirty="0">
                <a:latin typeface="Arial Black" panose="020B0A04020102020204" pitchFamily="34" charset="0"/>
              </a:rPr>
              <a:t>                  BILSTM MODEL</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
        <p:nvSpPr>
          <p:cNvPr id="4" name="TextBox 3"/>
          <p:cNvSpPr txBox="1"/>
          <p:nvPr/>
        </p:nvSpPr>
        <p:spPr>
          <a:xfrm>
            <a:off x="510540" y="1508760"/>
            <a:ext cx="8214360" cy="2677656"/>
          </a:xfrm>
          <a:prstGeom prst="rect">
            <a:avLst/>
          </a:prstGeom>
          <a:noFill/>
        </p:spPr>
        <p:txBody>
          <a:bodyPr wrap="square" rtlCol="0">
            <a:spAutoFit/>
          </a:bodyPr>
          <a:lstStyle/>
          <a:p>
            <a:pPr algn="just" rtl="0">
              <a:spcBef>
                <a:spcPts val="0"/>
              </a:spcBef>
              <a:spcAft>
                <a:spcPts val="0"/>
              </a:spcAft>
            </a:pPr>
            <a:r>
              <a:rPr lang="en-US" sz="1800" b="1" i="0" u="none" strike="noStrike" dirty="0">
                <a:solidFill>
                  <a:srgbClr val="000000"/>
                </a:solidFill>
                <a:effectLst/>
                <a:latin typeface="Arial Black" panose="020B0A04020102020204" pitchFamily="34" charset="0"/>
              </a:rPr>
              <a:t>Bi-LSTM:(Bi-directional long short term memory):</a:t>
            </a:r>
          </a:p>
          <a:p>
            <a:pPr algn="just" rtl="0">
              <a:spcBef>
                <a:spcPts val="0"/>
              </a:spcBef>
              <a:spcAft>
                <a:spcPts val="0"/>
              </a:spcAft>
            </a:pPr>
            <a:endParaRPr lang="en-US" dirty="0">
              <a:effectLst/>
            </a:endParaRPr>
          </a:p>
          <a:p>
            <a:pPr algn="just" rtl="0">
              <a:spcBef>
                <a:spcPts val="0"/>
              </a:spcBef>
              <a:spcAft>
                <a:spcPts val="0"/>
              </a:spcAft>
            </a:pPr>
            <a:r>
              <a:rPr lang="en-US" sz="1600" b="0" i="0" u="none" strike="noStrike" dirty="0">
                <a:solidFill>
                  <a:srgbClr val="000000"/>
                </a:solidFill>
                <a:effectLst/>
                <a:latin typeface="Times New Roman" panose="02020503050405090304" pitchFamily="18" charset="0"/>
                <a:cs typeface="Times New Roman" panose="02020503050405090304" pitchFamily="18" charset="0"/>
              </a:rPr>
              <a:t>Bidirectional recurrent neural networks(RNN) are really just putting two independent RNNs together. This structure allows the networks to have both backward and forward information about the sequence at every time.</a:t>
            </a:r>
            <a:endParaRPr lang="en-US" sz="1600" dirty="0">
              <a:effectLst/>
              <a:latin typeface="Times New Roman" panose="02020503050405090304" pitchFamily="18" charset="0"/>
              <a:cs typeface="Times New Roman" panose="02020503050405090304" pitchFamily="18" charset="0"/>
            </a:endParaRPr>
          </a:p>
          <a:p>
            <a:pPr algn="just" rtl="0">
              <a:spcBef>
                <a:spcPts val="0"/>
              </a:spcBef>
              <a:spcAft>
                <a:spcPts val="1200"/>
              </a:spcAft>
            </a:pPr>
            <a:r>
              <a:rPr lang="en-US" sz="1600" b="0" i="0" u="none" strike="noStrike" dirty="0">
                <a:solidFill>
                  <a:srgbClr val="000000"/>
                </a:solidFill>
                <a:effectLst/>
                <a:latin typeface="Times New Roman" panose="02020503050405090304" pitchFamily="18" charset="0"/>
                <a:cs typeface="Times New Roman" panose="02020503050405090304" pitchFamily="18" charset="0"/>
              </a:rPr>
              <a:t>Using bidirectional will run your inputs in two ways, one from past to future and one from future to past and what differs this approach from unidirectional is that in the LSTM that runs backward you preserve information from the future and using the two hidden states combined you are able in any point in time to preserve information from both past and future.</a:t>
            </a:r>
            <a:endParaRPr lang="en-US" sz="1600" dirty="0">
              <a:effectLst/>
              <a:latin typeface="Times New Roman" panose="02020503050405090304" pitchFamily="18" charset="0"/>
              <a:cs typeface="Times New Roman" panose="0202050305040509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65" y="1059180"/>
            <a:ext cx="7095195" cy="25593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08960" y="3848100"/>
            <a:ext cx="2545080" cy="307777"/>
          </a:xfrm>
          <a:prstGeom prst="rect">
            <a:avLst/>
          </a:prstGeom>
          <a:noFill/>
        </p:spPr>
        <p:txBody>
          <a:bodyPr wrap="square" rtlCol="0">
            <a:spAutoFit/>
          </a:bodyPr>
          <a:lstStyle/>
          <a:p>
            <a:pPr algn="just"/>
            <a:r>
              <a:rPr lang="en-IN" dirty="0">
                <a:latin typeface="Arial Black" panose="020B0A04020102020204" pitchFamily="34" charset="0"/>
              </a:rPr>
              <a:t>Bidirectional LSTM</a:t>
            </a:r>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7" name="Picture 6"/>
          <p:cNvPicPr>
            <a:picLocks noChangeAspect="1"/>
          </p:cNvPicPr>
          <p:nvPr/>
        </p:nvPicPr>
        <p:blipFill rotWithShape="1">
          <a:blip r:embed="rId2"/>
          <a:srcRect t="10856"/>
          <a:stretch>
            <a:fillRect/>
          </a:stretch>
        </p:blipFill>
        <p:spPr>
          <a:xfrm>
            <a:off x="1326380" y="1203960"/>
            <a:ext cx="7817620" cy="3863340"/>
          </a:xfrm>
          <a:prstGeom prst="rect">
            <a:avLst/>
          </a:prstGeom>
        </p:spPr>
      </p:pic>
      <p:sp>
        <p:nvSpPr>
          <p:cNvPr id="8" name="TextBox 7"/>
          <p:cNvSpPr txBox="1"/>
          <p:nvPr/>
        </p:nvSpPr>
        <p:spPr>
          <a:xfrm>
            <a:off x="373380" y="510540"/>
            <a:ext cx="5448300" cy="523220"/>
          </a:xfrm>
          <a:prstGeom prst="rect">
            <a:avLst/>
          </a:prstGeom>
          <a:noFill/>
        </p:spPr>
        <p:txBody>
          <a:bodyPr wrap="square" rtlCol="0">
            <a:spAutoFit/>
          </a:bodyPr>
          <a:lstStyle/>
          <a:p>
            <a:r>
              <a:rPr lang="en-IN" sz="2800" dirty="0">
                <a:solidFill>
                  <a:schemeClr val="bg1"/>
                </a:solidFill>
                <a:latin typeface="Arial Black" panose="020B0A04020102020204" pitchFamily="34" charset="0"/>
              </a:rPr>
              <a:t>FlowChart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
        <p:nvSpPr>
          <p:cNvPr id="3" name="TextBox 2"/>
          <p:cNvSpPr txBox="1"/>
          <p:nvPr/>
        </p:nvSpPr>
        <p:spPr>
          <a:xfrm>
            <a:off x="160020" y="937260"/>
            <a:ext cx="8679180"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Black" panose="020B0A04020102020204" pitchFamily="34" charset="0"/>
              </a:rPr>
              <a:t>Historical Reviews</a:t>
            </a:r>
            <a:r>
              <a:rPr lang="en-US" dirty="0"/>
              <a:t>	</a:t>
            </a:r>
          </a:p>
        </p:txBody>
      </p:sp>
      <p:sp>
        <p:nvSpPr>
          <p:cNvPr id="5" name="TextBox 4"/>
          <p:cNvSpPr txBox="1"/>
          <p:nvPr/>
        </p:nvSpPr>
        <p:spPr>
          <a:xfrm>
            <a:off x="601980" y="1402080"/>
            <a:ext cx="7802880" cy="1292662"/>
          </a:xfrm>
          <a:prstGeom prst="rect">
            <a:avLst/>
          </a:prstGeom>
          <a:noFill/>
        </p:spPr>
        <p:txBody>
          <a:bodyPr wrap="square" rtlCol="0">
            <a:spAutoFit/>
          </a:bodyPr>
          <a:lstStyle/>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We have observed that youtube videos contain user comments expressing their sentiment of the movie or the video and the twitter users tweet in Code-Mixed Telugu English Text on different aspects such as movies , sports , and politics.</a:t>
            </a:r>
          </a:p>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We used Twitter public streaming API and youtube comment API to collect this data.</a:t>
            </a:r>
          </a:p>
          <a:p>
            <a:pPr marL="285750" indent="-285750">
              <a:buFont typeface="Arial" panose="020B0604020202090204" pitchFamily="34" charset="0"/>
              <a:buChar char="•"/>
            </a:pPr>
            <a:endParaRPr lang="en-IN" dirty="0"/>
          </a:p>
        </p:txBody>
      </p:sp>
      <p:sp>
        <p:nvSpPr>
          <p:cNvPr id="7" name="TextBox 6"/>
          <p:cNvSpPr txBox="1"/>
          <p:nvPr/>
        </p:nvSpPr>
        <p:spPr>
          <a:xfrm>
            <a:off x="160020" y="2667119"/>
            <a:ext cx="3855720"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Black" panose="020B0A04020102020204" pitchFamily="34" charset="0"/>
              </a:rPr>
              <a:t>Sentiment Annotation</a:t>
            </a:r>
            <a:endParaRPr lang="en-IN" sz="1600" dirty="0">
              <a:latin typeface="Arial Black" panose="020B0A04020102020204" pitchFamily="34" charset="0"/>
            </a:endParaRPr>
          </a:p>
        </p:txBody>
      </p:sp>
      <p:sp>
        <p:nvSpPr>
          <p:cNvPr id="8" name="TextBox 7"/>
          <p:cNvSpPr txBox="1"/>
          <p:nvPr/>
        </p:nvSpPr>
        <p:spPr>
          <a:xfrm>
            <a:off x="636270" y="3080845"/>
            <a:ext cx="7871460" cy="584775"/>
          </a:xfrm>
          <a:prstGeom prst="rect">
            <a:avLst/>
          </a:prstGeom>
          <a:noFill/>
        </p:spPr>
        <p:txBody>
          <a:bodyPr wrap="square" rtlCol="0">
            <a:spAutoFit/>
          </a:bodyPr>
          <a:lstStyle/>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The objective of this phase is to annotate each sentence.</a:t>
            </a:r>
          </a:p>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We adapted three-class classification for the sentiment of the sentences</a:t>
            </a:r>
            <a:endParaRPr lang="en-IN" sz="1600" dirty="0">
              <a:latin typeface="Times New Roman" panose="02020503050405090304" pitchFamily="18" charset="0"/>
              <a:cs typeface="Times New Roman" panose="02020503050405090304" pitchFamily="18" charset="0"/>
            </a:endParaRPr>
          </a:p>
        </p:txBody>
      </p:sp>
      <p:sp>
        <p:nvSpPr>
          <p:cNvPr id="9" name="TextBox 8"/>
          <p:cNvSpPr txBox="1"/>
          <p:nvPr/>
        </p:nvSpPr>
        <p:spPr>
          <a:xfrm>
            <a:off x="1539240" y="3781728"/>
            <a:ext cx="4160520" cy="830997"/>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503050405090304" pitchFamily="18" charset="0"/>
                <a:cs typeface="Times New Roman" panose="02020503050405090304" pitchFamily="18" charset="0"/>
              </a:rPr>
              <a:t>Positive - 2</a:t>
            </a:r>
          </a:p>
          <a:p>
            <a:pPr marL="285750" indent="-285750">
              <a:buFont typeface="Wingdings" panose="05000000000000000000" pitchFamily="2" charset="2"/>
              <a:buChar char="§"/>
            </a:pPr>
            <a:r>
              <a:rPr lang="en-US" sz="1600" dirty="0">
                <a:latin typeface="Times New Roman" panose="02020503050405090304" pitchFamily="18" charset="0"/>
                <a:cs typeface="Times New Roman" panose="02020503050405090304" pitchFamily="18" charset="0"/>
              </a:rPr>
              <a:t>Neutral - 1</a:t>
            </a:r>
          </a:p>
          <a:p>
            <a:pPr marL="285750" indent="-285750">
              <a:buFont typeface="Wingdings" panose="05000000000000000000" pitchFamily="2" charset="2"/>
              <a:buChar char="§"/>
            </a:pPr>
            <a:r>
              <a:rPr lang="en-US" sz="1600" dirty="0">
                <a:latin typeface="Times New Roman" panose="02020503050405090304" pitchFamily="18" charset="0"/>
                <a:cs typeface="Times New Roman" panose="02020503050405090304" pitchFamily="18" charset="0"/>
              </a:rPr>
              <a:t>Negative - 0</a:t>
            </a:r>
            <a:endParaRPr lang="en-IN" sz="1600"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
        <p:nvSpPr>
          <p:cNvPr id="3" name="TextBox 2"/>
          <p:cNvSpPr txBox="1"/>
          <p:nvPr/>
        </p:nvSpPr>
        <p:spPr>
          <a:xfrm>
            <a:off x="449580" y="889039"/>
            <a:ext cx="5890260" cy="353943"/>
          </a:xfrm>
          <a:prstGeom prst="rect">
            <a:avLst/>
          </a:prstGeom>
          <a:noFill/>
        </p:spPr>
        <p:txBody>
          <a:bodyPr wrap="square" rtlCol="0">
            <a:spAutoFit/>
          </a:bodyPr>
          <a:lstStyle/>
          <a:p>
            <a:pPr marL="285750" indent="-285750">
              <a:buFont typeface="Wingdings" panose="05000000000000000000" pitchFamily="2" charset="2"/>
              <a:buChar char="Ø"/>
            </a:pPr>
            <a:r>
              <a:rPr lang="en-US" sz="1700" dirty="0">
                <a:latin typeface="Arial Black" panose="020B0A04020102020204" pitchFamily="34" charset="0"/>
              </a:rPr>
              <a:t>Text cleansing</a:t>
            </a:r>
            <a:endParaRPr lang="en-IN" sz="1700" dirty="0">
              <a:latin typeface="Arial Black" panose="020B0A04020102020204" pitchFamily="34" charset="0"/>
            </a:endParaRPr>
          </a:p>
        </p:txBody>
      </p:sp>
      <p:sp>
        <p:nvSpPr>
          <p:cNvPr id="4" name="TextBox 3"/>
          <p:cNvSpPr txBox="1"/>
          <p:nvPr/>
        </p:nvSpPr>
        <p:spPr>
          <a:xfrm>
            <a:off x="937260" y="1333961"/>
            <a:ext cx="7726680" cy="3016210"/>
          </a:xfrm>
          <a:prstGeom prst="rect">
            <a:avLst/>
          </a:prstGeom>
          <a:noFill/>
        </p:spPr>
        <p:txBody>
          <a:bodyPr wrap="square" rtlCol="0">
            <a:spAutoFit/>
          </a:bodyPr>
          <a:lstStyle/>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We removed irrelevant text such as removing extra spaces, emoticons , and emojis manually.</a:t>
            </a:r>
          </a:p>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To lowercasing the data and removing punctuations we used URLs and markup text, using regex-based pattern matching to ensure basic data quality.</a:t>
            </a:r>
          </a:p>
          <a:p>
            <a:pPr marL="285750" indent="-285750" algn="just">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With the help of NLTK Tokenizer, we tokenized each sentence into words.</a:t>
            </a:r>
          </a:p>
          <a:p>
            <a:pPr marL="285750" indent="-285750" algn="just">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We observed various transliterations like Double Constants , Aspirated Constants , Homophones , Informal Language and Elongation. </a:t>
            </a:r>
          </a:p>
          <a:p>
            <a:pPr marL="285750" indent="-285750" algn="just">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Later we convert bilingual codemixed data into monolingual data (English) using Google Translate and Happy Transformer.</a:t>
            </a:r>
          </a:p>
          <a:p>
            <a:pPr marL="285750" indent="-285750" algn="just">
              <a:buFont typeface="Arial" panose="020B0604020202090204" pitchFamily="34" charset="0"/>
              <a:buChar char="•"/>
            </a:pPr>
            <a:endParaRPr lang="en-IN" sz="1600" dirty="0">
              <a:latin typeface="Times New Roman" panose="02020503050405090304" pitchFamily="18" charset="0"/>
              <a:cs typeface="Times New Roman" panose="02020503050405090304" pitchFamily="18" charset="0"/>
            </a:endParaRPr>
          </a:p>
          <a:p>
            <a:pPr marL="285750" indent="-285750" algn="just">
              <a:buFont typeface="Arial" panose="020B0604020202090204" pitchFamily="34" charset="0"/>
              <a:buChar char="•"/>
            </a:pPr>
            <a:endParaRPr lang="en-US" sz="1600" dirty="0">
              <a:latin typeface="Times New Roman" panose="02020503050405090304" pitchFamily="18" charset="0"/>
              <a:cs typeface="Times New Roman" panose="02020503050405090304" pitchFamily="18" charset="0"/>
            </a:endParaRPr>
          </a:p>
          <a:p>
            <a:pPr marL="285750" indent="-285750">
              <a:buFont typeface="Arial" panose="020B0604020202090204" pitchFamily="34" charset="0"/>
              <a:buChar char="•"/>
            </a:pP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 y="392575"/>
            <a:ext cx="5760255" cy="766200"/>
          </a:xfrm>
        </p:spPr>
        <p:txBody>
          <a:bodyPr/>
          <a:lstStyle/>
          <a:p>
            <a:r>
              <a:rPr lang="en-US" sz="2800" dirty="0">
                <a:latin typeface="Arial Black" panose="020B0A04020102020204" pitchFamily="34" charset="0"/>
              </a:rPr>
              <a:t>Outline</a:t>
            </a:r>
            <a:endParaRPr lang="en-IN" sz="2800" dirty="0">
              <a:latin typeface="Arial Black" panose="020B0A04020102020204" pitchFamily="34"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7" name="TextBox 6"/>
          <p:cNvSpPr txBox="1"/>
          <p:nvPr/>
        </p:nvSpPr>
        <p:spPr>
          <a:xfrm>
            <a:off x="312420" y="1623060"/>
            <a:ext cx="7216140" cy="2677656"/>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IN" sz="2200" dirty="0">
                <a:solidFill>
                  <a:schemeClr val="bg2"/>
                </a:solidFill>
                <a:latin typeface="Times New Roman" panose="02020503050405090304" pitchFamily="18" charset="0"/>
                <a:cs typeface="Times New Roman" panose="02020503050405090304" pitchFamily="18" charset="0"/>
              </a:rPr>
              <a:t>Abstract</a:t>
            </a:r>
          </a:p>
          <a:p>
            <a:pPr marL="285750" indent="-285750">
              <a:buClr>
                <a:schemeClr val="tx1"/>
              </a:buClr>
              <a:buFont typeface="Wingdings" panose="05000000000000000000" pitchFamily="2" charset="2"/>
              <a:buChar char="Ø"/>
            </a:pPr>
            <a:r>
              <a:rPr lang="en-IN" sz="2200" dirty="0">
                <a:solidFill>
                  <a:schemeClr val="bg2"/>
                </a:solidFill>
                <a:latin typeface="Times New Roman" panose="02020503050405090304" pitchFamily="18" charset="0"/>
                <a:cs typeface="Times New Roman" panose="02020503050405090304" pitchFamily="18" charset="0"/>
              </a:rPr>
              <a:t>Introduction</a:t>
            </a:r>
          </a:p>
          <a:p>
            <a:pPr marL="285750" indent="-285750">
              <a:buClr>
                <a:schemeClr val="tx1"/>
              </a:buClr>
              <a:buFont typeface="Wingdings" panose="05000000000000000000" pitchFamily="2" charset="2"/>
              <a:buChar char="Ø"/>
            </a:pPr>
            <a:r>
              <a:rPr lang="en-IN" sz="2200" dirty="0">
                <a:solidFill>
                  <a:schemeClr val="bg2"/>
                </a:solidFill>
                <a:latin typeface="Times New Roman" panose="02020503050405090304" pitchFamily="18" charset="0"/>
                <a:cs typeface="Times New Roman" panose="02020503050405090304" pitchFamily="18" charset="0"/>
              </a:rPr>
              <a:t>Related Works</a:t>
            </a:r>
          </a:p>
          <a:p>
            <a:pPr marL="285750" indent="-285750">
              <a:buClr>
                <a:schemeClr val="tx1"/>
              </a:buClr>
              <a:buFont typeface="Wingdings" panose="05000000000000000000" pitchFamily="2" charset="2"/>
              <a:buChar char="Ø"/>
            </a:pPr>
            <a:r>
              <a:rPr lang="en-IN" sz="2200" dirty="0">
                <a:solidFill>
                  <a:schemeClr val="bg2"/>
                </a:solidFill>
                <a:latin typeface="Times New Roman" panose="02020503050405090304" pitchFamily="18" charset="0"/>
                <a:cs typeface="Times New Roman" panose="02020503050405090304" pitchFamily="18" charset="0"/>
              </a:rPr>
              <a:t>Proposed Method</a:t>
            </a:r>
          </a:p>
          <a:p>
            <a:pPr marL="285750" indent="-285750">
              <a:buClr>
                <a:schemeClr val="tx1"/>
              </a:buClr>
              <a:buFont typeface="Wingdings" panose="05000000000000000000" pitchFamily="2" charset="2"/>
              <a:buChar char="Ø"/>
            </a:pPr>
            <a:r>
              <a:rPr lang="en-IN" sz="2200" dirty="0">
                <a:solidFill>
                  <a:schemeClr val="bg2"/>
                </a:solidFill>
                <a:latin typeface="Times New Roman" panose="02020503050405090304" pitchFamily="18" charset="0"/>
                <a:cs typeface="Times New Roman" panose="02020503050405090304" pitchFamily="18" charset="0"/>
              </a:rPr>
              <a:t>Experimental Results</a:t>
            </a:r>
          </a:p>
          <a:p>
            <a:pPr marL="285750" indent="-285750">
              <a:buClr>
                <a:schemeClr val="tx1"/>
              </a:buClr>
              <a:buFont typeface="Wingdings" panose="05000000000000000000" pitchFamily="2" charset="2"/>
              <a:buChar char="Ø"/>
            </a:pPr>
            <a:r>
              <a:rPr lang="en-IN" sz="2200" dirty="0">
                <a:solidFill>
                  <a:schemeClr val="bg2"/>
                </a:solidFill>
                <a:latin typeface="Times New Roman" panose="02020503050405090304" pitchFamily="18" charset="0"/>
                <a:cs typeface="Times New Roman" panose="02020503050405090304" pitchFamily="18" charset="0"/>
              </a:rPr>
              <a:t>Conclusions</a:t>
            </a:r>
          </a:p>
          <a:p>
            <a:pPr marL="285750" indent="-285750">
              <a:buClr>
                <a:schemeClr val="tx1"/>
              </a:buClr>
              <a:buFont typeface="Wingdings" panose="05000000000000000000" pitchFamily="2" charset="2"/>
              <a:buChar char="Ø"/>
            </a:pPr>
            <a:r>
              <a:rPr lang="en-IN" sz="2200" dirty="0">
                <a:solidFill>
                  <a:schemeClr val="bg2"/>
                </a:solidFill>
                <a:latin typeface="Times New Roman" panose="02020503050405090304" pitchFamily="18" charset="0"/>
                <a:cs typeface="Times New Roman" panose="02020503050405090304" pitchFamily="18" charset="0"/>
              </a:rPr>
              <a:t>Future Scope</a:t>
            </a:r>
          </a:p>
          <a:p>
            <a:pPr marL="285750" indent="-285750">
              <a:buClr>
                <a:schemeClr val="tx1"/>
              </a:buClr>
              <a:buFont typeface="Wingdings" panose="05000000000000000000" pitchFamily="2" charset="2"/>
              <a:buChar char="Ø"/>
            </a:pPr>
            <a:endParaRPr lang="en-IN" dirty="0">
              <a:solidFill>
                <a:schemeClr val="bg2"/>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
        <p:nvSpPr>
          <p:cNvPr id="4" name="TextBox 3"/>
          <p:cNvSpPr txBox="1"/>
          <p:nvPr/>
        </p:nvSpPr>
        <p:spPr>
          <a:xfrm>
            <a:off x="899160" y="1089585"/>
            <a:ext cx="7071360" cy="1785104"/>
          </a:xfrm>
          <a:prstGeom prst="rect">
            <a:avLst/>
          </a:prstGeom>
          <a:noFill/>
        </p:spPr>
        <p:txBody>
          <a:bodyPr wrap="square" rtlCol="0">
            <a:spAutoFit/>
          </a:bodyPr>
          <a:lstStyle/>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Word Embedding is a language modelling technique to represents the words or phrases as vectors.</a:t>
            </a:r>
          </a:p>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The words are grouped together to get similar representation for words with similar meaning. </a:t>
            </a:r>
            <a:r>
              <a:rPr lang="en-IN" sz="1600" dirty="0">
                <a:latin typeface="Times New Roman" panose="02020503050405090304" pitchFamily="18" charset="0"/>
                <a:cs typeface="Times New Roman" panose="02020503050405090304" pitchFamily="18" charset="0"/>
              </a:rPr>
              <a:t>It learns the relationship between the words to construct the representation.</a:t>
            </a:r>
          </a:p>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Word Embeddings are given as a Layer to the Model Architecture. </a:t>
            </a:r>
          </a:p>
          <a:p>
            <a:endParaRPr lang="en-IN" dirty="0"/>
          </a:p>
        </p:txBody>
      </p:sp>
      <p:sp>
        <p:nvSpPr>
          <p:cNvPr id="6" name="TextBox 5"/>
          <p:cNvSpPr txBox="1"/>
          <p:nvPr/>
        </p:nvSpPr>
        <p:spPr>
          <a:xfrm>
            <a:off x="533400" y="3161363"/>
            <a:ext cx="7711440"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Black" panose="020B0A04020102020204" pitchFamily="34" charset="0"/>
              </a:rPr>
              <a:t>Model Training</a:t>
            </a:r>
            <a:endParaRPr lang="en-IN" sz="1600" dirty="0">
              <a:latin typeface="Arial Black" panose="020B0A04020102020204" pitchFamily="34" charset="0"/>
            </a:endParaRPr>
          </a:p>
        </p:txBody>
      </p:sp>
      <p:sp>
        <p:nvSpPr>
          <p:cNvPr id="7" name="TextBox 6"/>
          <p:cNvSpPr txBox="1"/>
          <p:nvPr/>
        </p:nvSpPr>
        <p:spPr>
          <a:xfrm>
            <a:off x="982980" y="3581400"/>
            <a:ext cx="6987540" cy="1046440"/>
          </a:xfrm>
          <a:prstGeom prst="rect">
            <a:avLst/>
          </a:prstGeom>
          <a:noFill/>
        </p:spPr>
        <p:txBody>
          <a:bodyPr wrap="square" rtlCol="0">
            <a:spAutoFit/>
          </a:bodyPr>
          <a:lstStyle/>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Model Training is a process in which a machine learning algorithm is fed with training data from which it can learn by quickly processing huge volumes of data and identify patterns.</a:t>
            </a:r>
            <a:endParaRPr lang="en-IN" sz="1600" dirty="0">
              <a:latin typeface="Times New Roman" panose="02020503050405090304" pitchFamily="18" charset="0"/>
              <a:cs typeface="Times New Roman" panose="02020503050405090304" pitchFamily="18" charset="0"/>
            </a:endParaRPr>
          </a:p>
          <a:p>
            <a:endParaRPr lang="en-IN" dirty="0"/>
          </a:p>
        </p:txBody>
      </p:sp>
      <p:sp>
        <p:nvSpPr>
          <p:cNvPr id="5" name="TextBox 4"/>
          <p:cNvSpPr txBox="1"/>
          <p:nvPr/>
        </p:nvSpPr>
        <p:spPr>
          <a:xfrm>
            <a:off x="533400" y="710290"/>
            <a:ext cx="6315075"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Word Embedding</a:t>
            </a:r>
            <a:endParaRPr lang="en-IN" sz="1600" dirty="0">
              <a:latin typeface="Arial Black" panose="020B0A04020102020204" pitchFamily="34" charset="0"/>
            </a:endParaRPr>
          </a:p>
        </p:txBody>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7" name="TextBox 6"/>
          <p:cNvSpPr txBox="1"/>
          <p:nvPr/>
        </p:nvSpPr>
        <p:spPr>
          <a:xfrm>
            <a:off x="548640" y="2460518"/>
            <a:ext cx="4800600"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Black" panose="020B0A04020102020204" pitchFamily="34" charset="0"/>
              </a:rPr>
              <a:t>Model Evaluation</a:t>
            </a:r>
            <a:endParaRPr lang="en-IN" sz="1600" dirty="0">
              <a:latin typeface="Arial Black" panose="020B0A04020102020204" pitchFamily="34" charset="0"/>
            </a:endParaRPr>
          </a:p>
        </p:txBody>
      </p:sp>
      <p:sp>
        <p:nvSpPr>
          <p:cNvPr id="10" name="TextBox 9"/>
          <p:cNvSpPr txBox="1"/>
          <p:nvPr/>
        </p:nvSpPr>
        <p:spPr>
          <a:xfrm>
            <a:off x="883920" y="3009900"/>
            <a:ext cx="7170420" cy="1077218"/>
          </a:xfrm>
          <a:prstGeom prst="rect">
            <a:avLst/>
          </a:prstGeom>
          <a:noFill/>
        </p:spPr>
        <p:txBody>
          <a:bodyPr wrap="square" rtlCol="0">
            <a:spAutoFit/>
          </a:bodyPr>
          <a:lstStyle/>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To evaluate the model while building and tuning we split 80% of the data set for training and 20% of the data set for testing.</a:t>
            </a:r>
          </a:p>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The three main metrics used to evaluate a classification model are accuracy , precision, and recall.</a:t>
            </a:r>
            <a:endParaRPr lang="en-IN" sz="1600" dirty="0">
              <a:latin typeface="Times New Roman" panose="02020503050405090304" pitchFamily="18" charset="0"/>
              <a:cs typeface="Times New Roman" panose="02020503050405090304" pitchFamily="18" charset="0"/>
            </a:endParaRPr>
          </a:p>
        </p:txBody>
      </p:sp>
      <p:sp>
        <p:nvSpPr>
          <p:cNvPr id="8" name="TextBox 7"/>
          <p:cNvSpPr txBox="1"/>
          <p:nvPr/>
        </p:nvSpPr>
        <p:spPr>
          <a:xfrm>
            <a:off x="883920" y="1267301"/>
            <a:ext cx="7086600" cy="830997"/>
          </a:xfrm>
          <a:prstGeom prst="rect">
            <a:avLst/>
          </a:prstGeom>
          <a:noFill/>
        </p:spPr>
        <p:txBody>
          <a:bodyPr wrap="square" rtlCol="0">
            <a:spAutoFit/>
          </a:bodyPr>
          <a:lstStyle/>
          <a:p>
            <a:pPr marL="285750" indent="-285750" algn="just">
              <a:buFont typeface="Arial" panose="020B0604020202090204" pitchFamily="34" charset="0"/>
              <a:buChar char="•"/>
            </a:pPr>
            <a:r>
              <a:rPr lang="en-US" sz="1600" b="0" i="0" u="none" strike="noStrike" dirty="0">
                <a:solidFill>
                  <a:srgbClr val="292929"/>
                </a:solidFill>
                <a:effectLst/>
                <a:latin typeface="Times New Roman" panose="02020503050405090304" pitchFamily="18" charset="0"/>
              </a:rPr>
              <a:t>we divided the data set with the 80/20 pattern, meaning that 80% of instances (15894 comments) is used for training a model and the other 20% (3974 comments) for its further testing.</a:t>
            </a:r>
            <a:endParaRPr lang="en-IN" sz="1600" dirty="0"/>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
        <p:nvSpPr>
          <p:cNvPr id="3" name="TextBox 2"/>
          <p:cNvSpPr txBox="1"/>
          <p:nvPr/>
        </p:nvSpPr>
        <p:spPr>
          <a:xfrm>
            <a:off x="901720" y="1153040"/>
            <a:ext cx="8000344" cy="1569660"/>
          </a:xfrm>
          <a:prstGeom prst="rect">
            <a:avLst/>
          </a:prstGeom>
          <a:noFill/>
        </p:spPr>
        <p:txBody>
          <a:bodyPr wrap="square" rtlCol="0">
            <a:spAutoFit/>
          </a:bodyPr>
          <a:lstStyle/>
          <a:p>
            <a:endParaRPr lang="en-US" sz="1600" dirty="0">
              <a:latin typeface="Arial Black" panose="020B0A04020102020204" pitchFamily="34" charset="0"/>
            </a:endParaRPr>
          </a:p>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The process of training an ML model involves providing an ML algorithm (that is, the learning algorithm) with training data to learn from.</a:t>
            </a:r>
          </a:p>
          <a:p>
            <a:pPr marL="285750" indent="-285750" algn="just">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Conv1D ,LSTM ,RNN ,GRU, Bi-LSTM Models are trained on considered Dataset and among these Bi-LSTM , and Conv1D gives the Best Results.</a:t>
            </a:r>
          </a:p>
          <a:p>
            <a:pPr marL="285750" indent="-285750">
              <a:buFont typeface="Arial" panose="020B0604020202090204" pitchFamily="34" charset="0"/>
              <a:buChar char="•"/>
            </a:pPr>
            <a:endParaRPr lang="en-US" sz="1600" dirty="0">
              <a:latin typeface="Arial" panose="020B0604020202090204" pitchFamily="34" charset="0"/>
              <a:cs typeface="Arial" panose="020B0604020202090204" pitchFamily="34" charset="0"/>
            </a:endParaRPr>
          </a:p>
        </p:txBody>
      </p:sp>
      <p:sp>
        <p:nvSpPr>
          <p:cNvPr id="5" name="TextBox 4"/>
          <p:cNvSpPr txBox="1"/>
          <p:nvPr/>
        </p:nvSpPr>
        <p:spPr>
          <a:xfrm>
            <a:off x="528955" y="2636153"/>
            <a:ext cx="2405380" cy="33718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Black" panose="020B0A04020102020204" pitchFamily="34" charset="0"/>
              </a:rPr>
              <a:t>Sentiment Score</a:t>
            </a:r>
            <a:endParaRPr lang="en-IN" sz="1600" dirty="0">
              <a:latin typeface="Arial Black" panose="020B0A04020102020204" pitchFamily="34" charset="0"/>
            </a:endParaRPr>
          </a:p>
        </p:txBody>
      </p:sp>
      <p:sp>
        <p:nvSpPr>
          <p:cNvPr id="6" name="TextBox 5"/>
          <p:cNvSpPr txBox="1"/>
          <p:nvPr/>
        </p:nvSpPr>
        <p:spPr>
          <a:xfrm>
            <a:off x="901720" y="2954466"/>
            <a:ext cx="7459980" cy="338554"/>
          </a:xfrm>
          <a:prstGeom prst="rect">
            <a:avLst/>
          </a:prstGeom>
          <a:noFill/>
        </p:spPr>
        <p:txBody>
          <a:bodyPr wrap="square" rtlCol="0">
            <a:spAutoFit/>
          </a:bodyPr>
          <a:lstStyle/>
          <a:p>
            <a:pPr marL="285750" indent="-285750">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It is a scaling system that reflects the emotional depth of emotions in a piece of text</a:t>
            </a:r>
          </a:p>
        </p:txBody>
      </p:sp>
      <p:pic>
        <p:nvPicPr>
          <p:cNvPr id="12" name="Picture 11"/>
          <p:cNvPicPr>
            <a:picLocks noChangeAspect="1"/>
          </p:cNvPicPr>
          <p:nvPr/>
        </p:nvPicPr>
        <p:blipFill>
          <a:blip r:embed="rId2"/>
          <a:stretch>
            <a:fillRect/>
          </a:stretch>
        </p:blipFill>
        <p:spPr>
          <a:xfrm>
            <a:off x="5737859" y="3372934"/>
            <a:ext cx="769621" cy="656639"/>
          </a:xfrm>
          <a:prstGeom prst="rect">
            <a:avLst/>
          </a:prstGeom>
        </p:spPr>
      </p:pic>
      <p:pic>
        <p:nvPicPr>
          <p:cNvPr id="14" name="Picture 13"/>
          <p:cNvPicPr>
            <a:picLocks noChangeAspect="1"/>
          </p:cNvPicPr>
          <p:nvPr/>
        </p:nvPicPr>
        <p:blipFill>
          <a:blip r:embed="rId3"/>
          <a:stretch>
            <a:fillRect/>
          </a:stretch>
        </p:blipFill>
        <p:spPr>
          <a:xfrm>
            <a:off x="5787388" y="4220820"/>
            <a:ext cx="670561" cy="656640"/>
          </a:xfrm>
          <a:prstGeom prst="rect">
            <a:avLst/>
          </a:prstGeom>
        </p:spPr>
      </p:pic>
      <p:sp>
        <p:nvSpPr>
          <p:cNvPr id="15" name="TextBox 14"/>
          <p:cNvSpPr txBox="1"/>
          <p:nvPr/>
        </p:nvSpPr>
        <p:spPr>
          <a:xfrm>
            <a:off x="1371600" y="3528060"/>
            <a:ext cx="4229100" cy="1077218"/>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Times New Roman" panose="02020503050405090304" pitchFamily="18" charset="0"/>
                <a:cs typeface="Times New Roman" panose="02020503050405090304" pitchFamily="18" charset="0"/>
              </a:rPr>
              <a:t>Childhood is for playing games - 1</a:t>
            </a:r>
            <a:endParaRPr lang="en-IN" sz="1600" dirty="0">
              <a:latin typeface="Times New Roman" panose="02020503050405090304" pitchFamily="18" charset="0"/>
              <a:cs typeface="Times New Roman" panose="02020503050405090304" pitchFamily="18" charset="0"/>
            </a:endParaRPr>
          </a:p>
          <a:p>
            <a:pPr algn="just"/>
            <a:endParaRPr lang="en-IN" sz="1600" dirty="0">
              <a:latin typeface="Times New Roman" panose="02020503050405090304" pitchFamily="18" charset="0"/>
              <a:cs typeface="Times New Roman" panose="02020503050405090304" pitchFamily="18" charset="0"/>
            </a:endParaRPr>
          </a:p>
          <a:p>
            <a:pPr marL="285750" indent="-285750" algn="just">
              <a:buFont typeface="Wingdings" panose="05000000000000000000" pitchFamily="2" charset="2"/>
              <a:buChar char="§"/>
            </a:pPr>
            <a:r>
              <a:rPr lang="en-IN" sz="1600" dirty="0">
                <a:latin typeface="Times New Roman" panose="02020503050405090304" pitchFamily="18" charset="0"/>
                <a:cs typeface="Times New Roman" panose="02020503050405090304" pitchFamily="18" charset="0"/>
              </a:rPr>
              <a:t>Project Guide appreciated us for the </a:t>
            </a:r>
            <a:r>
              <a:rPr lang="en-IN" sz="1600">
                <a:latin typeface="Times New Roman" panose="02020503050405090304" pitchFamily="18" charset="0"/>
                <a:cs typeface="Times New Roman" panose="02020503050405090304" pitchFamily="18" charset="0"/>
              </a:rPr>
              <a:t>good presentation - 2 </a:t>
            </a:r>
            <a:endParaRPr lang="en-IN" sz="1600" dirty="0">
              <a:latin typeface="Times New Roman" panose="02020503050405090304" pitchFamily="18" charset="0"/>
              <a:cs typeface="Times New Roman" panose="02020503050405090304" pitchFamily="18" charset="0"/>
            </a:endParaRPr>
          </a:p>
        </p:txBody>
      </p:sp>
      <p:sp>
        <p:nvSpPr>
          <p:cNvPr id="4" name="TextBox 3"/>
          <p:cNvSpPr txBox="1"/>
          <p:nvPr/>
        </p:nvSpPr>
        <p:spPr>
          <a:xfrm>
            <a:off x="528955" y="831760"/>
            <a:ext cx="4584066"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Arial Black" panose="020B0A04020102020204" pitchFamily="34" charset="0"/>
              </a:rPr>
              <a:t>Trained Model</a:t>
            </a:r>
          </a:p>
        </p:txBody>
      </p:sp>
    </p:spTree>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1" y="487679"/>
            <a:ext cx="5257334" cy="579655"/>
          </a:xfrm>
        </p:spPr>
        <p:txBody>
          <a:bodyPr/>
          <a:lstStyle/>
          <a:p>
            <a:r>
              <a:rPr lang="en-US" sz="2800" dirty="0">
                <a:latin typeface="Arial Black" panose="020B0A04020102020204" pitchFamily="34" charset="0"/>
              </a:rPr>
              <a:t>Experimental Results </a:t>
            </a:r>
            <a:endParaRPr lang="en-IN" sz="2800" dirty="0">
              <a:latin typeface="Arial Black" panose="020B0A04020102020204" pitchFamily="34"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7" name="TextBox 6"/>
          <p:cNvSpPr txBox="1"/>
          <p:nvPr/>
        </p:nvSpPr>
        <p:spPr>
          <a:xfrm>
            <a:off x="800100" y="1447800"/>
            <a:ext cx="4983480"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Black" panose="020B0A04020102020204" pitchFamily="34" charset="0"/>
              </a:rPr>
              <a:t>Libraries</a:t>
            </a:r>
            <a:r>
              <a:rPr lang="en-US" dirty="0"/>
              <a:t> </a:t>
            </a:r>
          </a:p>
        </p:txBody>
      </p:sp>
      <p:sp>
        <p:nvSpPr>
          <p:cNvPr id="8" name="TextBox 7"/>
          <p:cNvSpPr txBox="1"/>
          <p:nvPr/>
        </p:nvSpPr>
        <p:spPr>
          <a:xfrm>
            <a:off x="1280160" y="1786354"/>
            <a:ext cx="4792980" cy="2061210"/>
          </a:xfrm>
          <a:prstGeom prst="rect">
            <a:avLst/>
          </a:prstGeom>
          <a:noFill/>
        </p:spPr>
        <p:txBody>
          <a:bodyPr wrap="square" rtlCol="0">
            <a:spAutoFit/>
          </a:bodyPr>
          <a:lstStyle/>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Natural Language Toolkit</a:t>
            </a:r>
          </a:p>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Pandas</a:t>
            </a:r>
          </a:p>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Numpy</a:t>
            </a:r>
          </a:p>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Seaborn</a:t>
            </a:r>
          </a:p>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Tensorflow</a:t>
            </a:r>
          </a:p>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Matplotlib</a:t>
            </a:r>
          </a:p>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happytransformer</a:t>
            </a:r>
          </a:p>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symspellpy</a:t>
            </a:r>
          </a:p>
        </p:txBody>
      </p:sp>
      <p:sp>
        <p:nvSpPr>
          <p:cNvPr id="9" name="TextBox 8"/>
          <p:cNvSpPr txBox="1"/>
          <p:nvPr/>
        </p:nvSpPr>
        <p:spPr>
          <a:xfrm>
            <a:off x="800100" y="3847564"/>
            <a:ext cx="5885180" cy="82994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Black" panose="020B0A04020102020204" pitchFamily="34" charset="0"/>
              </a:rPr>
              <a:t>Technologies</a:t>
            </a:r>
          </a:p>
          <a:p>
            <a:pPr marL="742950" lvl="1" indent="-285750">
              <a:buFont typeface="Arial" panose="020B0604020202090204" pitchFamily="34" charset="0"/>
              <a:buChar char="•"/>
            </a:pPr>
            <a:r>
              <a:rPr lang="en-US" altLang="en-IN" sz="1600" b="1" dirty="0">
                <a:latin typeface="Arial Black" panose="020B0A04020102020204" pitchFamily="34" charset="0"/>
              </a:rPr>
              <a:t>  </a:t>
            </a:r>
            <a:r>
              <a:rPr lang="en-US" sz="1600" dirty="0">
                <a:latin typeface="Times New Roman" panose="02020503050405090304" pitchFamily="18" charset="0"/>
                <a:cs typeface="Times New Roman" panose="02020503050405090304" pitchFamily="18" charset="0"/>
                <a:sym typeface="+mn-ea"/>
              </a:rPr>
              <a:t>Transformers</a:t>
            </a:r>
            <a:endParaRPr lang="en-US" altLang="en-IN" sz="1600" b="1" dirty="0">
              <a:latin typeface="Arial Black" panose="020B0A04020102020204" pitchFamily="34" charset="0"/>
            </a:endParaRPr>
          </a:p>
          <a:p>
            <a:pPr marL="742950" lvl="1" indent="-285750">
              <a:buFont typeface="Arial" panose="020B0604020202090204" pitchFamily="34" charset="0"/>
              <a:buChar char="•"/>
            </a:pPr>
            <a:r>
              <a:rPr lang="en-US" altLang="en-IN" sz="1600" b="1" dirty="0">
                <a:latin typeface="Arial Black" panose="020B0A04020102020204" pitchFamily="34" charset="0"/>
              </a:rPr>
              <a:t>  </a:t>
            </a:r>
            <a:r>
              <a:rPr lang="en-US" sz="1600" dirty="0">
                <a:latin typeface="Times New Roman" panose="02020503050405090304" pitchFamily="18" charset="0"/>
                <a:cs typeface="Times New Roman" panose="02020503050405090304" pitchFamily="18" charset="0"/>
                <a:sym typeface="+mn-ea"/>
              </a:rPr>
              <a:t>Deep Learning</a:t>
            </a:r>
            <a:endParaRPr lang="en-US" altLang="en-IN" sz="1600" dirty="0">
              <a:latin typeface="Arial Black" panose="020B0A040201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
        <p:nvSpPr>
          <p:cNvPr id="3" name="TextBox 2"/>
          <p:cNvSpPr txBox="1"/>
          <p:nvPr/>
        </p:nvSpPr>
        <p:spPr>
          <a:xfrm>
            <a:off x="746760" y="1042990"/>
            <a:ext cx="6431280"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Black" panose="020B0A04020102020204" pitchFamily="34" charset="0"/>
              </a:rPr>
              <a:t>Datasets</a:t>
            </a:r>
            <a:endParaRPr lang="en-IN" sz="1600" dirty="0">
              <a:latin typeface="Arial Black" panose="020B0A04020102020204" pitchFamily="34" charset="0"/>
            </a:endParaRPr>
          </a:p>
        </p:txBody>
      </p:sp>
      <p:sp>
        <p:nvSpPr>
          <p:cNvPr id="4" name="TextBox 3"/>
          <p:cNvSpPr txBox="1"/>
          <p:nvPr/>
        </p:nvSpPr>
        <p:spPr>
          <a:xfrm>
            <a:off x="1116330" y="1530371"/>
            <a:ext cx="7459980" cy="584775"/>
          </a:xfrm>
          <a:prstGeom prst="rect">
            <a:avLst/>
          </a:prstGeom>
          <a:noFill/>
        </p:spPr>
        <p:txBody>
          <a:bodyPr wrap="square" rtlCol="0">
            <a:spAutoFit/>
          </a:bodyPr>
          <a:lstStyle/>
          <a:p>
            <a:pPr marL="285750" indent="-285750">
              <a:buFont typeface="Arial" panose="020B0604020202090204" pitchFamily="34" charset="0"/>
              <a:buChar char="•"/>
            </a:pPr>
            <a:r>
              <a:rPr lang="en-US" sz="1600" dirty="0">
                <a:latin typeface="Times New Roman" panose="02020503050405090304" pitchFamily="18" charset="0"/>
                <a:cs typeface="Times New Roman" panose="02020503050405090304" pitchFamily="18" charset="0"/>
              </a:rPr>
              <a:t>IIIT Hyderabad Code-Mixed dataset for sentiment analysis</a:t>
            </a:r>
          </a:p>
          <a:p>
            <a:pPr marL="285750" indent="-285750">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Datasets collected from various sources</a:t>
            </a:r>
          </a:p>
        </p:txBody>
      </p:sp>
      <p:sp>
        <p:nvSpPr>
          <p:cNvPr id="5" name="TextBox 4"/>
          <p:cNvSpPr txBox="1"/>
          <p:nvPr/>
        </p:nvSpPr>
        <p:spPr>
          <a:xfrm>
            <a:off x="746760" y="2555651"/>
            <a:ext cx="2895600"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Black" panose="020B0A04020102020204" pitchFamily="34" charset="0"/>
              </a:rPr>
              <a:t>System Hardware</a:t>
            </a:r>
            <a:endParaRPr lang="en-IN" sz="1600" dirty="0">
              <a:latin typeface="Arial Black" panose="020B0A04020102020204" pitchFamily="34" charset="0"/>
            </a:endParaRPr>
          </a:p>
        </p:txBody>
      </p:sp>
      <p:sp>
        <p:nvSpPr>
          <p:cNvPr id="6" name="TextBox 5"/>
          <p:cNvSpPr txBox="1"/>
          <p:nvPr/>
        </p:nvSpPr>
        <p:spPr>
          <a:xfrm>
            <a:off x="1097280" y="3096281"/>
            <a:ext cx="7219950" cy="1323439"/>
          </a:xfrm>
          <a:prstGeom prst="rect">
            <a:avLst/>
          </a:prstGeom>
          <a:noFill/>
        </p:spPr>
        <p:txBody>
          <a:bodyPr wrap="square" rtlCol="0">
            <a:spAutoFit/>
          </a:bodyPr>
          <a:lstStyle/>
          <a:p>
            <a:pPr marL="285750" indent="-285750">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Processor: 64-bit, quad-core, 2.5 GHz minimum per core. </a:t>
            </a:r>
          </a:p>
          <a:p>
            <a:pPr marL="285750" indent="-285750">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RAM: 4 GB or more.</a:t>
            </a:r>
          </a:p>
          <a:p>
            <a:pPr marL="285750" indent="-285750">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HDD: 20 GB of available space or more.</a:t>
            </a:r>
          </a:p>
          <a:p>
            <a:pPr marL="285750" indent="-285750">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Display: Dual XGA (1024 x 768) or higher resolution monitors. </a:t>
            </a:r>
          </a:p>
          <a:p>
            <a:pPr marL="285750" indent="-285750">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Keyboard: A standard keyboard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
        <p:nvSpPr>
          <p:cNvPr id="4" name="Text Box 3"/>
          <p:cNvSpPr txBox="1"/>
          <p:nvPr/>
        </p:nvSpPr>
        <p:spPr>
          <a:xfrm>
            <a:off x="608772" y="3898582"/>
            <a:ext cx="3315527" cy="307777"/>
          </a:xfrm>
          <a:prstGeom prst="rect">
            <a:avLst/>
          </a:prstGeom>
          <a:noFill/>
        </p:spPr>
        <p:txBody>
          <a:bodyPr wrap="square" rtlCol="0">
            <a:spAutoFit/>
          </a:bodyPr>
          <a:lstStyle/>
          <a:p>
            <a:r>
              <a:rPr lang="en-US" dirty="0">
                <a:latin typeface="Arial Black" panose="020B0A04020102020204" pitchFamily="34" charset="0"/>
              </a:rPr>
              <a:t>Loss Vs No of Epochs Graph </a:t>
            </a:r>
          </a:p>
        </p:txBody>
      </p:sp>
      <p:sp>
        <p:nvSpPr>
          <p:cNvPr id="6" name="Text Box 5"/>
          <p:cNvSpPr txBox="1"/>
          <p:nvPr/>
        </p:nvSpPr>
        <p:spPr>
          <a:xfrm>
            <a:off x="4782185" y="3906520"/>
            <a:ext cx="3398687" cy="307777"/>
          </a:xfrm>
          <a:prstGeom prst="rect">
            <a:avLst/>
          </a:prstGeom>
          <a:noFill/>
        </p:spPr>
        <p:txBody>
          <a:bodyPr wrap="none" rtlCol="0">
            <a:spAutoFit/>
          </a:bodyPr>
          <a:lstStyle/>
          <a:p>
            <a:r>
              <a:rPr lang="en-US" dirty="0">
                <a:latin typeface="Arial Black" panose="020B0A04020102020204" pitchFamily="34" charset="0"/>
              </a:rPr>
              <a:t>Accuracy vs No of Epochs Graph</a:t>
            </a:r>
          </a:p>
        </p:txBody>
      </p:sp>
      <p:sp>
        <p:nvSpPr>
          <p:cNvPr id="7" name="Text Box 6"/>
          <p:cNvSpPr txBox="1"/>
          <p:nvPr/>
        </p:nvSpPr>
        <p:spPr>
          <a:xfrm>
            <a:off x="1455420" y="630436"/>
            <a:ext cx="5589905" cy="306705"/>
          </a:xfrm>
          <a:prstGeom prst="rect">
            <a:avLst/>
          </a:prstGeom>
          <a:noFill/>
        </p:spPr>
        <p:txBody>
          <a:bodyPr wrap="square" rtlCol="0">
            <a:spAutoFit/>
            <a:scene3d>
              <a:camera prst="orthographicFront"/>
              <a:lightRig rig="threePt" dir="t"/>
            </a:scene3d>
          </a:bodyPr>
          <a:lstStyle/>
          <a:p>
            <a:r>
              <a:rPr lang="en-US" b="1" dirty="0">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rPr>
              <a:t>Evaluation Results of Best Performed Model (BiLstm)</a:t>
            </a:r>
          </a:p>
        </p:txBody>
      </p:sp>
      <p:pic>
        <p:nvPicPr>
          <p:cNvPr id="5" name="Picture 4"/>
          <p:cNvPicPr>
            <a:picLocks noChangeAspect="1"/>
          </p:cNvPicPr>
          <p:nvPr/>
        </p:nvPicPr>
        <p:blipFill>
          <a:blip r:embed="rId2"/>
          <a:stretch>
            <a:fillRect/>
          </a:stretch>
        </p:blipFill>
        <p:spPr>
          <a:xfrm>
            <a:off x="4782185" y="1394869"/>
            <a:ext cx="3630295" cy="2503713"/>
          </a:xfrm>
          <a:prstGeom prst="rect">
            <a:avLst/>
          </a:prstGeom>
        </p:spPr>
      </p:pic>
      <p:pic>
        <p:nvPicPr>
          <p:cNvPr id="15" name="Picture 14"/>
          <p:cNvPicPr>
            <a:picLocks noChangeAspect="1"/>
          </p:cNvPicPr>
          <p:nvPr/>
        </p:nvPicPr>
        <p:blipFill>
          <a:blip r:embed="rId3"/>
          <a:stretch>
            <a:fillRect/>
          </a:stretch>
        </p:blipFill>
        <p:spPr>
          <a:xfrm>
            <a:off x="608773" y="1359344"/>
            <a:ext cx="3475547" cy="25037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26</a:t>
            </a:fld>
            <a:endParaRPr lang="en-GB"/>
          </a:p>
        </p:txBody>
      </p:sp>
      <p:sp>
        <p:nvSpPr>
          <p:cNvPr id="4" name="Text Box 3"/>
          <p:cNvSpPr txBox="1"/>
          <p:nvPr/>
        </p:nvSpPr>
        <p:spPr>
          <a:xfrm>
            <a:off x="2286000" y="4320900"/>
            <a:ext cx="3970020" cy="338554"/>
          </a:xfrm>
          <a:prstGeom prst="rect">
            <a:avLst/>
          </a:prstGeom>
          <a:noFill/>
        </p:spPr>
        <p:txBody>
          <a:bodyPr wrap="square" rtlCol="0">
            <a:spAutoFit/>
          </a:bodyPr>
          <a:lstStyle/>
          <a:p>
            <a:r>
              <a:rPr lang="en-US" sz="1600" dirty="0">
                <a:latin typeface="Arial Black" panose="020B0A04020102020204" pitchFamily="34" charset="0"/>
              </a:rPr>
              <a:t>                 Confusion Matrix</a:t>
            </a:r>
          </a:p>
        </p:txBody>
      </p:sp>
      <p:pic>
        <p:nvPicPr>
          <p:cNvPr id="5" name="Picture 4"/>
          <p:cNvPicPr>
            <a:picLocks noChangeAspect="1"/>
          </p:cNvPicPr>
          <p:nvPr/>
        </p:nvPicPr>
        <p:blipFill>
          <a:blip r:embed="rId2"/>
          <a:stretch>
            <a:fillRect/>
          </a:stretch>
        </p:blipFill>
        <p:spPr>
          <a:xfrm>
            <a:off x="2423160" y="1066800"/>
            <a:ext cx="4358640" cy="2880360"/>
          </a:xfrm>
          <a:prstGeom prst="rect">
            <a:avLst/>
          </a:prstGeom>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27</a:t>
            </a:fld>
            <a:endParaRPr lang="en-GB"/>
          </a:p>
        </p:txBody>
      </p:sp>
      <p:sp>
        <p:nvSpPr>
          <p:cNvPr id="3" name="Text Box 2"/>
          <p:cNvSpPr txBox="1"/>
          <p:nvPr/>
        </p:nvSpPr>
        <p:spPr>
          <a:xfrm>
            <a:off x="3148965" y="4023360"/>
            <a:ext cx="2544286" cy="338554"/>
          </a:xfrm>
          <a:prstGeom prst="rect">
            <a:avLst/>
          </a:prstGeom>
          <a:noFill/>
        </p:spPr>
        <p:txBody>
          <a:bodyPr wrap="none" rtlCol="0">
            <a:spAutoFit/>
          </a:bodyPr>
          <a:lstStyle/>
          <a:p>
            <a:pPr algn="l"/>
            <a:r>
              <a:rPr lang="en-US" sz="1600" dirty="0">
                <a:latin typeface="Arial Black" panose="020B0A04020102020204" pitchFamily="34" charset="0"/>
              </a:rPr>
              <a:t>Classification Report</a:t>
            </a:r>
          </a:p>
        </p:txBody>
      </p:sp>
      <p:pic>
        <p:nvPicPr>
          <p:cNvPr id="5" name="Picture 4"/>
          <p:cNvPicPr>
            <a:picLocks noChangeAspect="1"/>
          </p:cNvPicPr>
          <p:nvPr/>
        </p:nvPicPr>
        <p:blipFill>
          <a:blip r:embed="rId2"/>
          <a:stretch>
            <a:fillRect/>
          </a:stretch>
        </p:blipFill>
        <p:spPr>
          <a:xfrm>
            <a:off x="1805940" y="1272540"/>
            <a:ext cx="5189220" cy="25298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sp>
        <p:nvSpPr>
          <p:cNvPr id="3" name="TextBox 2"/>
          <p:cNvSpPr txBox="1"/>
          <p:nvPr/>
        </p:nvSpPr>
        <p:spPr>
          <a:xfrm>
            <a:off x="723900" y="891540"/>
            <a:ext cx="7147560"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Arial Black" panose="020B0A04020102020204" pitchFamily="34" charset="0"/>
              </a:rPr>
              <a:t>Result Comparison</a:t>
            </a:r>
          </a:p>
        </p:txBody>
      </p:sp>
      <p:sp>
        <p:nvSpPr>
          <p:cNvPr id="5" name="TextBox 4"/>
          <p:cNvSpPr txBox="1"/>
          <p:nvPr/>
        </p:nvSpPr>
        <p:spPr>
          <a:xfrm>
            <a:off x="1211580" y="1386840"/>
            <a:ext cx="6865620" cy="1323439"/>
          </a:xfrm>
          <a:prstGeom prst="rect">
            <a:avLst/>
          </a:prstGeom>
          <a:noFill/>
        </p:spPr>
        <p:txBody>
          <a:bodyPr wrap="square" rtlCol="0">
            <a:spAutoFit/>
          </a:bodyPr>
          <a:lstStyle/>
          <a:p>
            <a:pPr marL="285750" indent="-285750" algn="just">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Recurrent Neural Network -50%</a:t>
            </a:r>
          </a:p>
          <a:p>
            <a:pPr marL="285750" indent="-285750" algn="just">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Long Short Term Memory – 39%</a:t>
            </a:r>
          </a:p>
          <a:p>
            <a:pPr marL="285750" indent="-285750" algn="just">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Grade Recurrent Unit – 39%</a:t>
            </a:r>
          </a:p>
          <a:p>
            <a:pPr marL="285750" indent="-285750" algn="just">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Bidirectional Long Short Term Memory – 76%</a:t>
            </a:r>
          </a:p>
          <a:p>
            <a:pPr marL="285750" indent="-285750" algn="just">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Convolution 1D – 77%</a:t>
            </a:r>
          </a:p>
        </p:txBody>
      </p:sp>
      <p:sp>
        <p:nvSpPr>
          <p:cNvPr id="6" name="TextBox 5"/>
          <p:cNvSpPr txBox="1"/>
          <p:nvPr/>
        </p:nvSpPr>
        <p:spPr>
          <a:xfrm>
            <a:off x="723900" y="3009899"/>
            <a:ext cx="578358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Black" panose="020B0A04020102020204" pitchFamily="34" charset="0"/>
              </a:rPr>
              <a:t>Conclusion</a:t>
            </a:r>
          </a:p>
        </p:txBody>
      </p:sp>
      <p:sp>
        <p:nvSpPr>
          <p:cNvPr id="7" name="TextBox 6"/>
          <p:cNvSpPr txBox="1"/>
          <p:nvPr/>
        </p:nvSpPr>
        <p:spPr>
          <a:xfrm>
            <a:off x="1211580" y="3667185"/>
            <a:ext cx="6073140" cy="584775"/>
          </a:xfrm>
          <a:prstGeom prst="rect">
            <a:avLst/>
          </a:prstGeom>
          <a:noFill/>
        </p:spPr>
        <p:txBody>
          <a:bodyPr wrap="square" rtlCol="0">
            <a:spAutoFit/>
          </a:bodyPr>
          <a:lstStyle/>
          <a:p>
            <a:pPr marL="285750" indent="-285750">
              <a:buFont typeface="Arial" panose="020B0604020202090204" pitchFamily="34" charset="0"/>
              <a:buChar char="•"/>
            </a:pPr>
            <a:r>
              <a:rPr lang="en-IN" sz="1600" dirty="0">
                <a:latin typeface="Times New Roman" panose="02020503050405090304" pitchFamily="18" charset="0"/>
                <a:cs typeface="Times New Roman" panose="02020503050405090304" pitchFamily="18" charset="0"/>
              </a:rPr>
              <a:t>We got the accuracy of 77% for Convolution 1D and 76% for Bidirectional Long Short Term Memory.</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92575"/>
            <a:ext cx="5653575" cy="766200"/>
          </a:xfrm>
        </p:spPr>
        <p:txBody>
          <a:bodyPr/>
          <a:lstStyle/>
          <a:p>
            <a:r>
              <a:rPr lang="en-US" sz="2800" dirty="0">
                <a:latin typeface="Arial Black" panose="020B0A04020102020204" pitchFamily="34" charset="0"/>
              </a:rPr>
              <a:t>Future Scope</a:t>
            </a:r>
            <a:endParaRPr lang="en-IN" sz="2800" dirty="0">
              <a:latin typeface="Arial Black" panose="020B0A04020102020204" pitchFamily="34"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29</a:t>
            </a:fld>
            <a:endParaRPr lang="en-GB"/>
          </a:p>
        </p:txBody>
      </p:sp>
      <p:sp>
        <p:nvSpPr>
          <p:cNvPr id="7" name="TextBox 6"/>
          <p:cNvSpPr txBox="1"/>
          <p:nvPr/>
        </p:nvSpPr>
        <p:spPr>
          <a:xfrm>
            <a:off x="266700" y="1722120"/>
            <a:ext cx="8412480" cy="230832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effectLst/>
                <a:latin typeface="Times New Roman" panose="02020503050405090304" pitchFamily="18" charset="0"/>
                <a:cs typeface="Times New Roman" panose="02020503050405090304" pitchFamily="18" charset="0"/>
              </a:rPr>
              <a:t>Future scopes that need to be solved like ambiguity problems</a:t>
            </a:r>
            <a:br>
              <a:rPr lang="en-US" sz="1600" dirty="0">
                <a:latin typeface="Times New Roman" panose="02020503050405090304" pitchFamily="18" charset="0"/>
                <a:cs typeface="Times New Roman" panose="02020503050405090304" pitchFamily="18" charset="0"/>
              </a:rPr>
            </a:br>
            <a:r>
              <a:rPr lang="en-US" sz="1600" dirty="0">
                <a:effectLst/>
                <a:latin typeface="Times New Roman" panose="02020503050405090304" pitchFamily="18" charset="0"/>
                <a:cs typeface="Times New Roman" panose="02020503050405090304" pitchFamily="18" charset="0"/>
              </a:rPr>
              <a:t>and aspect-based sentiment analysis in text . Detect Fake and</a:t>
            </a:r>
            <a:br>
              <a:rPr lang="en-US" sz="1600" dirty="0">
                <a:latin typeface="Times New Roman" panose="02020503050405090304" pitchFamily="18" charset="0"/>
                <a:cs typeface="Times New Roman" panose="02020503050405090304" pitchFamily="18" charset="0"/>
              </a:rPr>
            </a:br>
            <a:r>
              <a:rPr lang="en-US" sz="1600" dirty="0">
                <a:effectLst/>
                <a:latin typeface="Times New Roman" panose="02020503050405090304" pitchFamily="18" charset="0"/>
                <a:cs typeface="Times New Roman" panose="02020503050405090304" pitchFamily="18" charset="0"/>
              </a:rPr>
              <a:t>spam review further research is expected to improve</a:t>
            </a:r>
            <a:br>
              <a:rPr lang="en-US" sz="1600" dirty="0">
                <a:latin typeface="Times New Roman" panose="02020503050405090304" pitchFamily="18" charset="0"/>
                <a:cs typeface="Times New Roman" panose="02020503050405090304" pitchFamily="18" charset="0"/>
              </a:rPr>
            </a:br>
            <a:r>
              <a:rPr lang="en-US" sz="1600" dirty="0">
                <a:effectLst/>
                <a:latin typeface="Times New Roman" panose="02020503050405090304" pitchFamily="18" charset="0"/>
                <a:cs typeface="Times New Roman" panose="02020503050405090304" pitchFamily="18" charset="0"/>
              </a:rPr>
              <a:t>accuracy in sentiment analysis of  code-mixed language.</a:t>
            </a:r>
            <a:br>
              <a:rPr lang="en-US" sz="1600" dirty="0">
                <a:latin typeface="Times New Roman" panose="02020503050405090304" pitchFamily="18" charset="0"/>
                <a:cs typeface="Times New Roman" panose="02020503050405090304" pitchFamily="18" charset="0"/>
              </a:rPr>
            </a:br>
            <a:endParaRPr lang="en-US" sz="1600" dirty="0">
              <a:latin typeface="Times New Roman" panose="02020503050405090304" pitchFamily="18" charset="0"/>
              <a:cs typeface="Times New Roman" panose="02020503050405090304" pitchFamily="18" charset="0"/>
            </a:endParaRPr>
          </a:p>
          <a:p>
            <a:pPr marL="285750" indent="-285750">
              <a:buFont typeface="Wingdings" panose="05000000000000000000" pitchFamily="2" charset="2"/>
              <a:buChar char="Ø"/>
            </a:pPr>
            <a:r>
              <a:rPr lang="en-US" sz="1600" dirty="0">
                <a:effectLst/>
                <a:latin typeface="Times New Roman" panose="02020503050405090304" pitchFamily="18" charset="0"/>
                <a:cs typeface="Times New Roman" panose="02020503050405090304" pitchFamily="18" charset="0"/>
              </a:rPr>
              <a:t>Also, we would like to extend our work to several other</a:t>
            </a:r>
            <a:br>
              <a:rPr lang="en-US" sz="1600" dirty="0">
                <a:latin typeface="Times New Roman" panose="02020503050405090304" pitchFamily="18" charset="0"/>
                <a:cs typeface="Times New Roman" panose="02020503050405090304" pitchFamily="18" charset="0"/>
              </a:rPr>
            </a:br>
            <a:r>
              <a:rPr lang="en-US" sz="1600" dirty="0">
                <a:effectLst/>
                <a:latin typeface="Times New Roman" panose="02020503050405090304" pitchFamily="18" charset="0"/>
                <a:cs typeface="Times New Roman" panose="02020503050405090304" pitchFamily="18" charset="0"/>
              </a:rPr>
              <a:t>language pairs of code-mixed data. It would be interesting to</a:t>
            </a:r>
            <a:br>
              <a:rPr lang="en-US" sz="1600" dirty="0">
                <a:latin typeface="Times New Roman" panose="02020503050405090304" pitchFamily="18" charset="0"/>
                <a:cs typeface="Times New Roman" panose="02020503050405090304" pitchFamily="18" charset="0"/>
              </a:rPr>
            </a:br>
            <a:r>
              <a:rPr lang="en-US" sz="1600" dirty="0">
                <a:effectLst/>
                <a:latin typeface="Times New Roman" panose="02020503050405090304" pitchFamily="18" charset="0"/>
                <a:cs typeface="Times New Roman" panose="02020503050405090304" pitchFamily="18" charset="0"/>
              </a:rPr>
              <a:t>utilize the rich features of individual languages to help</a:t>
            </a:r>
            <a:br>
              <a:rPr lang="en-US" sz="1600" dirty="0">
                <a:latin typeface="Times New Roman" panose="02020503050405090304" pitchFamily="18" charset="0"/>
                <a:cs typeface="Times New Roman" panose="02020503050405090304" pitchFamily="18" charset="0"/>
              </a:rPr>
            </a:br>
            <a:r>
              <a:rPr lang="en-US" sz="1600" dirty="0">
                <a:effectLst/>
                <a:latin typeface="Times New Roman" panose="02020503050405090304" pitchFamily="18" charset="0"/>
                <a:cs typeface="Times New Roman" panose="02020503050405090304" pitchFamily="18" charset="0"/>
              </a:rPr>
              <a:t>identifying sentiments in their code-mixed version.</a:t>
            </a:r>
            <a:endParaRPr lang="en-IN" sz="1600" dirty="0">
              <a:latin typeface="Times New Roman" panose="02020503050405090304" pitchFamily="18" charset="0"/>
              <a:cs typeface="Times New Roman" panose="02020503050405090304" pitchFamily="18" charset="0"/>
            </a:endParaRPr>
          </a:p>
        </p:txBody>
      </p:sp>
      <p:pic>
        <p:nvPicPr>
          <p:cNvPr id="9" name="Picture 8"/>
          <p:cNvPicPr>
            <a:picLocks noChangeAspect="1"/>
          </p:cNvPicPr>
          <p:nvPr/>
        </p:nvPicPr>
        <p:blipFill>
          <a:blip r:embed="rId2"/>
          <a:stretch>
            <a:fillRect/>
          </a:stretch>
        </p:blipFill>
        <p:spPr>
          <a:xfrm>
            <a:off x="5829300" y="1872612"/>
            <a:ext cx="3208020" cy="2157832"/>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 y="518159"/>
            <a:ext cx="5592615" cy="769621"/>
          </a:xfrm>
        </p:spPr>
        <p:txBody>
          <a:bodyPr/>
          <a:lstStyle/>
          <a:p>
            <a:r>
              <a:rPr lang="en-IN" sz="2800" dirty="0">
                <a:latin typeface="Arial Black" panose="020B0A04020102020204" pitchFamily="34" charset="0"/>
                <a:ea typeface="Microsoft JhengHei" panose="020B0604030504040204" pitchFamily="34" charset="-120"/>
                <a:cs typeface="Times New Roman" panose="02020503050405090304" pitchFamily="18" charset="0"/>
              </a:rPr>
              <a:t>Abstract</a:t>
            </a:r>
            <a:br>
              <a:rPr lang="en-IN" sz="2000" dirty="0">
                <a:latin typeface="Microsoft JhengHei" panose="020B0604030504040204" pitchFamily="34" charset="-120"/>
                <a:ea typeface="Microsoft JhengHei" panose="020B0604030504040204" pitchFamily="34" charset="-120"/>
                <a:cs typeface="Times New Roman" panose="02020503050405090304" pitchFamily="18" charset="0"/>
              </a:rPr>
            </a:br>
            <a:endParaRPr lang="en-IN" dirty="0">
              <a:latin typeface="Microsoft JhengHei" panose="020B0604030504040204" pitchFamily="34" charset="-120"/>
              <a:ea typeface="Microsoft JhengHei" panose="020B0604030504040204" pitchFamily="34" charset="-12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7" name="TextBox 6"/>
          <p:cNvSpPr txBox="1"/>
          <p:nvPr/>
        </p:nvSpPr>
        <p:spPr>
          <a:xfrm>
            <a:off x="480060" y="1638300"/>
            <a:ext cx="7399020" cy="2277547"/>
          </a:xfrm>
          <a:prstGeom prst="rect">
            <a:avLst/>
          </a:prstGeom>
          <a:noFill/>
        </p:spPr>
        <p:txBody>
          <a:bodyPr wrap="square" rtlCol="0">
            <a:spAutoFit/>
          </a:bodyPr>
          <a:lstStyle/>
          <a:p>
            <a:pPr lvl="1" algn="just"/>
            <a:r>
              <a:rPr lang="en-US" sz="1600" dirty="0">
                <a:latin typeface="Times New Roman" panose="02020503050405090304" pitchFamily="18" charset="0"/>
                <a:cs typeface="Times New Roman" panose="02020503050405090304" pitchFamily="18" charset="0"/>
              </a:rPr>
              <a:t>There is an increasing demand for sentiment analysis of text from social media which are mostly code-mixed. Systems trained on monolingual data fail for code-mixed data due to the complexity of mixing at different levels of the text. However, very few resources are available for code-mixed data to create models specific for this data. Although much research in multilingual sentiment analysis has used semi-supervised or unsupervised methods, supervised methods still performs better. Sentimental Analysis on code mix social media data helps us to understand the underlying sentiment of the phrase or the sentence, which can have many practical use cases in the real world.</a:t>
            </a:r>
            <a:endParaRPr lang="en-IN" sz="1600" dirty="0">
              <a:latin typeface="Times New Roman" panose="02020503050405090304" pitchFamily="18" charset="0"/>
              <a:cs typeface="Times New Roman" panose="0202050305040509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bg1"/>
                </a:solidFill>
              </a:rPr>
              <a:t>THANK YOU</a:t>
            </a:r>
            <a:endParaRPr sz="6000" dirty="0">
              <a:solidFill>
                <a:schemeClr val="bg1"/>
              </a:solidFill>
            </a:endParaRPr>
          </a:p>
        </p:txBody>
      </p:sp>
      <p:sp>
        <p:nvSpPr>
          <p:cNvPr id="523" name="Google Shape;523;p33"/>
          <p:cNvSpPr txBox="1">
            <a:spLocks noGrp="1"/>
          </p:cNvSpPr>
          <p:nvPr>
            <p:ph type="sldNum" idx="12"/>
          </p:nvPr>
        </p:nvSpPr>
        <p:spPr/>
        <p:txBody>
          <a:bodyPr/>
          <a:lstStyle/>
          <a:p>
            <a:pPr lvl="0"/>
            <a:fld id="{00000000-1234-1234-1234-123412341234}" type="slidenum">
              <a:rPr lang="en-GB"/>
              <a:t>30</a:t>
            </a:fld>
            <a:endParaRPr lang="en-GB"/>
          </a:p>
        </p:txBody>
      </p:sp>
      <p:grpSp>
        <p:nvGrpSpPr>
          <p:cNvPr id="526" name="Google Shape;526;p33"/>
          <p:cNvGrpSpPr/>
          <p:nvPr/>
        </p:nvGrpSpPr>
        <p:grpSpPr>
          <a:xfrm>
            <a:off x="3699030" y="233079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354475"/>
            <a:ext cx="5638335" cy="766200"/>
          </a:xfrm>
        </p:spPr>
        <p:txBody>
          <a:bodyPr/>
          <a:lstStyle/>
          <a:p>
            <a:r>
              <a:rPr lang="en-IN" sz="2800" dirty="0">
                <a:latin typeface="Arial Black" panose="020B0A04020102020204" pitchFamily="34" charset="0"/>
              </a:rPr>
              <a:t>Introduction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6" name="TextBox 5"/>
          <p:cNvSpPr txBox="1"/>
          <p:nvPr/>
        </p:nvSpPr>
        <p:spPr>
          <a:xfrm>
            <a:off x="381000" y="1474735"/>
            <a:ext cx="7688580" cy="2554545"/>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latin typeface="Times New Roman" panose="02020503050405090304" pitchFamily="18" charset="0"/>
                <a:cs typeface="Times New Roman" panose="02020503050405090304" pitchFamily="18" charset="0"/>
              </a:rPr>
              <a:t>In recent times, huge volumes of data are being generated on social media and online blogging . Code Mixed can be easily extracted from various online platforms like social media and blogs using APIs and various web scrapping tools. In spite of having huge amount of data , performing sentimental analysis on it is still challenging because of its unstructured and noisy nature. Hence, it requires robust preprocessing techniques to normalize this unstructured data.</a:t>
            </a:r>
          </a:p>
          <a:p>
            <a:pPr marL="285750" indent="-285750" algn="just">
              <a:buFont typeface="Wingdings" panose="05000000000000000000" pitchFamily="2" charset="2"/>
              <a:buChar char="Ø"/>
            </a:pPr>
            <a:r>
              <a:rPr lang="en-IN" sz="1600" dirty="0">
                <a:latin typeface="Times New Roman" panose="02020503050405090304" pitchFamily="18" charset="0"/>
                <a:cs typeface="Times New Roman" panose="02020503050405090304" pitchFamily="18" charset="0"/>
              </a:rPr>
              <a:t>We analyse and classify each sentence into three sentiments , positive, negative and neutral. The reason for choosing English as our secondary language for the code mixed data is because we observed that most of the Telugu available in social media is very often code mixed with English.</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6" name="TextBox 5"/>
          <p:cNvSpPr txBox="1"/>
          <p:nvPr/>
        </p:nvSpPr>
        <p:spPr>
          <a:xfrm>
            <a:off x="365760" y="1668780"/>
            <a:ext cx="7871460" cy="1538883"/>
          </a:xfrm>
          <a:prstGeom prst="rect">
            <a:avLst/>
          </a:prstGeom>
          <a:noFill/>
        </p:spPr>
        <p:txBody>
          <a:bodyPr wrap="square" rtlCol="0">
            <a:spAutoFit/>
          </a:bodyPr>
          <a:lstStyle/>
          <a:p>
            <a:pPr algn="just"/>
            <a:r>
              <a:rPr lang="en-US" sz="1600" b="0" i="0" u="none" strike="noStrike" dirty="0">
                <a:solidFill>
                  <a:srgbClr val="202124"/>
                </a:solidFill>
                <a:effectLst/>
                <a:latin typeface="Times New Roman" panose="02020503050405090304" pitchFamily="18" charset="0"/>
                <a:cs typeface="Times New Roman" panose="02020503050405090304" pitchFamily="18" charset="0"/>
              </a:rPr>
              <a:t>Sentiment analysis  is a natural language processing (NLP) technique used to determine the polarity of a text(positive, negative, neutral) but it also goes beyond polarity to detect specific feelings and emotions(angry, happy, sad etc)</a:t>
            </a:r>
            <a:r>
              <a:rPr lang="en-US" sz="1600" b="0" i="0" u="none" strike="noStrike" dirty="0">
                <a:solidFill>
                  <a:srgbClr val="2B3E51"/>
                </a:solidFill>
                <a:effectLst/>
                <a:latin typeface="Times New Roman" panose="02020503050405090304" pitchFamily="18" charset="0"/>
                <a:cs typeface="Times New Roman" panose="02020503050405090304" pitchFamily="18" charset="0"/>
              </a:rPr>
              <a:t>.</a:t>
            </a:r>
            <a:r>
              <a:rPr lang="en-US" sz="1600" b="0" i="0" u="none" strike="noStrike" dirty="0">
                <a:solidFill>
                  <a:srgbClr val="202124"/>
                </a:solidFill>
                <a:effectLst/>
                <a:latin typeface="Times New Roman" panose="02020503050405090304" pitchFamily="18" charset="0"/>
                <a:cs typeface="Times New Roman" panose="02020503050405090304" pitchFamily="18" charset="0"/>
              </a:rPr>
              <a:t>Sentiment analysis is often performed on textual data to help businesses monitor brand and product sentiment in customer feedback, and understand customer needs.</a:t>
            </a:r>
            <a:endParaRPr lang="en-US" sz="1600" dirty="0">
              <a:effectLst/>
              <a:latin typeface="Times New Roman" panose="02020503050405090304" pitchFamily="18" charset="0"/>
              <a:cs typeface="Times New Roman" panose="02020503050405090304" pitchFamily="18" charset="0"/>
            </a:endParaRPr>
          </a:p>
          <a:p>
            <a:endParaRPr lang="en-IN" dirty="0"/>
          </a:p>
        </p:txBody>
      </p:sp>
      <p:sp>
        <p:nvSpPr>
          <p:cNvPr id="7" name="TextBox 6"/>
          <p:cNvSpPr txBox="1"/>
          <p:nvPr/>
        </p:nvSpPr>
        <p:spPr>
          <a:xfrm>
            <a:off x="365760" y="525780"/>
            <a:ext cx="5913120" cy="523220"/>
          </a:xfrm>
          <a:prstGeom prst="rect">
            <a:avLst/>
          </a:prstGeom>
          <a:noFill/>
        </p:spPr>
        <p:txBody>
          <a:bodyPr wrap="square" rtlCol="0">
            <a:spAutoFit/>
          </a:bodyPr>
          <a:lstStyle/>
          <a:p>
            <a:r>
              <a:rPr lang="en-US" sz="2800" b="1" i="0" u="none" strike="noStrike" dirty="0">
                <a:solidFill>
                  <a:schemeClr val="bg1"/>
                </a:solidFill>
                <a:effectLst/>
                <a:latin typeface="Arial Black" panose="020B0A04020102020204" pitchFamily="34" charset="0"/>
              </a:rPr>
              <a:t>NLP in sentimental analysis</a:t>
            </a:r>
            <a:endParaRPr lang="en-IN" sz="2800" dirty="0">
              <a:solidFill>
                <a:schemeClr val="bg1"/>
              </a:solidFill>
              <a:latin typeface="Arial Black" panose="020B0A04020102020204" pitchFamily="34" charset="0"/>
            </a:endParaRPr>
          </a:p>
        </p:txBody>
      </p:sp>
      <p:pic>
        <p:nvPicPr>
          <p:cNvPr id="9" name="Picture 8"/>
          <p:cNvPicPr>
            <a:picLocks noChangeAspect="1"/>
          </p:cNvPicPr>
          <p:nvPr/>
        </p:nvPicPr>
        <p:blipFill>
          <a:blip r:embed="rId2"/>
          <a:stretch>
            <a:fillRect/>
          </a:stretch>
        </p:blipFill>
        <p:spPr>
          <a:xfrm>
            <a:off x="1744980" y="2988971"/>
            <a:ext cx="4160520" cy="16769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392575"/>
            <a:ext cx="4861560" cy="766200"/>
          </a:xfrm>
        </p:spPr>
        <p:txBody>
          <a:bodyPr/>
          <a:lstStyle/>
          <a:p>
            <a:r>
              <a:rPr lang="en-IN" sz="2800" dirty="0">
                <a:latin typeface="Arial Black" panose="020B0A04020102020204" pitchFamily="34" charset="0"/>
              </a:rPr>
              <a:t>Real world Applications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8" name="Picture 7"/>
          <p:cNvPicPr>
            <a:picLocks noChangeAspect="1"/>
          </p:cNvPicPr>
          <p:nvPr/>
        </p:nvPicPr>
        <p:blipFill>
          <a:blip r:embed="rId2"/>
          <a:stretch>
            <a:fillRect/>
          </a:stretch>
        </p:blipFill>
        <p:spPr>
          <a:xfrm>
            <a:off x="8620" y="15498"/>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392575"/>
            <a:ext cx="5668815" cy="766200"/>
          </a:xfrm>
        </p:spPr>
        <p:txBody>
          <a:bodyPr/>
          <a:lstStyle/>
          <a:p>
            <a:r>
              <a:rPr lang="en-IN" sz="2800" dirty="0">
                <a:latin typeface="Arial Black" panose="020B0A04020102020204" pitchFamily="34" charset="0"/>
              </a:rPr>
              <a:t>Related Work</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7" name="TextBox 6"/>
          <p:cNvSpPr txBox="1"/>
          <p:nvPr/>
        </p:nvSpPr>
        <p:spPr>
          <a:xfrm>
            <a:off x="403860" y="1661160"/>
            <a:ext cx="7703820" cy="2800767"/>
          </a:xfrm>
          <a:prstGeom prst="rect">
            <a:avLst/>
          </a:prstGeom>
          <a:noFill/>
        </p:spPr>
        <p:txBody>
          <a:bodyPr wrap="square" rtlCol="0">
            <a:spAutoFit/>
          </a:bodyPr>
          <a:lstStyle/>
          <a:p>
            <a:pPr algn="just"/>
            <a:r>
              <a:rPr lang="en-IN" sz="1600" dirty="0">
                <a:latin typeface="Times New Roman" panose="02020503050405090304" pitchFamily="18" charset="0"/>
                <a:cs typeface="Times New Roman" panose="02020503050405090304" pitchFamily="18" charset="0"/>
              </a:rPr>
              <a:t>For the task of sentimental analysis Telugu-English text, subrahamanyam used a novel unsupervised data normalization with a Multilayer Perceptron Model. Choudary et al.(2018) proposed clustering of code mixed word variation with skip-gram vectors based on similarity .Sentiment Identiﬁcation in Code-Mixed Social Media Text has 3 classiﬁcation. They focused on the actual taxonomy and isolation of terms with an emotional connotation. Identifying the semantic polarity (positive vs. negative connotation) of words hasbeen done using different approaches. Some of the works (knowledge-based) explicitly attempted to ﬁnd features indicating that subjective language is being used. Hatzivas-siloglou and McKeown made use of corpus statistics, Wiebe  used linguistictools such as WordNet, and Liu et al.  used lexicon-based classiﬁer. Turneyand Littman work on classiﬁcation of reviews was based on using an unsupervisedlearning technique.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392575"/>
            <a:ext cx="5668815" cy="766200"/>
          </a:xfrm>
        </p:spPr>
        <p:txBody>
          <a:bodyPr/>
          <a:lstStyle/>
          <a:p>
            <a:r>
              <a:rPr lang="en-US" altLang="en-IN" sz="2800" dirty="0">
                <a:latin typeface="Arial Black" panose="020B0A04020102020204" pitchFamily="34" charset="0"/>
              </a:rPr>
              <a:t>Limitations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7" name="TextBox 6"/>
          <p:cNvSpPr txBox="1"/>
          <p:nvPr/>
        </p:nvSpPr>
        <p:spPr>
          <a:xfrm>
            <a:off x="403860" y="1661160"/>
            <a:ext cx="7703820" cy="2306955"/>
          </a:xfrm>
          <a:prstGeom prst="rect">
            <a:avLst/>
          </a:prstGeom>
          <a:noFill/>
        </p:spPr>
        <p:txBody>
          <a:bodyPr wrap="square" rtlCol="0">
            <a:spAutoFit/>
          </a:bodyPr>
          <a:lstStyle/>
          <a:p>
            <a:pPr marL="285750" indent="-285750">
              <a:buFont typeface="Wingdings" panose="05000000000000000000" pitchFamily="2" charset="2"/>
              <a:buChar char="Ø"/>
            </a:pPr>
            <a:r>
              <a:rPr lang="en-US" altLang="en-IN" sz="1600" dirty="0">
                <a:latin typeface="Times New Roman" panose="02020503050405090304" pitchFamily="18" charset="0"/>
                <a:cs typeface="Times New Roman" panose="02020503050405090304" pitchFamily="18" charset="0"/>
                <a:sym typeface="+mn-ea"/>
              </a:rPr>
              <a:t>The Major Problem of Working with Code-Mixed Data is , we are not able to generate Contextual  Word embeddings our traditional approach assigns a same word embedding for  a  particular word .</a:t>
            </a:r>
            <a:endParaRPr lang="en-US" altLang="en-IN" sz="1600" dirty="0">
              <a:latin typeface="Times New Roman" panose="02020503050405090304" pitchFamily="18" charset="0"/>
              <a:cs typeface="Times New Roman" panose="02020503050405090304" pitchFamily="18" charset="0"/>
            </a:endParaRPr>
          </a:p>
          <a:p>
            <a:pPr marL="285750" indent="-285750">
              <a:buFont typeface="Wingdings" panose="05000000000000000000" pitchFamily="2" charset="2"/>
              <a:buChar char="Ø"/>
            </a:pPr>
            <a:endParaRPr lang="en-US" altLang="en-IN" sz="1600" dirty="0">
              <a:latin typeface="Times New Roman" panose="02020503050405090304" pitchFamily="18" charset="0"/>
              <a:cs typeface="Times New Roman" panose="02020503050405090304" pitchFamily="18" charset="0"/>
            </a:endParaRPr>
          </a:p>
          <a:p>
            <a:pPr marL="285750" indent="-285750">
              <a:buFont typeface="Wingdings" panose="05000000000000000000" pitchFamily="2" charset="2"/>
              <a:buChar char="Ø"/>
            </a:pPr>
            <a:r>
              <a:rPr lang="en-US" altLang="en-IN" sz="1600" dirty="0">
                <a:latin typeface="Times New Roman" panose="02020503050405090304" pitchFamily="18" charset="0"/>
                <a:cs typeface="Times New Roman" panose="02020503050405090304" pitchFamily="18" charset="0"/>
                <a:sym typeface="+mn-ea"/>
              </a:rPr>
              <a:t>For Example the word fair is different in Fun Fair  and Fair Play . One means an outdoor event at which there are various kinds of games, rides, and entertainment.  the other means respect for the rules or equal treatment of all concerned.</a:t>
            </a:r>
          </a:p>
          <a:p>
            <a:pPr marL="285750" indent="-285750">
              <a:buFont typeface="Wingdings" panose="05000000000000000000" pitchFamily="2" charset="2"/>
              <a:buChar char="Ø"/>
            </a:pPr>
            <a:endParaRPr lang="en-US" altLang="en-IN" sz="1600" b="1" dirty="0">
              <a:latin typeface="Times New Roman Bold" panose="02020503050405090304" charset="0"/>
              <a:cs typeface="Times New Roman Bold" panose="02020503050405090304" charset="0"/>
            </a:endParaRPr>
          </a:p>
          <a:p>
            <a:pPr algn="just"/>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392575"/>
            <a:ext cx="5722155" cy="766200"/>
          </a:xfrm>
        </p:spPr>
        <p:txBody>
          <a:bodyPr/>
          <a:lstStyle/>
          <a:p>
            <a:r>
              <a:rPr lang="en-IN" sz="2800" dirty="0">
                <a:latin typeface="Arial Black" panose="020B0A04020102020204" pitchFamily="34" charset="0"/>
              </a:rPr>
              <a:t>Proposed Method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4" name="TextBox 3"/>
          <p:cNvSpPr txBox="1"/>
          <p:nvPr/>
        </p:nvSpPr>
        <p:spPr>
          <a:xfrm>
            <a:off x="510540" y="1508760"/>
            <a:ext cx="8214360" cy="2522855"/>
          </a:xfrm>
          <a:prstGeom prst="rect">
            <a:avLst/>
          </a:prstGeom>
          <a:noFill/>
        </p:spPr>
        <p:txBody>
          <a:bodyPr wrap="square" rtlCol="0">
            <a:spAutoFit/>
          </a:bodyPr>
          <a:lstStyle/>
          <a:p>
            <a:pPr algn="just" rtl="0">
              <a:spcBef>
                <a:spcPts val="0"/>
              </a:spcBef>
              <a:spcAft>
                <a:spcPts val="0"/>
              </a:spcAft>
            </a:pPr>
            <a:r>
              <a:rPr lang="en-US" sz="1600" dirty="0">
                <a:effectLst/>
                <a:latin typeface="Times New Roman" panose="02020503050405090304" pitchFamily="18" charset="0"/>
                <a:cs typeface="Times New Roman" panose="02020503050405090304" pitchFamily="18" charset="0"/>
              </a:rPr>
              <a:t>The Proposed Method consists of the following steps:</a:t>
            </a:r>
          </a:p>
          <a:p>
            <a:pPr algn="just" rtl="0">
              <a:spcBef>
                <a:spcPts val="0"/>
              </a:spcBef>
              <a:spcAft>
                <a:spcPts val="0"/>
              </a:spcAft>
            </a:pPr>
            <a:r>
              <a:rPr lang="en-US" sz="1600" dirty="0">
                <a:effectLst/>
                <a:latin typeface="Times New Roman" panose="02020503050405090304" pitchFamily="18" charset="0"/>
                <a:cs typeface="Times New Roman" panose="02020503050405090304" pitchFamily="18" charset="0"/>
              </a:rPr>
              <a:t>1.Data Collection</a:t>
            </a:r>
          </a:p>
          <a:p>
            <a:pPr algn="just" rtl="0">
              <a:spcBef>
                <a:spcPts val="0"/>
              </a:spcBef>
              <a:spcAft>
                <a:spcPts val="0"/>
              </a:spcAft>
            </a:pPr>
            <a:r>
              <a:rPr lang="en-US" sz="1600" dirty="0">
                <a:effectLst/>
                <a:latin typeface="Times New Roman" panose="02020503050405090304" pitchFamily="18" charset="0"/>
                <a:cs typeface="Times New Roman" panose="02020503050405090304" pitchFamily="18" charset="0"/>
              </a:rPr>
              <a:t>2.Data Preprocessing</a:t>
            </a:r>
          </a:p>
          <a:p>
            <a:pPr algn="just" rtl="0">
              <a:spcBef>
                <a:spcPts val="0"/>
              </a:spcBef>
              <a:spcAft>
                <a:spcPts val="0"/>
              </a:spcAft>
            </a:pPr>
            <a:r>
              <a:rPr lang="en-US" sz="1600" dirty="0">
                <a:effectLst/>
                <a:latin typeface="Times New Roman" panose="02020503050405090304" pitchFamily="18" charset="0"/>
                <a:cs typeface="Times New Roman" panose="02020503050405090304" pitchFamily="18" charset="0"/>
              </a:rPr>
              <a:t>3.Tagging the Text into classes like Positive, Negative , Neutral </a:t>
            </a:r>
          </a:p>
          <a:p>
            <a:pPr algn="just" rtl="0">
              <a:spcBef>
                <a:spcPts val="0"/>
              </a:spcBef>
              <a:spcAft>
                <a:spcPts val="0"/>
              </a:spcAft>
            </a:pPr>
            <a:r>
              <a:rPr lang="en-US" sz="1600" dirty="0">
                <a:effectLst/>
                <a:latin typeface="Times New Roman" panose="02020503050405090304" pitchFamily="18" charset="0"/>
                <a:cs typeface="Times New Roman" panose="02020503050405090304" pitchFamily="18" charset="0"/>
              </a:rPr>
              <a:t>4. Bilingual Dictionary</a:t>
            </a:r>
          </a:p>
          <a:p>
            <a:pPr algn="just" rtl="0">
              <a:spcBef>
                <a:spcPts val="0"/>
              </a:spcBef>
              <a:spcAft>
                <a:spcPts val="0"/>
              </a:spcAft>
            </a:pPr>
            <a:r>
              <a:rPr lang="en-US" sz="1600" dirty="0">
                <a:effectLst/>
                <a:latin typeface="Times New Roman" panose="02020503050405090304" pitchFamily="18" charset="0"/>
                <a:cs typeface="Times New Roman" panose="02020503050405090304" pitchFamily="18" charset="0"/>
              </a:rPr>
              <a:t>5. Bilingual Text to Partially Translated Text Conversion Using Bilingual  Dictionary</a:t>
            </a:r>
          </a:p>
          <a:p>
            <a:pPr algn="just" rtl="0">
              <a:spcBef>
                <a:spcPts val="0"/>
              </a:spcBef>
              <a:spcAft>
                <a:spcPts val="0"/>
              </a:spcAft>
            </a:pPr>
            <a:r>
              <a:rPr lang="en-US" sz="1600" dirty="0">
                <a:effectLst/>
                <a:latin typeface="Times New Roman" panose="02020503050405090304" pitchFamily="18" charset="0"/>
                <a:cs typeface="Times New Roman" panose="02020503050405090304" pitchFamily="18" charset="0"/>
              </a:rPr>
              <a:t>6. Partially Translated Text to Complete Monolingual Text Using Translation API by Google </a:t>
            </a:r>
          </a:p>
          <a:p>
            <a:pPr algn="just" rtl="0">
              <a:spcBef>
                <a:spcPts val="0"/>
              </a:spcBef>
              <a:spcAft>
                <a:spcPts val="0"/>
              </a:spcAft>
            </a:pPr>
            <a:r>
              <a:rPr lang="en-US" sz="1600" dirty="0">
                <a:effectLst/>
                <a:latin typeface="Times New Roman" panose="02020503050405090304" pitchFamily="18" charset="0"/>
                <a:cs typeface="Times New Roman" panose="02020503050405090304" pitchFamily="18" charset="0"/>
              </a:rPr>
              <a:t>7. Grammatical Correction of Monolingual Text Using Transformers</a:t>
            </a:r>
          </a:p>
          <a:p>
            <a:pPr algn="just" rtl="0">
              <a:spcBef>
                <a:spcPts val="0"/>
              </a:spcBef>
              <a:spcAft>
                <a:spcPts val="0"/>
              </a:spcAft>
            </a:pPr>
            <a:r>
              <a:rPr lang="en-US" sz="1600" dirty="0">
                <a:effectLst/>
                <a:latin typeface="Times New Roman" panose="02020503050405090304" pitchFamily="18" charset="0"/>
                <a:cs typeface="Times New Roman" panose="02020503050405090304" pitchFamily="18" charset="0"/>
              </a:rPr>
              <a:t>8.Training and Evaluating the Model Using different Deep learning models.</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2225</Words>
  <Application>Microsoft Office PowerPoint</Application>
  <PresentationFormat>On-screen Show (16:9)</PresentationFormat>
  <Paragraphs>202</Paragraphs>
  <Slides>30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Roboto Condensed</vt:lpstr>
      <vt:lpstr>Times New Roman Bold</vt:lpstr>
      <vt:lpstr>Microsoft JhengHei</vt:lpstr>
      <vt:lpstr>Wingdings</vt:lpstr>
      <vt:lpstr>Times New Roman Regular</vt:lpstr>
      <vt:lpstr>Roboto Condensed Light</vt:lpstr>
      <vt:lpstr>Arvo</vt:lpstr>
      <vt:lpstr>Arial Black</vt:lpstr>
      <vt:lpstr>Arial Bold</vt:lpstr>
      <vt:lpstr>Times New Roman</vt:lpstr>
      <vt:lpstr>Salerio template</vt:lpstr>
      <vt:lpstr>    TITLE</vt:lpstr>
      <vt:lpstr>Outline</vt:lpstr>
      <vt:lpstr>Abstract </vt:lpstr>
      <vt:lpstr>Introduction</vt:lpstr>
      <vt:lpstr>PowerPoint Presentation</vt:lpstr>
      <vt:lpstr>Real world Applications</vt:lpstr>
      <vt:lpstr>Related Work</vt:lpstr>
      <vt:lpstr>Limitations</vt:lpstr>
      <vt:lpstr>Proposed Method </vt:lpstr>
      <vt:lpstr>PowerPoint Presentation</vt:lpstr>
      <vt:lpstr>PowerPoint Presentation</vt:lpstr>
      <vt:lpstr>PowerPoint Presentation</vt:lpstr>
      <vt:lpstr>PowerPoint Presentation</vt:lpstr>
      <vt:lpstr>PowerPoint Presentation</vt:lpstr>
      <vt:lpstr>                  BILSTM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Experimental Results </vt:lpstr>
      <vt:lpstr>PowerPoint Presentation</vt:lpstr>
      <vt:lpstr>PowerPoint Presentation</vt:lpstr>
      <vt:lpstr>PowerPoint Presentation</vt:lpstr>
      <vt:lpstr>PowerPoint Presentation</vt:lpstr>
      <vt:lpstr>PowerPoint Presentation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Management Skills</dc:title>
  <dc:creator>ARUNA BALIJI</dc:creator>
  <cp:lastModifiedBy>Hari Nandini Bandreddi</cp:lastModifiedBy>
  <cp:revision>63</cp:revision>
  <dcterms:created xsi:type="dcterms:W3CDTF">2022-09-13T20:54:37Z</dcterms:created>
  <dcterms:modified xsi:type="dcterms:W3CDTF">2023-02-23T04:57:39Z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