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43" r:id="rId2"/>
  </p:sldMasterIdLst>
  <p:notesMasterIdLst>
    <p:notesMasterId r:id="rId16"/>
  </p:notesMasterIdLst>
  <p:sldIdLst>
    <p:sldId id="278" r:id="rId3"/>
    <p:sldId id="290" r:id="rId4"/>
    <p:sldId id="286" r:id="rId5"/>
    <p:sldId id="279" r:id="rId6"/>
    <p:sldId id="280" r:id="rId7"/>
    <p:sldId id="291" r:id="rId8"/>
    <p:sldId id="292" r:id="rId9"/>
    <p:sldId id="295" r:id="rId10"/>
    <p:sldId id="296" r:id="rId11"/>
    <p:sldId id="293" r:id="rId12"/>
    <p:sldId id="294" r:id="rId13"/>
    <p:sldId id="297" r:id="rId14"/>
    <p:sldId id="28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0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4624" autoAdjust="0"/>
  </p:normalViewPr>
  <p:slideViewPr>
    <p:cSldViewPr>
      <p:cViewPr varScale="1">
        <p:scale>
          <a:sx n="62" d="100"/>
          <a:sy n="62" d="100"/>
        </p:scale>
        <p:origin x="1440" y="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94CD3-2933-470F-A410-817891F91933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49CBBF-4C4F-4864-9A4D-60799C2C3F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72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9CBBF-4C4F-4864-9A4D-60799C2C3F5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949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68647699-6BE4-421F-B9B4-5DC98A02E7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6553200"/>
            <a:ext cx="2438400" cy="304800"/>
          </a:xfrm>
        </p:spPr>
        <p:txBody>
          <a:bodyPr>
            <a:no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en-US" dirty="0"/>
              <a:t>CMRCET-CSE (AI &amp; ML)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dirty="0"/>
              <a:t>CMRCET-CSE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dirty="0"/>
              <a:t>CMRCET-CSE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KAM\Desktop\new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982" y="0"/>
            <a:ext cx="91769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9"/>
          <p:cNvGrpSpPr>
            <a:grpSpLocks noChangeAspect="1"/>
          </p:cNvGrpSpPr>
          <p:nvPr userDrawn="1"/>
        </p:nvGrpSpPr>
        <p:grpSpPr bwMode="hidden">
          <a:xfrm>
            <a:off x="0" y="1965030"/>
            <a:ext cx="9144000" cy="146397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KAM\Desktop\new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982" y="0"/>
            <a:ext cx="91769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9"/>
          <p:cNvGrpSpPr>
            <a:grpSpLocks noChangeAspect="1"/>
          </p:cNvGrpSpPr>
          <p:nvPr userDrawn="1"/>
        </p:nvGrpSpPr>
        <p:grpSpPr bwMode="hidden">
          <a:xfrm>
            <a:off x="0" y="1965030"/>
            <a:ext cx="9144000" cy="146397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KAM\Desktop\new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982" y="0"/>
            <a:ext cx="91769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9"/>
          <p:cNvGrpSpPr>
            <a:grpSpLocks noChangeAspect="1"/>
          </p:cNvGrpSpPr>
          <p:nvPr userDrawn="1"/>
        </p:nvGrpSpPr>
        <p:grpSpPr bwMode="hidden">
          <a:xfrm>
            <a:off x="0" y="1965030"/>
            <a:ext cx="9144000" cy="146397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CMRCET-CSE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KAM\Desktop\new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982" y="0"/>
            <a:ext cx="91769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9"/>
          <p:cNvGrpSpPr>
            <a:grpSpLocks noChangeAspect="1"/>
          </p:cNvGrpSpPr>
          <p:nvPr userDrawn="1"/>
        </p:nvGrpSpPr>
        <p:grpSpPr bwMode="hidden">
          <a:xfrm>
            <a:off x="0" y="1965030"/>
            <a:ext cx="9144000" cy="146397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CMRCET-CSE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CMRCET-CSE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8647699-6BE4-421F-B9B4-5DC98A02E7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6553200"/>
            <a:ext cx="2819400" cy="304800"/>
          </a:xfrm>
        </p:spPr>
        <p:txBody>
          <a:bodyPr>
            <a:no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en-US" dirty="0"/>
              <a:t>CMRCET-CSE (AI &amp; ML)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KAM\Desktop\new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982" y="0"/>
            <a:ext cx="91769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9"/>
          <p:cNvGrpSpPr>
            <a:grpSpLocks noChangeAspect="1"/>
          </p:cNvGrpSpPr>
          <p:nvPr userDrawn="1"/>
        </p:nvGrpSpPr>
        <p:grpSpPr bwMode="hidden">
          <a:xfrm>
            <a:off x="0" y="1965030"/>
            <a:ext cx="9144000" cy="146397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CMRCET-CSE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KAM\Desktop\new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982" y="0"/>
            <a:ext cx="91769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9"/>
          <p:cNvGrpSpPr>
            <a:grpSpLocks noChangeAspect="1"/>
          </p:cNvGrpSpPr>
          <p:nvPr userDrawn="1"/>
        </p:nvGrpSpPr>
        <p:grpSpPr bwMode="hidden">
          <a:xfrm>
            <a:off x="0" y="1965030"/>
            <a:ext cx="9144000" cy="146397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331"/>
            <a:ext cx="851535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2EC167-F9B1-4085-86E7-C378D6346E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" b="5479"/>
          <a:stretch/>
        </p:blipFill>
        <p:spPr>
          <a:xfrm>
            <a:off x="10677978" y="424090"/>
            <a:ext cx="4000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62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dirty="0"/>
              <a:t>CMRCET-CSE- (AI &amp;ML)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31354" y="6529676"/>
            <a:ext cx="2792845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CMRCET-CSE (AI&amp;ML)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dirty="0"/>
              <a:t>CMRCET-CSE- (AI &amp; ML)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971800" y="1676400"/>
            <a:ext cx="2362200" cy="2514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87927" y="3962400"/>
            <a:ext cx="8610600" cy="1676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CMRCET-CSE- (AI &amp; ML)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81000" y="4648200"/>
            <a:ext cx="8610600" cy="1676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5"/>
          </p:nvPr>
        </p:nvSpPr>
        <p:spPr>
          <a:xfrm>
            <a:off x="3352800" y="1828800"/>
            <a:ext cx="2362200" cy="2438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dirty="0"/>
              <a:t>CMRCET-CSE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dirty="0"/>
              <a:t>CMRCET-CSE (AI &amp; ML)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dirty="0"/>
              <a:t>CMRCET-CSE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cropped-CMRCP-Logo-3.jpg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52400" y="177800"/>
            <a:ext cx="812800" cy="812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553200"/>
            <a:ext cx="4800600" cy="3048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00600" y="6553200"/>
            <a:ext cx="43434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68647699-6BE4-421F-B9B4-5DC98A02E7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2"/>
          </p:nvPr>
        </p:nvSpPr>
        <p:spPr>
          <a:xfrm>
            <a:off x="381000" y="6492875"/>
            <a:ext cx="2590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CMRCET-CSE (AI&amp;ML)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4" r:id="rId14"/>
    <p:sldLayoutId id="2147483665" r:id="rId15"/>
    <p:sldLayoutId id="2147483666" r:id="rId16"/>
    <p:sldLayoutId id="2147483667" r:id="rId17"/>
    <p:sldLayoutId id="2147483669" r:id="rId18"/>
    <p:sldLayoutId id="2147483670" r:id="rId19"/>
    <p:sldLayoutId id="2147483671" r:id="rId20"/>
    <p:sldLayoutId id="2147483672" r:id="rId21"/>
    <p:sldLayoutId id="2147483740" r:id="rId2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6332"/>
            <a:ext cx="78867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9200"/>
            <a:ext cx="78867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250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itcoin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62000" y="152400"/>
            <a:ext cx="83058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CMR College of Engineering &amp; Technology</a:t>
            </a:r>
          </a:p>
          <a:p>
            <a:pPr algn="ctr"/>
            <a:r>
              <a:rPr lang="en-US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(UGC Autonomous)</a:t>
            </a:r>
          </a:p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Accredited by NAAC with “A+” Grade</a:t>
            </a:r>
          </a:p>
          <a:p>
            <a:pPr algn="ctr"/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Kandlakoya, Medchal Road, Hyderabad-501401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87624" y="2141107"/>
            <a:ext cx="701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Major Project </a:t>
            </a:r>
          </a:p>
          <a:p>
            <a:pPr algn="ctr"/>
            <a:r>
              <a:rPr 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PRC (Phase-1)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68647699-6BE4-421F-B9B4-5DC98A02E705}" type="slidenum">
              <a:rPr lang="en-US" smtClean="0">
                <a:solidFill>
                  <a:schemeClr val="tx1"/>
                </a:solidFill>
              </a:rPr>
              <a:pPr/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3224" y="1530475"/>
            <a:ext cx="8839200" cy="52322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Department of CSE- (AI &amp; ML)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00608" y="6553200"/>
            <a:ext cx="2743200" cy="365124"/>
          </a:xfrm>
        </p:spPr>
        <p:txBody>
          <a:bodyPr/>
          <a:lstStyle/>
          <a:p>
            <a:r>
              <a:rPr lang="en-US" dirty="0"/>
              <a:t>CMRCET – CSE (AI&amp; ML)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88CFC5-A920-DC3D-986E-B77F0CC3D268}"/>
              </a:ext>
            </a:extLst>
          </p:cNvPr>
          <p:cNvSpPr txBox="1"/>
          <p:nvPr/>
        </p:nvSpPr>
        <p:spPr>
          <a:xfrm>
            <a:off x="5580112" y="5013176"/>
            <a:ext cx="34048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20H51A6649 – A. Arshith Kumar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20H51A6663 – R. Sai Teja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20H51A6672 –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Y.Nandhu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Reddy</a:t>
            </a:r>
            <a:endParaRPr lang="en-IN" dirty="0"/>
          </a:p>
          <a:p>
            <a:pPr algn="r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31536" y="3109490"/>
            <a:ext cx="9448719" cy="75623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ln w="0"/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ook Antiqua" pitchFamily="18" charset="0"/>
              </a:rPr>
              <a:t> Bit Coin Price Prediction using Blockchain </a:t>
            </a:r>
          </a:p>
        </p:txBody>
      </p:sp>
    </p:spTree>
    <p:extLst>
      <p:ext uri="{BB962C8B-B14F-4D97-AF65-F5344CB8AC3E}">
        <p14:creationId xmlns:p14="http://schemas.microsoft.com/office/powerpoint/2010/main" val="2701221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63EA8-5081-B69E-8F9C-CE6A0796B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Project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CB531-5029-93F7-4828-2F52D8D59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b="1" dirty="0"/>
              <a:t>Attentive : </a:t>
            </a:r>
            <a:r>
              <a:rPr lang="en-US" sz="2000" dirty="0"/>
              <a:t>The project will aim to detect a wide range of model graphs, including but not limited to Single platform markups.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b="1" dirty="0"/>
              <a:t>Data Sources : </a:t>
            </a:r>
            <a:r>
              <a:rPr lang="en-US" sz="2000" dirty="0"/>
              <a:t>The project will consider various sources of platforms, such as </a:t>
            </a:r>
            <a:r>
              <a:rPr lang="en-US" sz="2000" dirty="0" err="1"/>
              <a:t>Binance</a:t>
            </a:r>
            <a:r>
              <a:rPr lang="en-US" sz="2000" dirty="0"/>
              <a:t>, </a:t>
            </a:r>
            <a:r>
              <a:rPr lang="en-US" sz="2000" dirty="0" err="1"/>
              <a:t>Binamo</a:t>
            </a:r>
            <a:r>
              <a:rPr lang="en-US" sz="2000" dirty="0"/>
              <a:t>, and </a:t>
            </a:r>
            <a:r>
              <a:rPr lang="en-US" sz="2000" dirty="0" err="1"/>
              <a:t>ZDx</a:t>
            </a:r>
            <a:r>
              <a:rPr lang="en-US" sz="2000" dirty="0"/>
              <a:t> to develop a comprehensive approach to  Prediction.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b="1" dirty="0"/>
              <a:t>Real-time Detection : </a:t>
            </a:r>
            <a:r>
              <a:rPr lang="en-US" sz="2000" dirty="0"/>
              <a:t>The system will be designed to operate in real-time or near-real-time environments, allowing for timely identification and response to predictions.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b="1" dirty="0"/>
              <a:t>Interpretability and </a:t>
            </a:r>
            <a:r>
              <a:rPr lang="en-US" sz="2000" b="1" dirty="0" err="1"/>
              <a:t>Explainability</a:t>
            </a:r>
            <a:r>
              <a:rPr lang="en-US" sz="2000" b="1" dirty="0"/>
              <a:t> : </a:t>
            </a:r>
            <a:r>
              <a:rPr lang="en-US" sz="2000" dirty="0"/>
              <a:t>Efforts will be made to provide insights into the model's decisions, enabling model analysts to understand and validate decisions.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26A37-B1F4-B93D-16F1-57D73C6BD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998398-E846-6569-7134-0D2024ABCB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017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9B8B-0BBF-A415-9841-CD3A5307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Limitations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43555-B955-4794-5AE5-F78C48639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b="1" dirty="0"/>
              <a:t>Volatility: </a:t>
            </a:r>
            <a:r>
              <a:rPr lang="en-US" sz="2400" dirty="0"/>
              <a:t>Discuss Bitcoin's inherent price volatility and the challenges it poses for prediction.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/>
              <a:t>External Factors: </a:t>
            </a:r>
            <a:r>
              <a:rPr lang="en-US" sz="2400" dirty="0"/>
              <a:t>Explain how external events (regulations, market sentiment, macroeconomic factors) can impact Bitcoin's price unpredictably.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/>
              <a:t>Data Quality: </a:t>
            </a:r>
            <a:r>
              <a:rPr lang="en-US" sz="2400" dirty="0"/>
              <a:t>Mention issues related to data quality and sources in Bitcoin price prediction.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/>
              <a:t>Overfitting: </a:t>
            </a:r>
            <a:r>
              <a:rPr lang="en-US" sz="2400" dirty="0"/>
              <a:t>Discuss the risk of overfitting in machine learning models and the need for robust evaluation.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/>
              <a:t>Market Sentiment: </a:t>
            </a:r>
            <a:r>
              <a:rPr lang="en-US" sz="2400" dirty="0"/>
              <a:t>Talk about the role of market sentiment and social media in influencing Bitcoin prices</a:t>
            </a:r>
            <a:r>
              <a:rPr lang="en-US" sz="2000" dirty="0"/>
              <a:t>.</a:t>
            </a: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B6D35-6A73-FD32-FDCD-E593051A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ECA169-ED5A-93B0-5FB7-94D9517444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546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9B8B-0BBF-A415-9841-CD3A5307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43555-B955-4794-5AE5-F78C48639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Nakamoto S et al. (2008) Bitcoin: a peer-to-peer electronic cash system, 2008. Working Paper from </a:t>
            </a:r>
            <a:r>
              <a:rPr lang="en-IN" sz="2000" dirty="0">
                <a:hlinkClick r:id="rId2"/>
              </a:rPr>
              <a:t>www.bitcoin.org</a:t>
            </a:r>
            <a:endParaRPr lang="en-IN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Urquhart A (2016) The inefficiency of Bitcoin. Elsevier, pp 80–82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Jang H, Lee J (2017) An empirical study on </a:t>
            </a:r>
            <a:r>
              <a:rPr lang="en-IN" sz="2000" dirty="0" err="1"/>
              <a:t>modeling</a:t>
            </a:r>
            <a:r>
              <a:rPr lang="en-IN" sz="2000" dirty="0"/>
              <a:t> and prediction of bitcoin prices with </a:t>
            </a:r>
            <a:r>
              <a:rPr lang="en-IN" sz="2000" dirty="0" err="1"/>
              <a:t>bayesian</a:t>
            </a:r>
            <a:r>
              <a:rPr lang="en-IN" sz="2000" dirty="0"/>
              <a:t> neural networks based on blockchain information. 5427—5437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 Dennys CA, </a:t>
            </a:r>
            <a:r>
              <a:rPr lang="en-IN" sz="2000" dirty="0" err="1"/>
              <a:t>Mallqui</a:t>
            </a:r>
            <a:r>
              <a:rPr lang="en-IN" sz="2000" dirty="0"/>
              <a:t> RAF (2018) Predicting the direction, maximum, minimum and closing prices of daily bitcoin exchange rate using machine learning techniques. Int J Soft </a:t>
            </a:r>
            <a:r>
              <a:rPr lang="en-IN" sz="2000" dirty="0" err="1"/>
              <a:t>Comput</a:t>
            </a:r>
            <a:r>
              <a:rPr lang="en-IN" sz="2000" dirty="0"/>
              <a:t> (IJSC) 596–606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McNally S, Roche J, Caton S (2018) Cryptocurrency forecasting with deep learning chaotic neural networks. IEEE, pp 339–343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B6D35-6A73-FD32-FDCD-E593051A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ECA169-ED5A-93B0-5FB7-94D9517444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905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4208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sz="7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ivaldi" panose="03020602050506090804" pitchFamily="66" charset="0"/>
              </a:rPr>
              <a:t>Thank You 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731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 Bitcoin, a decentralized digital currency, has gained significant attention and adoption in recent years.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Its price fluctuations are a topic of great interest and concern for investors, traders, and the financial industry.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This presentation aims to address the challenges in Bitcoin price prediction and propose a solution for more accurate forecasts.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36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F93DC-C6B7-AA24-54DB-3A3B44B7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Objectives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149BE-13D3-9FE8-7E64-2B7E2111B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75237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Understand the importance of accurate Bitcoin price prediction in the financial market.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Explore existing solutions and their limitations in forecasting Bitcoin's price.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Propose a comprehensive approach to improve prediction accuracy. 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Introduce hybrid models that combine technical and fundamental analysis</a:t>
            </a:r>
            <a:r>
              <a:rPr lang="en-US" sz="2000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8B407-C692-7042-CD83-11F5319D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2069E7-4DCE-FEA9-F8EA-C3B63B3C74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CMRCET – CSE (AI&amp; ML)</a:t>
            </a:r>
          </a:p>
        </p:txBody>
      </p:sp>
    </p:spTree>
    <p:extLst>
      <p:ext uri="{BB962C8B-B14F-4D97-AF65-F5344CB8AC3E}">
        <p14:creationId xmlns:p14="http://schemas.microsoft.com/office/powerpoint/2010/main" val="1531247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F93DC-C6B7-AA24-54DB-3A3B44B7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Existing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149BE-13D3-9FE8-7E64-2B7E2111B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63690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Historical Price Analysis: </a:t>
            </a:r>
            <a:r>
              <a:rPr lang="en-US" sz="2000" dirty="0"/>
              <a:t>Discuss the historical price trends and Autoregressive Integrated Moving Average (ARIMA) model that have influenced Bitcoin's price.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Machine Learning Models: </a:t>
            </a:r>
            <a:r>
              <a:rPr lang="en-US" sz="2000" dirty="0"/>
              <a:t>Random Forest regression model, Multiple linear Regression, RNN, SVM in Bitcoin price prediction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Prophet: </a:t>
            </a:r>
            <a:r>
              <a:rPr lang="en-US" sz="2000" dirty="0"/>
              <a:t>Developed by Facebook, time-series forecasting tool that handles daily observations that display patterns on different time scales. It can capture seasonality, holidays, and trends, making it applicable to Bitcoin price prediction.</a:t>
            </a:r>
            <a:endParaRPr lang="en-IN" sz="2000" dirty="0"/>
          </a:p>
          <a:p>
            <a:pPr>
              <a:buFont typeface="Wingdings" panose="05000000000000000000" pitchFamily="2" charset="2"/>
              <a:buChar char="Ø"/>
            </a:pPr>
            <a:endParaRPr lang="en-IN" sz="2000" dirty="0"/>
          </a:p>
          <a:p>
            <a:pPr>
              <a:buFont typeface="Wingdings" panose="05000000000000000000" pitchFamily="2" charset="2"/>
              <a:buChar char="Ø"/>
            </a:pP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8B407-C692-7042-CD83-11F5319D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2069E7-4DCE-FEA9-F8EA-C3B63B3C74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CMRCET – CSE (AI&amp; ML)</a:t>
            </a:r>
          </a:p>
        </p:txBody>
      </p:sp>
    </p:spTree>
    <p:extLst>
      <p:ext uri="{BB962C8B-B14F-4D97-AF65-F5344CB8AC3E}">
        <p14:creationId xmlns:p14="http://schemas.microsoft.com/office/powerpoint/2010/main" val="1531247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F93DC-C6B7-AA24-54DB-3A3B44B7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Existing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149BE-13D3-9FE8-7E64-2B7E2111B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Limitations: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sz="2000" dirty="0"/>
              <a:t>Complexity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Linear pattern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Stationary behavior of data 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Delayed Responses and Time sensitivity 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Resource Intensive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Less Security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8B407-C692-7042-CD83-11F5319D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2069E7-4DCE-FEA9-F8EA-C3B63B3C74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CMRCET – CSE (AI&amp; ML)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A827B4F-D0B2-CAB1-4F24-992C9B907FB3}"/>
              </a:ext>
            </a:extLst>
          </p:cNvPr>
          <p:cNvSpPr txBox="1">
            <a:spLocks/>
          </p:cNvSpPr>
          <p:nvPr/>
        </p:nvSpPr>
        <p:spPr>
          <a:xfrm>
            <a:off x="539552" y="166747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>
              <a:lnSpc>
                <a:spcPct val="150000"/>
              </a:lnSpc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954829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5362D-B0B0-6163-1812-90EA2506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Proposed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4AEE5-E9D8-D2C7-9399-3FAB5B9B6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/>
              <a:t>Data Collection and Preprocessing</a:t>
            </a:r>
            <a:r>
              <a:rPr lang="en-US" sz="2400" dirty="0"/>
              <a:t>: different attributes and preparing data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/>
              <a:t>Feature Engineering</a:t>
            </a:r>
            <a:r>
              <a:rPr lang="en-US" sz="2400" dirty="0"/>
              <a:t>: features that impact like market sentiment scores, or external factors (regulatory news).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/>
              <a:t>Models and Tools</a:t>
            </a:r>
            <a:r>
              <a:rPr lang="en-US" sz="2400" dirty="0"/>
              <a:t>: LSTM, NumPy and Pandas and </a:t>
            </a:r>
            <a:r>
              <a:rPr lang="en-US" sz="2400" dirty="0" err="1"/>
              <a:t>Keras</a:t>
            </a:r>
            <a:r>
              <a:rPr lang="en-US" sz="2400" dirty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/>
              <a:t>Testing and Evaluation</a:t>
            </a:r>
            <a:r>
              <a:rPr lang="en-US" sz="2400" dirty="0"/>
              <a:t>: mean-squared-error loss function and actual vs prediction.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24FE2-78F2-149A-7E76-ADBF5470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5E9E75-4308-F20A-A7E2-10EE5BA4D3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827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EE41E-5D11-D45F-48E8-394BD6C3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Proposed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677D7-8CA5-0B4C-D405-EB1620EF1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Advantages: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Efficient and Accurate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Non linear pattern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Reduced False Positives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Consider larger factors and attributes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Potential for Multi-modal Data Integration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Predict for volatile </a:t>
            </a:r>
            <a:r>
              <a:rPr lang="en-US" sz="2000"/>
              <a:t>values </a:t>
            </a:r>
            <a:endParaRPr lang="en-US" sz="20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F76F9-899A-1867-05D1-9B2405D1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9B22B7-5018-A6D4-824F-9E178490D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576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EE41E-5D11-D45F-48E8-394BD6C3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Block Diagram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6B4623C-879C-240A-2805-E55D51EF4D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5519" y="1700808"/>
            <a:ext cx="6292962" cy="428398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F76F9-899A-1867-05D1-9B2405D1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9B22B7-5018-A6D4-824F-9E178490D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755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EE41E-5D11-D45F-48E8-394BD6C3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Block Diagram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F76F9-899A-1867-05D1-9B2405D1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9B22B7-5018-A6D4-824F-9E178490D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F65F24-B6DC-E996-BB23-72C66F797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2F27A9-F2B2-C8FE-275D-1FF239ECC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214" y="1600200"/>
            <a:ext cx="6263572" cy="426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03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7682</TotalTime>
  <Words>736</Words>
  <Application>Microsoft Office PowerPoint</Application>
  <PresentationFormat>On-screen Show (4:3)</PresentationFormat>
  <Paragraphs>86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Book Antiqua</vt:lpstr>
      <vt:lpstr>Calibri</vt:lpstr>
      <vt:lpstr>Calibri Light</vt:lpstr>
      <vt:lpstr>Helvetica</vt:lpstr>
      <vt:lpstr>Times New Roman</vt:lpstr>
      <vt:lpstr>Vivaldi</vt:lpstr>
      <vt:lpstr>Wingdings</vt:lpstr>
      <vt:lpstr>Office Theme</vt:lpstr>
      <vt:lpstr>Template PresentationGO Dark</vt:lpstr>
      <vt:lpstr>PowerPoint Presentation</vt:lpstr>
      <vt:lpstr>Introduction</vt:lpstr>
      <vt:lpstr>Objectives Of Project</vt:lpstr>
      <vt:lpstr>Existing Systems</vt:lpstr>
      <vt:lpstr>Existing Systems</vt:lpstr>
      <vt:lpstr>Proposed System</vt:lpstr>
      <vt:lpstr>Proposed System</vt:lpstr>
      <vt:lpstr>Block Diagram</vt:lpstr>
      <vt:lpstr>Block Diagram</vt:lpstr>
      <vt:lpstr>Project Scope</vt:lpstr>
      <vt:lpstr>Limitations</vt:lpstr>
      <vt:lpstr>References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cmrcet</dc:creator>
  <cp:lastModifiedBy>Arshith Kumar Arraram</cp:lastModifiedBy>
  <cp:revision>576</cp:revision>
  <dcterms:created xsi:type="dcterms:W3CDTF">2017-11-28T10:32:04Z</dcterms:created>
  <dcterms:modified xsi:type="dcterms:W3CDTF">2023-11-14T18:14:45Z</dcterms:modified>
</cp:coreProperties>
</file>