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71" r:id="rId2"/>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p:cViewPr varScale="1">
        <p:scale>
          <a:sx n="91" d="100"/>
          <a:sy n="91" d="100"/>
        </p:scale>
        <p:origin x="989"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20E0A58-1603-400C-9FF4-0A9169095650}" type="datetimeFigureOut">
              <a:rPr lang="en-IN" smtClean="0"/>
              <a:t>23-11-2019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927EA5-247E-402B-ADD4-53A97C90930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0E0A58-1603-400C-9FF4-0A9169095650}"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EA5-247E-402B-ADD4-53A97C90930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0E0A58-1603-400C-9FF4-0A9169095650}"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EA5-247E-402B-ADD4-53A97C90930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0E0A58-1603-400C-9FF4-0A9169095650}"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EA5-247E-402B-ADD4-53A97C909307}"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0E0A58-1603-400C-9FF4-0A9169095650}" type="datetimeFigureOut">
              <a:rPr lang="en-IN" smtClean="0"/>
              <a:t>23-11-2019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EA5-247E-402B-ADD4-53A97C90930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0E0A58-1603-400C-9FF4-0A9169095650}" type="datetimeFigureOut">
              <a:rPr lang="en-IN" smtClean="0"/>
              <a:t>23-11-2019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927EA5-247E-402B-ADD4-53A97C909307}"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0E0A58-1603-400C-9FF4-0A9169095650}" type="datetimeFigureOut">
              <a:rPr lang="en-IN" smtClean="0"/>
              <a:t>23-11-2019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927EA5-247E-402B-ADD4-53A97C90930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0E0A58-1603-400C-9FF4-0A9169095650}" type="datetimeFigureOut">
              <a:rPr lang="en-IN" smtClean="0"/>
              <a:t>23-11-2019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927EA5-247E-402B-ADD4-53A97C909307}"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E0A58-1603-400C-9FF4-0A9169095650}" type="datetimeFigureOut">
              <a:rPr lang="en-IN" smtClean="0"/>
              <a:t>23-11-2019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927EA5-247E-402B-ADD4-53A97C90930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20E0A58-1603-400C-9FF4-0A9169095650}" type="datetimeFigureOut">
              <a:rPr lang="en-IN" smtClean="0"/>
              <a:t>23-11-2019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927EA5-247E-402B-ADD4-53A97C90930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20E0A58-1603-400C-9FF4-0A9169095650}" type="datetimeFigureOut">
              <a:rPr lang="en-IN" smtClean="0"/>
              <a:t>23-11-2019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927EA5-247E-402B-ADD4-53A97C90930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0E0A58-1603-400C-9FF4-0A9169095650}" type="datetimeFigureOut">
              <a:rPr lang="en-IN" smtClean="0"/>
              <a:t>23-11-2019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927EA5-247E-402B-ADD4-53A97C90930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AA6CA7-52F8-45AA-8D46-CC9C55FB386A}"/>
              </a:ext>
            </a:extLst>
          </p:cNvPr>
          <p:cNvSpPr>
            <a:spLocks noGrp="1"/>
          </p:cNvSpPr>
          <p:nvPr>
            <p:ph idx="1"/>
          </p:nvPr>
        </p:nvSpPr>
        <p:spPr>
          <a:xfrm>
            <a:off x="457200" y="1628800"/>
            <a:ext cx="8229600" cy="4525963"/>
          </a:xfrm>
        </p:spPr>
        <p:txBody>
          <a:bodyPr>
            <a:normAutofit fontScale="92500" lnSpcReduction="10000"/>
          </a:bodyPr>
          <a:lstStyle/>
          <a:p>
            <a:pPr marL="109728" indent="0" algn="ctr">
              <a:buNone/>
            </a:pPr>
            <a:br>
              <a:rPr lang="en-IN"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RESERACH GROUP-GEOTECHINICAL ENGINEERING</a:t>
            </a:r>
            <a:endParaRPr lang="en-IN" sz="2200" dirty="0">
              <a:latin typeface="Times New Roman" panose="02020603050405020304" pitchFamily="18" charset="0"/>
              <a:cs typeface="Times New Roman" panose="02020603050405020304" pitchFamily="18" charset="0"/>
            </a:endParaRPr>
          </a:p>
          <a:p>
            <a:pPr marL="109728" indent="0" algn="ctr">
              <a:buNone/>
            </a:pPr>
            <a:r>
              <a:rPr lang="en-IN" sz="2200" b="1" dirty="0">
                <a:latin typeface="Times New Roman" panose="02020603050405020304" pitchFamily="18" charset="0"/>
                <a:cs typeface="Times New Roman" panose="02020603050405020304" pitchFamily="18" charset="0"/>
              </a:rPr>
              <a:t>   BATCH ID:15IEGTE04</a:t>
            </a:r>
            <a:r>
              <a:rPr lang="en-IN"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UNDER THE GUIDANCE OF</a:t>
            </a:r>
          </a:p>
          <a:p>
            <a:pPr marL="109728" indent="0" algn="ctr">
              <a:buNone/>
            </a:pPr>
            <a:r>
              <a:rPr lang="en-IN" sz="1600" dirty="0">
                <a:latin typeface="Times New Roman" panose="02020603050405020304" pitchFamily="18" charset="0"/>
                <a:cs typeface="Times New Roman" panose="02020603050405020304" pitchFamily="18" charset="0"/>
              </a:rPr>
              <a:t>Mr. N. SANDEEP KUMAR</a:t>
            </a:r>
          </a:p>
          <a:p>
            <a:pPr marL="109728" indent="0" algn="ctr">
              <a:buNone/>
            </a:pPr>
            <a:r>
              <a:rPr lang="en-IN" sz="1600" dirty="0">
                <a:latin typeface="Times New Roman" panose="02020603050405020304" pitchFamily="18" charset="0"/>
                <a:cs typeface="Times New Roman" panose="02020603050405020304" pitchFamily="18" charset="0"/>
              </a:rPr>
              <a:t>ASST. PROFESSOR</a:t>
            </a:r>
          </a:p>
          <a:p>
            <a:pPr marL="109728" indent="0" algn="ctr">
              <a:buNone/>
            </a:pPr>
            <a:r>
              <a:rPr lang="en-IN" sz="1600" dirty="0">
                <a:latin typeface="Times New Roman" panose="02020603050405020304" pitchFamily="18" charset="0"/>
                <a:cs typeface="Times New Roman" panose="02020603050405020304" pitchFamily="18" charset="0"/>
              </a:rPr>
              <a:t>DEPARTMENT OF CIVIL ENGINEERING</a:t>
            </a:r>
          </a:p>
          <a:p>
            <a:pPr marL="109728" indent="0" algn="ctr">
              <a:buNone/>
            </a:pPr>
            <a:r>
              <a:rPr lang="en-IN" sz="1600" dirty="0">
                <a:latin typeface="Times New Roman" panose="02020603050405020304" pitchFamily="18" charset="0"/>
                <a:cs typeface="Times New Roman" panose="02020603050405020304" pitchFamily="18" charset="0"/>
              </a:rPr>
              <a:t>K L UNIVERSITY</a:t>
            </a:r>
          </a:p>
          <a:p>
            <a:pPr marL="109728" indent="0" algn="ctr">
              <a:buNone/>
            </a:pPr>
            <a:r>
              <a:rPr lang="en-IN" sz="1600" dirty="0">
                <a:latin typeface="Times New Roman" panose="02020603050405020304" pitchFamily="18" charset="0"/>
                <a:cs typeface="Times New Roman" panose="02020603050405020304" pitchFamily="18" charset="0"/>
              </a:rPr>
              <a:t>				            PRESENTED BY:</a:t>
            </a:r>
          </a:p>
          <a:p>
            <a:pPr marL="109728" indent="0" algn="ctr">
              <a:buNone/>
            </a:pPr>
            <a:endParaRPr lang="en-IN" sz="1600" dirty="0">
              <a:latin typeface="Times New Roman" panose="02020603050405020304" pitchFamily="18" charset="0"/>
              <a:cs typeface="Times New Roman" panose="02020603050405020304" pitchFamily="18" charset="0"/>
            </a:endParaRPr>
          </a:p>
          <a:p>
            <a:pPr marL="109728" indent="0" algn="r">
              <a:buNone/>
            </a:pPr>
            <a:r>
              <a:rPr lang="en-IN" sz="1600" dirty="0">
                <a:latin typeface="Times New Roman" panose="02020603050405020304" pitchFamily="18" charset="0"/>
                <a:cs typeface="Times New Roman" panose="02020603050405020304" pitchFamily="18" charset="0"/>
              </a:rPr>
              <a:t>K .VENKATA SAI  -  160020046</a:t>
            </a:r>
          </a:p>
          <a:p>
            <a:pPr marL="109728" indent="0" algn="r">
              <a:buNone/>
            </a:pPr>
            <a:r>
              <a:rPr lang="en-IN" sz="1600" dirty="0">
                <a:latin typeface="Times New Roman" panose="02020603050405020304" pitchFamily="18" charset="0"/>
                <a:cs typeface="Times New Roman" panose="02020603050405020304" pitchFamily="18" charset="0"/>
              </a:rPr>
              <a:t>   M. SAI NANDAN   - 160020067</a:t>
            </a:r>
          </a:p>
          <a:p>
            <a:pPr marL="109728" indent="0" algn="r">
              <a:buNone/>
            </a:pPr>
            <a:r>
              <a:rPr lang="en-IN" sz="1600" dirty="0">
                <a:latin typeface="Times New Roman" panose="02020603050405020304" pitchFamily="18" charset="0"/>
                <a:cs typeface="Times New Roman" panose="02020603050405020304" pitchFamily="18" charset="0"/>
              </a:rPr>
              <a:t>P. RAKESH              - 160020088</a:t>
            </a:r>
          </a:p>
          <a:p>
            <a:pPr marL="109728" indent="0" algn="r">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496EB72-1BF2-421A-BEF8-75F8742CC475}"/>
              </a:ext>
            </a:extLst>
          </p:cNvPr>
          <p:cNvSpPr>
            <a:spLocks noGrp="1"/>
          </p:cNvSpPr>
          <p:nvPr>
            <p:ph type="title"/>
          </p:nvPr>
        </p:nvSpPr>
        <p:spPr>
          <a:xfrm>
            <a:off x="683568" y="620688"/>
            <a:ext cx="8229600" cy="1354162"/>
          </a:xfrm>
        </p:spPr>
        <p:txBody>
          <a:bodyPr>
            <a:noAutofit/>
          </a:bodyPr>
          <a:lstStyle/>
          <a:p>
            <a:pPr algn="ctr"/>
            <a:r>
              <a:rPr lang="en-US" sz="2400" dirty="0">
                <a:solidFill>
                  <a:schemeClr val="tx1"/>
                </a:solidFill>
                <a:effectLst/>
                <a:latin typeface="Times New Roman" panose="02020603050405020304" pitchFamily="18" charset="0"/>
                <a:cs typeface="Times New Roman" panose="02020603050405020304" pitchFamily="18" charset="0"/>
              </a:rPr>
              <a:t>STRENGHTENING OF EXPANSIVE SOILS BY USING </a:t>
            </a:r>
            <a:br>
              <a:rPr lang="en-US" sz="2400" dirty="0">
                <a:solidFill>
                  <a:schemeClr val="tx1"/>
                </a:solidFill>
                <a:effectLst/>
                <a:latin typeface="Times New Roman" panose="02020603050405020304" pitchFamily="18" charset="0"/>
                <a:cs typeface="Times New Roman" panose="02020603050405020304" pitchFamily="18" charset="0"/>
              </a:rPr>
            </a:br>
            <a:r>
              <a:rPr lang="en-US" sz="2400" dirty="0">
                <a:solidFill>
                  <a:schemeClr val="tx1"/>
                </a:solidFill>
                <a:effectLst/>
                <a:latin typeface="Times New Roman" panose="02020603050405020304" pitchFamily="18" charset="0"/>
                <a:cs typeface="Times New Roman" panose="02020603050405020304" pitchFamily="18" charset="0"/>
              </a:rPr>
              <a:t>RICE HUSK ASH AND COCONUT COIR FIBRE</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A6689D-B1F8-4B69-937B-B7B69D45F0E2}"/>
              </a:ext>
            </a:extLst>
          </p:cNvPr>
          <p:cNvPicPr>
            <a:picLocks noChangeAspect="1" noChangeArrowheads="1"/>
          </p:cNvPicPr>
          <p:nvPr/>
        </p:nvPicPr>
        <p:blipFill>
          <a:blip r:embed="rId2" cstate="print"/>
          <a:srcRect/>
          <a:stretch>
            <a:fillRect/>
          </a:stretch>
        </p:blipFill>
        <p:spPr bwMode="auto">
          <a:xfrm>
            <a:off x="3203848" y="5157192"/>
            <a:ext cx="3665746" cy="967375"/>
          </a:xfrm>
          <a:prstGeom prst="rect">
            <a:avLst/>
          </a:prstGeom>
          <a:noFill/>
          <a:ln w="9525">
            <a:noFill/>
            <a:miter lim="800000"/>
            <a:headEnd/>
            <a:tailEnd/>
          </a:ln>
        </p:spPr>
      </p:pic>
    </p:spTree>
    <p:extLst>
      <p:ext uri="{BB962C8B-B14F-4D97-AF65-F5344CB8AC3E}">
        <p14:creationId xmlns:p14="http://schemas.microsoft.com/office/powerpoint/2010/main" val="364750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dirty="0">
                <a:solidFill>
                  <a:schemeClr val="bg1">
                    <a:lumMod val="50000"/>
                  </a:schemeClr>
                </a:solidFill>
                <a:latin typeface="Times New Roman" pitchFamily="18" charset="0"/>
                <a:cs typeface="Times New Roman" pitchFamily="18" charset="0"/>
              </a:rPr>
              <a:t>FIGURES :</a:t>
            </a:r>
            <a:endParaRPr lang="en-IN" sz="2400" dirty="0">
              <a:solidFill>
                <a:schemeClr val="bg1">
                  <a:lumMod val="50000"/>
                </a:schemeClr>
              </a:solidFill>
              <a:latin typeface="Times New Roman" pitchFamily="18" charset="0"/>
              <a:cs typeface="Times New Roman" pitchFamily="18" charset="0"/>
            </a:endParaRPr>
          </a:p>
        </p:txBody>
      </p:sp>
      <p:sp>
        <p:nvSpPr>
          <p:cNvPr id="7" name="Text Placeholder 6"/>
          <p:cNvSpPr>
            <a:spLocks noGrp="1"/>
          </p:cNvSpPr>
          <p:nvPr>
            <p:ph type="body" idx="1"/>
          </p:nvPr>
        </p:nvSpPr>
        <p:spPr>
          <a:xfrm>
            <a:off x="427671" y="5410200"/>
            <a:ext cx="4040188" cy="762000"/>
          </a:xfrm>
        </p:spPr>
        <p:txBody>
          <a:bodyPr>
            <a:normAutofit/>
          </a:bodyPr>
          <a:lstStyle/>
          <a:p>
            <a:r>
              <a:rPr lang="en-US" sz="2000" dirty="0">
                <a:latin typeface="Times New Roman" pitchFamily="18" charset="0"/>
                <a:cs typeface="Times New Roman" pitchFamily="18" charset="0"/>
              </a:rPr>
              <a:t>SPECIFIC GRAVITY Fig. 1.0</a:t>
            </a:r>
            <a:endParaRPr lang="en-IN" sz="2000" dirty="0">
              <a:latin typeface="Times New Roman" pitchFamily="18" charset="0"/>
              <a:cs typeface="Times New Roman" pitchFamily="18" charset="0"/>
            </a:endParaRPr>
          </a:p>
        </p:txBody>
      </p:sp>
      <p:sp>
        <p:nvSpPr>
          <p:cNvPr id="9" name="Text Placeholder 8"/>
          <p:cNvSpPr>
            <a:spLocks noGrp="1"/>
          </p:cNvSpPr>
          <p:nvPr>
            <p:ph type="body" sz="half" idx="3"/>
          </p:nvPr>
        </p:nvSpPr>
        <p:spPr/>
        <p:txBody>
          <a:bodyPr>
            <a:normAutofit/>
          </a:bodyPr>
          <a:lstStyle/>
          <a:p>
            <a:r>
              <a:rPr lang="en-US" sz="2000" dirty="0">
                <a:latin typeface="Times New Roman" pitchFamily="18" charset="0"/>
                <a:cs typeface="Times New Roman" pitchFamily="18" charset="0"/>
              </a:rPr>
              <a:t>WATER CONTENT Fig 2.0</a:t>
            </a:r>
            <a:endParaRPr lang="en-IN" sz="2000" dirty="0">
              <a:latin typeface="Times New Roman" pitchFamily="18" charset="0"/>
              <a:cs typeface="Times New Roman" pitchFamily="18" charset="0"/>
            </a:endParaRPr>
          </a:p>
        </p:txBody>
      </p:sp>
      <p:pic>
        <p:nvPicPr>
          <p:cNvPr id="11" name="Google Shape;222;p27"/>
          <p:cNvPicPr preferRelativeResize="0">
            <a:picLocks noGrp="1"/>
          </p:cNvPicPr>
          <p:nvPr>
            <p:ph sz="quarter" idx="2"/>
          </p:nvPr>
        </p:nvPicPr>
        <p:blipFill rotWithShape="1">
          <a:blip r:embed="rId2" cstate="print">
            <a:alphaModFix/>
          </a:blip>
          <a:srcRect/>
          <a:stretch/>
        </p:blipFill>
        <p:spPr>
          <a:xfrm>
            <a:off x="899593" y="1916833"/>
            <a:ext cx="3096344" cy="2880320"/>
          </a:xfrm>
          <a:prstGeom prst="rect">
            <a:avLst/>
          </a:prstGeom>
          <a:noFill/>
          <a:ln>
            <a:noFill/>
          </a:ln>
        </p:spPr>
      </p:pic>
      <p:pic>
        <p:nvPicPr>
          <p:cNvPr id="12" name="Google Shape;223;p27"/>
          <p:cNvPicPr preferRelativeResize="0">
            <a:picLocks noGrp="1"/>
          </p:cNvPicPr>
          <p:nvPr>
            <p:ph sz="quarter" idx="4"/>
          </p:nvPr>
        </p:nvPicPr>
        <p:blipFill rotWithShape="1">
          <a:blip r:embed="rId3" cstate="print">
            <a:alphaModFix/>
          </a:blip>
          <a:srcRect/>
          <a:stretch/>
        </p:blipFill>
        <p:spPr>
          <a:xfrm>
            <a:off x="4932040" y="1916833"/>
            <a:ext cx="3600400" cy="2880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 dirty="0"/>
              <a:t>.</a:t>
            </a:r>
          </a:p>
        </p:txBody>
      </p:sp>
      <p:sp>
        <p:nvSpPr>
          <p:cNvPr id="3" name="Text Placeholder 2"/>
          <p:cNvSpPr>
            <a:spLocks noGrp="1"/>
          </p:cNvSpPr>
          <p:nvPr>
            <p:ph type="body" idx="1"/>
          </p:nvPr>
        </p:nvSpPr>
        <p:spPr/>
        <p:txBody>
          <a:bodyPr>
            <a:normAutofit/>
          </a:bodyPr>
          <a:lstStyle/>
          <a:p>
            <a:r>
              <a:rPr lang="en-US" sz="2000" dirty="0">
                <a:latin typeface="Times New Roman" pitchFamily="18" charset="0"/>
                <a:cs typeface="Times New Roman" pitchFamily="18" charset="0"/>
              </a:rPr>
              <a:t>GRAIN SIZE ANALYSIS Fig 3.0</a:t>
            </a:r>
            <a:endParaRPr lang="en-IN" sz="2000" dirty="0">
              <a:latin typeface="Times New Roman" pitchFamily="18" charset="0"/>
              <a:cs typeface="Times New Roman" pitchFamily="18" charset="0"/>
            </a:endParaRPr>
          </a:p>
        </p:txBody>
      </p:sp>
      <p:sp>
        <p:nvSpPr>
          <p:cNvPr id="4" name="Text Placeholder 3"/>
          <p:cNvSpPr>
            <a:spLocks noGrp="1"/>
          </p:cNvSpPr>
          <p:nvPr>
            <p:ph type="body" sz="half" idx="3"/>
          </p:nvPr>
        </p:nvSpPr>
        <p:spPr/>
        <p:txBody>
          <a:bodyPr>
            <a:normAutofit/>
          </a:bodyPr>
          <a:lstStyle/>
          <a:p>
            <a:r>
              <a:rPr lang="en-IN" sz="2000" dirty="0">
                <a:latin typeface="Times New Roman" panose="02020603050405020304" pitchFamily="18" charset="0"/>
                <a:cs typeface="Times New Roman" panose="02020603050405020304" pitchFamily="18" charset="0"/>
              </a:rPr>
              <a:t>SWELLING CHARESTERISTICS Fig 4.0 </a:t>
            </a:r>
          </a:p>
        </p:txBody>
      </p:sp>
      <p:pic>
        <p:nvPicPr>
          <p:cNvPr id="7" name="Google Shape;230;p28"/>
          <p:cNvPicPr preferRelativeResize="0">
            <a:picLocks noGrp="1"/>
          </p:cNvPicPr>
          <p:nvPr>
            <p:ph sz="quarter" idx="2"/>
          </p:nvPr>
        </p:nvPicPr>
        <p:blipFill rotWithShape="1">
          <a:blip r:embed="rId2" cstate="print">
            <a:alphaModFix/>
          </a:blip>
          <a:stretch/>
        </p:blipFill>
        <p:spPr>
          <a:xfrm>
            <a:off x="457200" y="1898853"/>
            <a:ext cx="4040188" cy="3033307"/>
          </a:xfrm>
          <a:prstGeom prst="rect">
            <a:avLst/>
          </a:prstGeom>
          <a:noFill/>
          <a:ln>
            <a:noFill/>
          </a:ln>
        </p:spPr>
      </p:pic>
      <p:pic>
        <p:nvPicPr>
          <p:cNvPr id="8" name="Content Placeholder 7">
            <a:extLst>
              <a:ext uri="{FF2B5EF4-FFF2-40B4-BE49-F238E27FC236}">
                <a16:creationId xmlns:a16="http://schemas.microsoft.com/office/drawing/2014/main" id="{555D7D14-31D1-446A-91A0-74F89CF255C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292080" y="2313103"/>
            <a:ext cx="2524954" cy="223179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381000">
              <a:spcBef>
                <a:spcPts val="0"/>
              </a:spcBef>
              <a:buClr>
                <a:srgbClr val="000000"/>
              </a:buClr>
              <a:buSzPts val="2400"/>
              <a:buFont typeface="Calibri"/>
              <a:buAutoNum type="arabicPeriod"/>
            </a:pPr>
            <a:r>
              <a:rPr lang="en-IN" sz="2000" dirty="0">
                <a:solidFill>
                  <a:srgbClr val="000000"/>
                </a:solidFill>
                <a:latin typeface="Times New Roman" pitchFamily="18" charset="0"/>
                <a:cs typeface="Times New Roman" pitchFamily="18" charset="0"/>
              </a:rPr>
              <a:t>PERMEABILITY TEST :</a:t>
            </a:r>
          </a:p>
          <a:p>
            <a:pPr marL="914400" lvl="0" indent="-381000">
              <a:spcBef>
                <a:spcPts val="0"/>
              </a:spcBef>
              <a:buClr>
                <a:srgbClr val="000000"/>
              </a:buClr>
              <a:buSzPts val="2400"/>
              <a:buFont typeface="Calibri"/>
              <a:buChar char="●"/>
            </a:pPr>
            <a:r>
              <a:rPr lang="en-IN" sz="2000" dirty="0">
                <a:solidFill>
                  <a:srgbClr val="000000"/>
                </a:solidFill>
                <a:latin typeface="Times New Roman" pitchFamily="18" charset="0"/>
                <a:cs typeface="Times New Roman" pitchFamily="18" charset="0"/>
              </a:rPr>
              <a:t>Falling head method or Variable Head Method</a:t>
            </a:r>
          </a:p>
          <a:p>
            <a:pPr marL="0" lvl="0" indent="0">
              <a:spcBef>
                <a:spcPts val="1000"/>
              </a:spcBef>
              <a:buNone/>
            </a:pPr>
            <a:r>
              <a:rPr lang="en-IN" sz="2000" dirty="0">
                <a:solidFill>
                  <a:srgbClr val="000000"/>
                </a:solidFill>
                <a:latin typeface="Times New Roman" pitchFamily="18" charset="0"/>
                <a:cs typeface="Times New Roman" pitchFamily="18" charset="0"/>
              </a:rPr>
              <a:t>2.  UNCONFINED COMPRESSION STRENGTH</a:t>
            </a:r>
          </a:p>
          <a:p>
            <a:pPr marL="0" lvl="0" indent="0">
              <a:spcBef>
                <a:spcPts val="1000"/>
              </a:spcBef>
              <a:buNone/>
            </a:pPr>
            <a:r>
              <a:rPr lang="en-IN" sz="2000" dirty="0">
                <a:solidFill>
                  <a:srgbClr val="000000"/>
                </a:solidFill>
                <a:latin typeface="Times New Roman" pitchFamily="18" charset="0"/>
                <a:cs typeface="Times New Roman" pitchFamily="18" charset="0"/>
              </a:rPr>
              <a:t>3.  CALIFORNIA BEARING RATIO TEST</a:t>
            </a:r>
          </a:p>
          <a:p>
            <a:pPr marL="0" lvl="0" indent="0">
              <a:spcBef>
                <a:spcPts val="1000"/>
              </a:spcBef>
              <a:buNone/>
            </a:pPr>
            <a:r>
              <a:rPr lang="en-IN" sz="2000" dirty="0">
                <a:solidFill>
                  <a:srgbClr val="000000"/>
                </a:solidFill>
                <a:latin typeface="Times New Roman" pitchFamily="18" charset="0"/>
                <a:cs typeface="Times New Roman" pitchFamily="18" charset="0"/>
              </a:rPr>
              <a:t>4.  STANDARD PROCTOR TEST</a:t>
            </a:r>
          </a:p>
          <a:p>
            <a:pPr marL="0" lvl="0" indent="0">
              <a:spcBef>
                <a:spcPts val="1000"/>
              </a:spcBef>
              <a:spcAft>
                <a:spcPts val="1000"/>
              </a:spcAft>
              <a:buNone/>
            </a:pPr>
            <a:r>
              <a:rPr lang="en-IN" sz="2000" dirty="0">
                <a:solidFill>
                  <a:srgbClr val="000000"/>
                </a:solidFill>
                <a:latin typeface="Times New Roman" pitchFamily="18" charset="0"/>
                <a:cs typeface="Times New Roman" pitchFamily="18" charset="0"/>
              </a:rPr>
              <a:t>5.  SWELLING CHARACTERISTICS</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dirty="0">
                <a:solidFill>
                  <a:schemeClr val="bg1">
                    <a:lumMod val="50000"/>
                  </a:schemeClr>
                </a:solidFill>
                <a:latin typeface="Times New Roman" pitchFamily="18" charset="0"/>
                <a:cs typeface="Times New Roman" pitchFamily="18" charset="0"/>
              </a:rPr>
              <a:t>ENGINEERING PROPERTIES :</a:t>
            </a:r>
            <a:endParaRPr lang="en-IN" sz="2400" dirty="0">
              <a:solidFill>
                <a:schemeClr val="bg1">
                  <a:lumMod val="50000"/>
                </a:schemeClr>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normAutofit/>
          </a:bodyPr>
          <a:lstStyle/>
          <a:p>
            <a:r>
              <a:rPr lang="en-US" sz="2000" dirty="0">
                <a:latin typeface="Times New Roman" pitchFamily="18" charset="0"/>
                <a:cs typeface="Times New Roman" pitchFamily="18" charset="0"/>
              </a:rPr>
              <a:t>STANDARD PROCTOR Fig 5.0</a:t>
            </a:r>
            <a:endParaRPr lang="en-IN" sz="2000" dirty="0">
              <a:latin typeface="Times New Roman" pitchFamily="18" charset="0"/>
              <a:cs typeface="Times New Roman" pitchFamily="18" charset="0"/>
            </a:endParaRPr>
          </a:p>
        </p:txBody>
      </p:sp>
      <p:sp>
        <p:nvSpPr>
          <p:cNvPr id="4" name="Text Placeholder 3"/>
          <p:cNvSpPr>
            <a:spLocks noGrp="1"/>
          </p:cNvSpPr>
          <p:nvPr>
            <p:ph type="body" sz="half" idx="3"/>
          </p:nvPr>
        </p:nvSpPr>
        <p:spPr/>
        <p:txBody>
          <a:bodyPr>
            <a:normAutofit/>
          </a:bodyPr>
          <a:lstStyle/>
          <a:p>
            <a:r>
              <a:rPr lang="en-US" sz="2000" dirty="0">
                <a:latin typeface="Times New Roman" pitchFamily="18" charset="0"/>
                <a:cs typeface="Times New Roman" pitchFamily="18" charset="0"/>
              </a:rPr>
              <a:t>UNCONFINED COMPRESIVE STRENGTH Fig 6.0</a:t>
            </a:r>
            <a:endParaRPr lang="en-IN" sz="2000" dirty="0">
              <a:latin typeface="Times New Roman" pitchFamily="18" charset="0"/>
              <a:cs typeface="Times New Roman" pitchFamily="18" charset="0"/>
            </a:endParaRPr>
          </a:p>
        </p:txBody>
      </p:sp>
      <p:pic>
        <p:nvPicPr>
          <p:cNvPr id="7" name="Google Shape;249;p30"/>
          <p:cNvPicPr preferRelativeResize="0">
            <a:picLocks noGrp="1"/>
          </p:cNvPicPr>
          <p:nvPr>
            <p:ph sz="quarter" idx="2"/>
          </p:nvPr>
        </p:nvPicPr>
        <p:blipFill>
          <a:blip r:embed="rId2" cstate="print">
            <a:alphaModFix/>
          </a:blip>
          <a:stretch>
            <a:fillRect/>
          </a:stretch>
        </p:blipFill>
        <p:spPr>
          <a:xfrm>
            <a:off x="683568" y="1628800"/>
            <a:ext cx="3561532" cy="3496543"/>
          </a:xfrm>
          <a:prstGeom prst="rect">
            <a:avLst/>
          </a:prstGeom>
          <a:noFill/>
          <a:ln>
            <a:noFill/>
          </a:ln>
        </p:spPr>
      </p:pic>
      <p:sp>
        <p:nvSpPr>
          <p:cNvPr id="6" name="Content Placeholder 5"/>
          <p:cNvSpPr>
            <a:spLocks noGrp="1"/>
          </p:cNvSpPr>
          <p:nvPr>
            <p:ph sz="quarter" idx="4"/>
          </p:nvPr>
        </p:nvSpPr>
        <p:spPr/>
        <p:txBody>
          <a:bodyPr/>
          <a:lstStyle/>
          <a:p>
            <a:endParaRPr lang="en-IN"/>
          </a:p>
        </p:txBody>
      </p:sp>
      <p:pic>
        <p:nvPicPr>
          <p:cNvPr id="8" name="Google Shape;248;p30"/>
          <p:cNvPicPr preferRelativeResize="0"/>
          <p:nvPr/>
        </p:nvPicPr>
        <p:blipFill>
          <a:blip r:embed="rId3" cstate="print">
            <a:alphaModFix/>
          </a:blip>
          <a:stretch>
            <a:fillRect/>
          </a:stretch>
        </p:blipFill>
        <p:spPr>
          <a:xfrm>
            <a:off x="5076056" y="1988840"/>
            <a:ext cx="3312368" cy="30963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481138"/>
          <a:ext cx="8229600" cy="38506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b="1" u="none" dirty="0">
                          <a:latin typeface="Times New Roman" pitchFamily="18" charset="0"/>
                          <a:cs typeface="Times New Roman" pitchFamily="18" charset="0"/>
                        </a:rPr>
                        <a:t>NAME OF EXPERIMENT </a:t>
                      </a:r>
                      <a:endParaRPr lang="en-IN" u="none"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RESULTS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b="1" dirty="0">
                          <a:latin typeface="Times New Roman" pitchFamily="18" charset="0"/>
                          <a:cs typeface="Times New Roman" pitchFamily="18" charset="0"/>
                        </a:rPr>
                        <a:t>FREE SWELL INDEX</a:t>
                      </a: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40%</a:t>
                      </a:r>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b="1" dirty="0">
                          <a:latin typeface="Times New Roman" pitchFamily="18" charset="0"/>
                          <a:cs typeface="Times New Roman" pitchFamily="18" charset="0"/>
                        </a:rPr>
                        <a:t>SIEVE ANALYSIS </a:t>
                      </a:r>
                      <a:endParaRPr lang="en-IN" dirty="0">
                        <a:latin typeface="Times New Roman" pitchFamily="18" charset="0"/>
                        <a:cs typeface="Times New Roman" pitchFamily="18" charset="0"/>
                      </a:endParaRPr>
                    </a:p>
                  </a:txBody>
                  <a:tcPr/>
                </a:tc>
                <a:tc>
                  <a:txBody>
                    <a:bodyPr/>
                    <a:lstStyle/>
                    <a:p>
                      <a:pPr marL="0" lvl="0" indent="0" algn="l" rtl="0">
                        <a:spcBef>
                          <a:spcPts val="0"/>
                        </a:spcBef>
                        <a:spcAft>
                          <a:spcPts val="0"/>
                        </a:spcAft>
                        <a:buNone/>
                      </a:pPr>
                      <a:r>
                        <a:rPr lang="en-IN" b="1" dirty="0">
                          <a:latin typeface="Times New Roman" pitchFamily="18" charset="0"/>
                          <a:cs typeface="Times New Roman" pitchFamily="18" charset="0"/>
                        </a:rPr>
                        <a:t>Reddish clay</a:t>
                      </a:r>
                    </a:p>
                    <a:p>
                      <a:pPr marL="0" lvl="0" indent="0" algn="l" rtl="0">
                        <a:spcBef>
                          <a:spcPts val="0"/>
                        </a:spcBef>
                        <a:spcAft>
                          <a:spcPts val="0"/>
                        </a:spcAft>
                        <a:buNone/>
                      </a:pPr>
                      <a:r>
                        <a:rPr lang="en-IN" b="1" dirty="0">
                          <a:latin typeface="Times New Roman" pitchFamily="18" charset="0"/>
                          <a:cs typeface="Times New Roman" pitchFamily="18" charset="0"/>
                        </a:rPr>
                        <a:t>CH</a:t>
                      </a:r>
                    </a:p>
                    <a:p>
                      <a:pPr marL="0" lvl="0" indent="0" algn="l" rtl="0">
                        <a:spcBef>
                          <a:spcPts val="0"/>
                        </a:spcBef>
                        <a:spcAft>
                          <a:spcPts val="0"/>
                        </a:spcAft>
                        <a:buNone/>
                      </a:pPr>
                      <a:r>
                        <a:rPr lang="en-IN" b="1" dirty="0">
                          <a:latin typeface="Times New Roman" pitchFamily="18" charset="0"/>
                          <a:cs typeface="Times New Roman" pitchFamily="18" charset="0"/>
                        </a:rPr>
                        <a:t>(Clay with High Compressibility)</a:t>
                      </a:r>
                    </a:p>
                  </a:txBody>
                  <a:tcPr/>
                </a:tc>
                <a:extLst>
                  <a:ext uri="{0D108BD9-81ED-4DB2-BD59-A6C34878D82A}">
                    <a16:rowId xmlns:a16="http://schemas.microsoft.com/office/drawing/2014/main" val="10002"/>
                  </a:ext>
                </a:extLst>
              </a:tr>
              <a:tr h="370840">
                <a:tc>
                  <a:txBody>
                    <a:bodyPr/>
                    <a:lstStyle/>
                    <a:p>
                      <a:r>
                        <a:rPr lang="en-US" b="1" dirty="0">
                          <a:latin typeface="Times New Roman" pitchFamily="18" charset="0"/>
                          <a:cs typeface="Times New Roman" pitchFamily="18" charset="0"/>
                        </a:rPr>
                        <a:t>MOISTURE CONTENT</a:t>
                      </a:r>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19.68 %</a:t>
                      </a:r>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lvl="0" indent="0" algn="l" rtl="0">
                        <a:spcBef>
                          <a:spcPts val="0"/>
                        </a:spcBef>
                        <a:spcAft>
                          <a:spcPts val="0"/>
                        </a:spcAft>
                        <a:buNone/>
                      </a:pPr>
                      <a:r>
                        <a:rPr lang="en-IN" b="1" dirty="0">
                          <a:latin typeface="Times New Roman" pitchFamily="18" charset="0"/>
                          <a:cs typeface="Times New Roman" pitchFamily="18" charset="0"/>
                        </a:rPr>
                        <a:t>  LIQUID LIMIT</a:t>
                      </a:r>
                    </a:p>
                    <a:p>
                      <a:pPr marL="0" lvl="0" indent="0" algn="l" rtl="0">
                        <a:spcBef>
                          <a:spcPts val="0"/>
                        </a:spcBef>
                        <a:spcAft>
                          <a:spcPts val="0"/>
                        </a:spcAft>
                        <a:buNone/>
                      </a:pPr>
                      <a:r>
                        <a:rPr lang="en-IN" b="1" dirty="0">
                          <a:latin typeface="Times New Roman" pitchFamily="18" charset="0"/>
                          <a:cs typeface="Times New Roman" pitchFamily="18" charset="0"/>
                        </a:rPr>
                        <a:t>  PLASTIC LIMIT</a:t>
                      </a:r>
                    </a:p>
                    <a:p>
                      <a:pPr marL="0" lvl="0" indent="0" algn="l" rtl="0">
                        <a:spcBef>
                          <a:spcPts val="0"/>
                        </a:spcBef>
                        <a:spcAft>
                          <a:spcPts val="0"/>
                        </a:spcAft>
                        <a:buNone/>
                      </a:pPr>
                      <a:r>
                        <a:rPr lang="en-IN" b="1" dirty="0">
                          <a:latin typeface="Times New Roman" pitchFamily="18" charset="0"/>
                          <a:cs typeface="Times New Roman" pitchFamily="18" charset="0"/>
                        </a:rPr>
                        <a:t>  PLASTICITY INDEX</a:t>
                      </a:r>
                    </a:p>
                  </a:txBody>
                  <a:tcPr/>
                </a:tc>
                <a:tc>
                  <a:txBody>
                    <a:bodyPr/>
                    <a:lstStyle/>
                    <a:p>
                      <a:pPr marL="0" lvl="0" indent="0" algn="l" rtl="0">
                        <a:spcBef>
                          <a:spcPts val="0"/>
                        </a:spcBef>
                        <a:spcAft>
                          <a:spcPts val="0"/>
                        </a:spcAft>
                        <a:buNone/>
                      </a:pPr>
                      <a:r>
                        <a:rPr lang="en-US" b="1" dirty="0">
                          <a:latin typeface="Times New Roman" pitchFamily="18" charset="0"/>
                          <a:cs typeface="Times New Roman" pitchFamily="18" charset="0"/>
                        </a:rPr>
                        <a:t> 45%</a:t>
                      </a:r>
                    </a:p>
                    <a:p>
                      <a:pPr marL="0" lvl="0" indent="0" algn="l" rtl="0">
                        <a:spcBef>
                          <a:spcPts val="0"/>
                        </a:spcBef>
                        <a:spcAft>
                          <a:spcPts val="0"/>
                        </a:spcAft>
                        <a:buNone/>
                      </a:pPr>
                      <a:r>
                        <a:rPr lang="en-US" b="1" dirty="0">
                          <a:latin typeface="Times New Roman" pitchFamily="18" charset="0"/>
                          <a:cs typeface="Times New Roman" pitchFamily="18" charset="0"/>
                        </a:rPr>
                        <a:t> 22.6 %</a:t>
                      </a:r>
                    </a:p>
                    <a:p>
                      <a:pPr marL="0" lvl="0" indent="0" algn="l" rtl="0">
                        <a:spcBef>
                          <a:spcPts val="0"/>
                        </a:spcBef>
                        <a:spcAft>
                          <a:spcPts val="0"/>
                        </a:spcAft>
                        <a:buNone/>
                      </a:pPr>
                      <a:r>
                        <a:rPr lang="en-US" b="1" dirty="0">
                          <a:latin typeface="Times New Roman" pitchFamily="18" charset="0"/>
                          <a:cs typeface="Times New Roman" pitchFamily="18" charset="0"/>
                        </a:rPr>
                        <a:t> 22.4 %</a:t>
                      </a:r>
                    </a:p>
                  </a:txBody>
                  <a:tcPr/>
                </a:tc>
                <a:extLst>
                  <a:ext uri="{0D108BD9-81ED-4DB2-BD59-A6C34878D82A}">
                    <a16:rowId xmlns:a16="http://schemas.microsoft.com/office/drawing/2014/main" val="10004"/>
                  </a:ext>
                </a:extLst>
              </a:tr>
              <a:tr h="370840">
                <a:tc>
                  <a:txBody>
                    <a:bodyPr/>
                    <a:lstStyle/>
                    <a:p>
                      <a:r>
                        <a:rPr lang="en-US" b="1" dirty="0">
                          <a:latin typeface="Times New Roman" pitchFamily="18" charset="0"/>
                          <a:cs typeface="Times New Roman" pitchFamily="18" charset="0"/>
                        </a:rPr>
                        <a:t>SPECIFIC GRAVITY</a:t>
                      </a:r>
                      <a:endParaRPr lang="en-IN" dirty="0">
                        <a:latin typeface="Times New Roman" pitchFamily="18" charset="0"/>
                        <a:cs typeface="Times New Roman" pitchFamily="18" charset="0"/>
                      </a:endParaRPr>
                    </a:p>
                  </a:txBody>
                  <a:tcPr/>
                </a:tc>
                <a:tc>
                  <a:txBody>
                    <a:bodyPr/>
                    <a:lstStyle/>
                    <a:p>
                      <a:r>
                        <a:rPr lang="en-US" b="1" dirty="0">
                          <a:latin typeface="Times New Roman" pitchFamily="18" charset="0"/>
                          <a:cs typeface="Times New Roman" pitchFamily="18" charset="0"/>
                        </a:rPr>
                        <a:t>2.69</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a:bodyPr>
          <a:lstStyle/>
          <a:p>
            <a:r>
              <a:rPr lang="en-US" sz="2400" dirty="0">
                <a:latin typeface="Times New Roman" pitchFamily="18" charset="0"/>
                <a:cs typeface="Times New Roman" pitchFamily="18" charset="0"/>
              </a:rPr>
              <a:t>RESULTS TABLE: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PHYSICAL PROPERTIES</a:t>
            </a:r>
            <a:endParaRPr lang="en-IN"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7490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 NAME OF THE EXPERIMENT</a:t>
                      </a:r>
                    </a:p>
                    <a:p>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RESULTS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CONSTANT HEAD METHOD</a:t>
                      </a:r>
                    </a:p>
                    <a:p>
                      <a:endParaRPr lang="en-IN" dirty="0">
                        <a:latin typeface="Times New Roman" pitchFamily="18" charset="0"/>
                        <a:cs typeface="Times New Roman" pitchFamily="18" charset="0"/>
                      </a:endParaRPr>
                    </a:p>
                  </a:txBody>
                  <a:tcPr/>
                </a:tc>
                <a:tc>
                  <a:txBody>
                    <a:bodyPr/>
                    <a:lstStyle/>
                    <a:p>
                      <a:r>
                        <a:rPr lang="en-US" b="1" dirty="0">
                          <a:latin typeface="Times New Roman" pitchFamily="18" charset="0"/>
                          <a:cs typeface="Times New Roman" pitchFamily="18" charset="0"/>
                        </a:rPr>
                        <a:t>0.0115</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UNCONFINED COMPRESSIVE STRENGTH</a:t>
                      </a: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24.5</a:t>
                      </a:r>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STANDARD PROCTOR TEST</a:t>
                      </a:r>
                    </a:p>
                    <a:p>
                      <a:r>
                        <a:rPr lang="en-US" b="1" dirty="0">
                          <a:latin typeface="Times New Roman" pitchFamily="18" charset="0"/>
                          <a:cs typeface="Times New Roman" pitchFamily="18" charset="0"/>
                        </a:rPr>
                        <a:t>MDD</a:t>
                      </a:r>
                    </a:p>
                    <a:p>
                      <a:r>
                        <a:rPr lang="en-US" b="1" dirty="0">
                          <a:latin typeface="Times New Roman" pitchFamily="18" charset="0"/>
                          <a:cs typeface="Times New Roman" pitchFamily="18" charset="0"/>
                        </a:rPr>
                        <a:t>OMC</a:t>
                      </a:r>
                      <a:endParaRPr lang="en-IN" b="1"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16.75</a:t>
                      </a:r>
                    </a:p>
                    <a:p>
                      <a:r>
                        <a:rPr lang="en-US" b="1" dirty="0">
                          <a:latin typeface="Times New Roman" pitchFamily="18" charset="0"/>
                          <a:cs typeface="Times New Roman" pitchFamily="18" charset="0"/>
                        </a:rPr>
                        <a:t>12</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SWELLING CHARECTERISTICS</a:t>
                      </a: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itchFamily="18" charset="0"/>
                          <a:cs typeface="Times New Roman" pitchFamily="18" charset="0"/>
                        </a:rPr>
                        <a:t>50%</a:t>
                      </a:r>
                    </a:p>
                    <a:p>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normAutofit/>
          </a:bodyPr>
          <a:lstStyle/>
          <a:p>
            <a:r>
              <a:rPr lang="en-US" sz="2400" dirty="0">
                <a:latin typeface="Times New Roman" pitchFamily="18" charset="0"/>
                <a:cs typeface="Times New Roman" pitchFamily="18" charset="0"/>
              </a:rPr>
              <a:t>ENGINEERING</a:t>
            </a:r>
            <a:r>
              <a:rPr lang="en-US" sz="2400" dirty="0"/>
              <a:t> </a:t>
            </a:r>
            <a:r>
              <a:rPr lang="en-US" sz="2400" dirty="0">
                <a:latin typeface="Times New Roman" panose="02020603050405020304" pitchFamily="18" charset="0"/>
                <a:cs typeface="Times New Roman" panose="02020603050405020304" pitchFamily="18" charset="0"/>
              </a:rPr>
              <a:t>PROPERTIES: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lvl="0" indent="0">
              <a:spcBef>
                <a:spcPts val="0"/>
              </a:spcBef>
              <a:buNone/>
            </a:pPr>
            <a:r>
              <a:rPr lang="en-IN" sz="2000" dirty="0">
                <a:solidFill>
                  <a:srgbClr val="000000"/>
                </a:solidFill>
                <a:latin typeface="Times New Roman" pitchFamily="18" charset="0"/>
                <a:cs typeface="Times New Roman" pitchFamily="18" charset="0"/>
              </a:rPr>
              <a:t>Overall it can be concluded that the rice husk ash and coir </a:t>
            </a:r>
            <a:r>
              <a:rPr lang="en-IN" sz="2000" dirty="0" err="1">
                <a:solidFill>
                  <a:srgbClr val="000000"/>
                </a:solidFill>
                <a:latin typeface="Times New Roman" pitchFamily="18" charset="0"/>
                <a:cs typeface="Times New Roman" pitchFamily="18" charset="0"/>
              </a:rPr>
              <a:t>fiber</a:t>
            </a:r>
            <a:r>
              <a:rPr lang="en-IN" sz="2000" dirty="0">
                <a:solidFill>
                  <a:srgbClr val="000000"/>
                </a:solidFill>
                <a:latin typeface="Times New Roman" pitchFamily="18" charset="0"/>
                <a:cs typeface="Times New Roman" pitchFamily="18" charset="0"/>
              </a:rPr>
              <a:t> can be considered to be good in ground improvement technique Especially in engineering projects on weak soils where they can act as a substitute to deep/raft foundations, reducing the cost as well as energy. </a:t>
            </a:r>
          </a:p>
          <a:p>
            <a:pPr marL="0" lvl="0" indent="0">
              <a:lnSpc>
                <a:spcPct val="110000"/>
              </a:lnSpc>
              <a:spcBef>
                <a:spcPts val="1000"/>
              </a:spcBef>
              <a:spcAft>
                <a:spcPts val="1000"/>
              </a:spcAft>
              <a:buNone/>
            </a:pPr>
            <a:r>
              <a:rPr lang="en-IN" sz="2000" dirty="0">
                <a:solidFill>
                  <a:srgbClr val="000000"/>
                </a:solidFill>
                <a:latin typeface="Times New Roman" pitchFamily="18" charset="0"/>
                <a:cs typeface="Times New Roman" pitchFamily="18" charset="0"/>
              </a:rPr>
              <a:t>By comparing all the results of Atterberg’s limits for sample 1, it could be concluded that, maximum plasticity index, liquid limit (approx.) was achieved at 45% and also maximum plastic limit is obtained at 22.6% coconut coir fibre reinforcement. Then regarding compaction for sample 1, by comparing results from all the graphs, it could be concluded that, at 0.8% ash achieved maximum improvement of MDD and OMC.</a:t>
            </a:r>
          </a:p>
          <a:p>
            <a:pPr marL="0" lvl="0" indent="0">
              <a:lnSpc>
                <a:spcPct val="110000"/>
              </a:lnSpc>
              <a:spcBef>
                <a:spcPts val="1000"/>
              </a:spcBef>
              <a:spcAft>
                <a:spcPts val="1000"/>
              </a:spcAft>
              <a:buNone/>
            </a:pPr>
            <a:r>
              <a:rPr lang="en-US" sz="2200" dirty="0">
                <a:latin typeface="Times New Roman" panose="02020603050405020304" pitchFamily="18" charset="0"/>
                <a:cs typeface="Times New Roman" panose="02020603050405020304" pitchFamily="18" charset="0"/>
              </a:rPr>
              <a:t>In our experiments, the adding of RHA and coconut coir fiber increases soil strength and we got optimum value at 15%. If keep on increasing the percentage of RHA, after 15% the strength of soil decreases.</a:t>
            </a:r>
            <a:endParaRPr lang="en-IN" sz="2200" dirty="0">
              <a:latin typeface="Times New Roman" panose="02020603050405020304" pitchFamily="18" charset="0"/>
              <a:cs typeface="Times New Roman" panose="02020603050405020304" pitchFamily="18" charset="0"/>
            </a:endParaRPr>
          </a:p>
          <a:p>
            <a:pPr marL="0" lvl="0" indent="0">
              <a:spcBef>
                <a:spcPts val="1000"/>
              </a:spcBef>
              <a:spcAft>
                <a:spcPts val="1000"/>
              </a:spcAft>
              <a:buNone/>
            </a:pPr>
            <a:endParaRPr lang="en-IN" sz="2000" dirty="0">
              <a:solidFill>
                <a:srgbClr val="000000"/>
              </a:solidFill>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dirty="0">
                <a:latin typeface="Times New Roman" panose="02020603050405020304" pitchFamily="18" charset="0"/>
                <a:cs typeface="Times New Roman" pitchFamily="18" charset="0"/>
              </a:rPr>
              <a:t>CONCLUSION: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0" indent="-342900">
              <a:spcBef>
                <a:spcPts val="0"/>
              </a:spcBef>
              <a:buClr>
                <a:srgbClr val="000000"/>
              </a:buClr>
              <a:buSzPts val="1800"/>
              <a:buChar char="•"/>
            </a:pPr>
            <a:r>
              <a:rPr lang="en-US" sz="2200" dirty="0" err="1">
                <a:solidFill>
                  <a:srgbClr val="000000"/>
                </a:solidFill>
                <a:latin typeface="Times New Roman" pitchFamily="18" charset="0"/>
                <a:cs typeface="Times New Roman" pitchFamily="18" charset="0"/>
              </a:rPr>
              <a:t>Gourly</a:t>
            </a:r>
            <a:r>
              <a:rPr lang="en-US" sz="2200" dirty="0">
                <a:solidFill>
                  <a:srgbClr val="000000"/>
                </a:solidFill>
                <a:latin typeface="Times New Roman" pitchFamily="18" charset="0"/>
                <a:cs typeface="Times New Roman" pitchFamily="18" charset="0"/>
              </a:rPr>
              <a:t>, C.S., </a:t>
            </a:r>
            <a:r>
              <a:rPr lang="en-US" sz="2200" dirty="0" err="1">
                <a:solidFill>
                  <a:srgbClr val="000000"/>
                </a:solidFill>
                <a:latin typeface="Times New Roman" pitchFamily="18" charset="0"/>
                <a:cs typeface="Times New Roman" pitchFamily="18" charset="0"/>
              </a:rPr>
              <a:t>Newill</a:t>
            </a:r>
            <a:r>
              <a:rPr lang="en-US" sz="2200" dirty="0">
                <a:solidFill>
                  <a:srgbClr val="000000"/>
                </a:solidFill>
                <a:latin typeface="Times New Roman" pitchFamily="18" charset="0"/>
                <a:cs typeface="Times New Roman" pitchFamily="18" charset="0"/>
              </a:rPr>
              <a:t>, D., and </a:t>
            </a:r>
            <a:r>
              <a:rPr lang="en-US" sz="2200" dirty="0" err="1">
                <a:solidFill>
                  <a:srgbClr val="000000"/>
                </a:solidFill>
                <a:latin typeface="Times New Roman" pitchFamily="18" charset="0"/>
                <a:cs typeface="Times New Roman" pitchFamily="18" charset="0"/>
              </a:rPr>
              <a:t>Shreiner</a:t>
            </a:r>
            <a:r>
              <a:rPr lang="en-US" sz="2200" dirty="0">
                <a:solidFill>
                  <a:srgbClr val="000000"/>
                </a:solidFill>
                <a:latin typeface="Times New Roman" pitchFamily="18" charset="0"/>
                <a:cs typeface="Times New Roman" pitchFamily="18" charset="0"/>
              </a:rPr>
              <a:t>, H.D., “Expansive soils: TRL’s research strategy.” Proc., Int. </a:t>
            </a:r>
            <a:r>
              <a:rPr lang="en-US" sz="2200" dirty="0" err="1">
                <a:solidFill>
                  <a:srgbClr val="000000"/>
                </a:solidFill>
                <a:latin typeface="Times New Roman" pitchFamily="18" charset="0"/>
                <a:cs typeface="Times New Roman" pitchFamily="18" charset="0"/>
              </a:rPr>
              <a:t>symp</a:t>
            </a:r>
            <a:r>
              <a:rPr lang="en-US" sz="2200" dirty="0">
                <a:solidFill>
                  <a:srgbClr val="000000"/>
                </a:solidFill>
                <a:latin typeface="Times New Roman" pitchFamily="18" charset="0"/>
                <a:cs typeface="Times New Roman" pitchFamily="18" charset="0"/>
              </a:rPr>
              <a:t>. On Engineering        Characteristics of Arid soils, 1993. </a:t>
            </a:r>
          </a:p>
          <a:p>
            <a:pPr marL="457200" lvl="0" indent="-342900">
              <a:spcBef>
                <a:spcPts val="0"/>
              </a:spcBef>
              <a:buClr>
                <a:srgbClr val="000000"/>
              </a:buClr>
              <a:buSzPts val="1800"/>
              <a:buChar char="•"/>
            </a:pPr>
            <a:r>
              <a:rPr lang="en-US" sz="2200" dirty="0">
                <a:solidFill>
                  <a:srgbClr val="000000"/>
                </a:solidFill>
                <a:latin typeface="Times New Roman" pitchFamily="18" charset="0"/>
                <a:cs typeface="Times New Roman" pitchFamily="18" charset="0"/>
              </a:rPr>
              <a:t>Chapman, H.D., “</a:t>
            </a:r>
            <a:r>
              <a:rPr lang="en-US" sz="2200" dirty="0" err="1">
                <a:solidFill>
                  <a:srgbClr val="000000"/>
                </a:solidFill>
                <a:latin typeface="Times New Roman" pitchFamily="18" charset="0"/>
                <a:cs typeface="Times New Roman" pitchFamily="18" charset="0"/>
              </a:rPr>
              <a:t>Cation</a:t>
            </a:r>
            <a:r>
              <a:rPr lang="en-US" sz="2200" dirty="0">
                <a:solidFill>
                  <a:srgbClr val="000000"/>
                </a:solidFill>
                <a:latin typeface="Times New Roman" pitchFamily="18" charset="0"/>
                <a:cs typeface="Times New Roman" pitchFamily="18" charset="0"/>
              </a:rPr>
              <a:t> Exchange Capacity in Methods of soil analysis”, American society of Soil Agronomy, 1965, C.A. Black et al., Eds., Madison, WI, pp.891-901. </a:t>
            </a:r>
          </a:p>
          <a:p>
            <a:pPr marL="457200" lvl="0" indent="-342900">
              <a:spcBef>
                <a:spcPts val="0"/>
              </a:spcBef>
              <a:buClr>
                <a:srgbClr val="000000"/>
              </a:buClr>
              <a:buSzPts val="1800"/>
              <a:buChar char="•"/>
            </a:pPr>
            <a:r>
              <a:rPr lang="en-US" sz="2200" dirty="0">
                <a:solidFill>
                  <a:srgbClr val="000000"/>
                </a:solidFill>
                <a:latin typeface="Times New Roman" pitchFamily="18" charset="0"/>
                <a:cs typeface="Times New Roman" pitchFamily="18" charset="0"/>
              </a:rPr>
              <a:t> N K </a:t>
            </a:r>
            <a:r>
              <a:rPr lang="en-US" sz="2200" dirty="0" err="1">
                <a:solidFill>
                  <a:srgbClr val="000000"/>
                </a:solidFill>
                <a:latin typeface="Times New Roman" pitchFamily="18" charset="0"/>
                <a:cs typeface="Times New Roman" pitchFamily="18" charset="0"/>
              </a:rPr>
              <a:t>Bhasin</a:t>
            </a:r>
            <a:r>
              <a:rPr lang="en-US" sz="2200" dirty="0">
                <a:solidFill>
                  <a:srgbClr val="000000"/>
                </a:solidFill>
                <a:latin typeface="Times New Roman" pitchFamily="18" charset="0"/>
                <a:cs typeface="Times New Roman" pitchFamily="18" charset="0"/>
              </a:rPr>
              <a:t>, N K </a:t>
            </a:r>
            <a:r>
              <a:rPr lang="en-US" sz="2200" dirty="0" err="1">
                <a:solidFill>
                  <a:srgbClr val="000000"/>
                </a:solidFill>
                <a:latin typeface="Times New Roman" pitchFamily="18" charset="0"/>
                <a:cs typeface="Times New Roman" pitchFamily="18" charset="0"/>
              </a:rPr>
              <a:t>Goswami</a:t>
            </a:r>
            <a:r>
              <a:rPr lang="en-US" sz="2200" dirty="0">
                <a:solidFill>
                  <a:srgbClr val="000000"/>
                </a:solidFill>
                <a:latin typeface="Times New Roman" pitchFamily="18" charset="0"/>
                <a:cs typeface="Times New Roman" pitchFamily="18" charset="0"/>
              </a:rPr>
              <a:t>, P </a:t>
            </a:r>
            <a:r>
              <a:rPr lang="en-US" sz="2200" dirty="0" err="1">
                <a:solidFill>
                  <a:srgbClr val="000000"/>
                </a:solidFill>
                <a:latin typeface="Times New Roman" pitchFamily="18" charset="0"/>
                <a:cs typeface="Times New Roman" pitchFamily="18" charset="0"/>
              </a:rPr>
              <a:t>Oli</a:t>
            </a:r>
            <a:r>
              <a:rPr lang="en-US" sz="2200" dirty="0">
                <a:solidFill>
                  <a:srgbClr val="000000"/>
                </a:solidFill>
                <a:latin typeface="Times New Roman" pitchFamily="18" charset="0"/>
                <a:cs typeface="Times New Roman" pitchFamily="18" charset="0"/>
              </a:rPr>
              <a:t>, N Krishnan and N B </a:t>
            </a:r>
            <a:r>
              <a:rPr lang="en-US" sz="2200" dirty="0" err="1">
                <a:solidFill>
                  <a:srgbClr val="000000"/>
                </a:solidFill>
                <a:latin typeface="Times New Roman" pitchFamily="18" charset="0"/>
                <a:cs typeface="Times New Roman" pitchFamily="18" charset="0"/>
              </a:rPr>
              <a:t>Lal</a:t>
            </a:r>
            <a:r>
              <a:rPr lang="en-US" sz="2200" dirty="0">
                <a:solidFill>
                  <a:srgbClr val="000000"/>
                </a:solidFill>
                <a:latin typeface="Times New Roman" pitchFamily="18" charset="0"/>
                <a:cs typeface="Times New Roman" pitchFamily="18" charset="0"/>
              </a:rPr>
              <a:t> (1988), “A Laboratory Study on Utilization of Waste Materials for the Construction of Roads in Black Cotton Soil Areas”, Highway research bulletin, No. 36,pp. 1-11.</a:t>
            </a:r>
          </a:p>
          <a:p>
            <a:endParaRPr lang="en-IN" dirty="0"/>
          </a:p>
        </p:txBody>
      </p:sp>
      <p:sp>
        <p:nvSpPr>
          <p:cNvPr id="3" name="Title 2"/>
          <p:cNvSpPr>
            <a:spLocks noGrp="1"/>
          </p:cNvSpPr>
          <p:nvPr>
            <p:ph type="title"/>
          </p:nvPr>
        </p:nvSpPr>
        <p:spPr/>
        <p:txBody>
          <a:bodyPr>
            <a:normAutofit/>
          </a:bodyPr>
          <a:lstStyle/>
          <a:p>
            <a:r>
              <a:rPr lang="en-US" sz="2400" dirty="0">
                <a:latin typeface="Times New Roman" pitchFamily="18" charset="0"/>
                <a:cs typeface="Times New Roman" pitchFamily="18" charset="0"/>
              </a:rPr>
              <a:t>REFERENCES:</a:t>
            </a:r>
            <a:endParaRPr lang="en-IN"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69235" y="1166018"/>
            <a:ext cx="8229600" cy="4525963"/>
          </a:xfrm>
        </p:spPr>
        <p:txBody>
          <a:bodyPr/>
          <a:lstStyle/>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ABSTRACT</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INTRODUCTION</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MATERIALS USED</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METHODOLOGY</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TESTS PERFORMED</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PHYSICAL PROPERTIES</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ENGINEERING PROPERTIES</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RESULTS </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CONCLUSION</a:t>
            </a:r>
          </a:p>
          <a:p>
            <a:pPr marL="457200" lvl="0" indent="-342900">
              <a:spcBef>
                <a:spcPts val="0"/>
              </a:spcBef>
              <a:buClr>
                <a:srgbClr val="000000"/>
              </a:buClr>
              <a:buSzPts val="1800"/>
              <a:buAutoNum type="arabicPeriod"/>
            </a:pPr>
            <a:r>
              <a:rPr lang="en-IN" sz="2000" dirty="0">
                <a:latin typeface="Times New Roman" pitchFamily="18" charset="0"/>
                <a:cs typeface="Times New Roman" pitchFamily="18" charset="0"/>
              </a:rPr>
              <a:t>REFERENCES</a:t>
            </a:r>
          </a:p>
          <a:p>
            <a:endParaRPr lang="en-IN" dirty="0">
              <a:latin typeface="Times New Roman" pitchFamily="18" charset="0"/>
              <a:cs typeface="Times New Roman" pitchFamily="18" charset="0"/>
            </a:endParaRPr>
          </a:p>
        </p:txBody>
      </p:sp>
      <p:sp>
        <p:nvSpPr>
          <p:cNvPr id="4" name="Title 3"/>
          <p:cNvSpPr>
            <a:spLocks noGrp="1"/>
          </p:cNvSpPr>
          <p:nvPr>
            <p:ph type="title"/>
          </p:nvPr>
        </p:nvSpPr>
        <p:spPr>
          <a:xfrm>
            <a:off x="539552" y="188640"/>
            <a:ext cx="8229600" cy="1143000"/>
          </a:xfrm>
        </p:spPr>
        <p:txBody>
          <a:bodyPr>
            <a:normAutofit/>
          </a:bodyPr>
          <a:lstStyle/>
          <a:p>
            <a:r>
              <a:rPr lang="en-US" sz="2400" dirty="0">
                <a:solidFill>
                  <a:schemeClr val="bg1">
                    <a:lumMod val="50000"/>
                  </a:schemeClr>
                </a:solidFill>
                <a:latin typeface="Times New Roman" pitchFamily="18" charset="0"/>
                <a:cs typeface="Times New Roman" pitchFamily="18" charset="0"/>
              </a:rPr>
              <a:t>CONTENTS :</a:t>
            </a:r>
            <a:endParaRPr lang="en-IN" sz="2400" dirty="0">
              <a:solidFill>
                <a:schemeClr val="bg1">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spcBef>
                <a:spcPts val="1000"/>
              </a:spcBef>
              <a:buClr>
                <a:schemeClr val="dk1"/>
              </a:buClr>
              <a:buSzPts val="1100"/>
              <a:buNone/>
            </a:pPr>
            <a:r>
              <a:rPr lang="en-IN" sz="2200" b="1" dirty="0">
                <a:solidFill>
                  <a:srgbClr val="000000"/>
                </a:solidFill>
                <a:latin typeface="Times New Roman" pitchFamily="18" charset="0"/>
                <a:cs typeface="Times New Roman" pitchFamily="18" charset="0"/>
              </a:rPr>
              <a:t>THE OBJECTIVE OF THIS INVESTIGATION IS TO STUDY THE STABILIZATION OF RED SOIL BY USING RICE HUSK ASH AND COCONUT COIR FIBRE </a:t>
            </a:r>
            <a:r>
              <a:rPr lang="en-IN" sz="2200" dirty="0">
                <a:solidFill>
                  <a:srgbClr val="000000"/>
                </a:solidFill>
                <a:latin typeface="Times New Roman" pitchFamily="18" charset="0"/>
                <a:cs typeface="Times New Roman" pitchFamily="18" charset="0"/>
              </a:rPr>
              <a:t>.</a:t>
            </a:r>
          </a:p>
          <a:p>
            <a:pPr marL="0" lvl="0" indent="0">
              <a:spcBef>
                <a:spcPts val="1000"/>
              </a:spcBef>
              <a:buClr>
                <a:schemeClr val="dk1"/>
              </a:buClr>
              <a:buSzPts val="1100"/>
              <a:buNone/>
            </a:pPr>
            <a:r>
              <a:rPr lang="en-IN" sz="2800" dirty="0">
                <a:solidFill>
                  <a:srgbClr val="000000"/>
                </a:solidFill>
                <a:latin typeface="Times New Roman" pitchFamily="18" charset="0"/>
                <a:cs typeface="Times New Roman" pitchFamily="18" charset="0"/>
              </a:rPr>
              <a:t>1</a:t>
            </a:r>
            <a:r>
              <a:rPr lang="en-IN" sz="2400" dirty="0">
                <a:solidFill>
                  <a:srgbClr val="000000"/>
                </a:solidFill>
                <a:latin typeface="Times New Roman" pitchFamily="18" charset="0"/>
                <a:cs typeface="Times New Roman" pitchFamily="18" charset="0"/>
              </a:rPr>
              <a:t>. </a:t>
            </a:r>
            <a:r>
              <a:rPr lang="en-IN" sz="2000" dirty="0">
                <a:solidFill>
                  <a:srgbClr val="000000"/>
                </a:solidFill>
                <a:latin typeface="Times New Roman" pitchFamily="18" charset="0"/>
                <a:cs typeface="Times New Roman" pitchFamily="18" charset="0"/>
              </a:rPr>
              <a:t>To study the following physical properties of soil by mixing it with different percentages of Coir fibre  &amp; Rice husk ash</a:t>
            </a:r>
          </a:p>
          <a:p>
            <a:pPr marL="457200" lvl="0" indent="0">
              <a:spcBef>
                <a:spcPts val="1000"/>
              </a:spcBef>
              <a:buClr>
                <a:schemeClr val="dk1"/>
              </a:buClr>
              <a:buSzPts val="1100"/>
              <a:buNone/>
            </a:pPr>
            <a:r>
              <a:rPr lang="en-IN" sz="2000" dirty="0">
                <a:solidFill>
                  <a:srgbClr val="000000"/>
                </a:solidFill>
                <a:latin typeface="Times New Roman" pitchFamily="18" charset="0"/>
                <a:cs typeface="Times New Roman" pitchFamily="18" charset="0"/>
              </a:rPr>
              <a:t>     A)Optimum moisture content</a:t>
            </a:r>
          </a:p>
          <a:p>
            <a:pPr marL="457200" lvl="0" indent="0">
              <a:spcBef>
                <a:spcPts val="0"/>
              </a:spcBef>
              <a:buClr>
                <a:schemeClr val="dk1"/>
              </a:buClr>
              <a:buSzPts val="1100"/>
              <a:buNone/>
            </a:pPr>
            <a:r>
              <a:rPr lang="en-IN" sz="2000" dirty="0">
                <a:solidFill>
                  <a:srgbClr val="000000"/>
                </a:solidFill>
                <a:latin typeface="Times New Roman" pitchFamily="18" charset="0"/>
                <a:cs typeface="Times New Roman" pitchFamily="18" charset="0"/>
              </a:rPr>
              <a:t>     B)Maximum dry density</a:t>
            </a:r>
          </a:p>
          <a:p>
            <a:pPr marL="457200" lvl="0" indent="0">
              <a:spcBef>
                <a:spcPts val="0"/>
              </a:spcBef>
              <a:buClr>
                <a:schemeClr val="dk1"/>
              </a:buClr>
              <a:buSzPts val="1100"/>
              <a:buNone/>
            </a:pPr>
            <a:r>
              <a:rPr lang="en-IN" sz="2000" dirty="0">
                <a:solidFill>
                  <a:srgbClr val="000000"/>
                </a:solidFill>
                <a:latin typeface="Times New Roman" pitchFamily="18" charset="0"/>
                <a:cs typeface="Times New Roman" pitchFamily="18" charset="0"/>
              </a:rPr>
              <a:t>     C)Unconfined compressive strength</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dirty="0">
                <a:solidFill>
                  <a:schemeClr val="bg1">
                    <a:lumMod val="50000"/>
                  </a:schemeClr>
                </a:solidFill>
                <a:latin typeface="Times New Roman" pitchFamily="18" charset="0"/>
                <a:cs typeface="Times New Roman" pitchFamily="18" charset="0"/>
              </a:rPr>
              <a:t>OBJECTIVES:</a:t>
            </a:r>
            <a:endParaRPr lang="en-IN" sz="2400" dirty="0">
              <a:solidFill>
                <a:schemeClr val="bg1">
                  <a:lumMod val="50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0" indent="-342900">
              <a:spcBef>
                <a:spcPts val="0"/>
              </a:spcBef>
              <a:buClr>
                <a:schemeClr val="dk1"/>
              </a:buClr>
              <a:buSzPts val="1800"/>
              <a:buNone/>
            </a:pPr>
            <a:endParaRPr lang="en-IN" dirty="0">
              <a:solidFill>
                <a:schemeClr val="dk1"/>
              </a:solidFill>
              <a:latin typeface="Times New Roman" pitchFamily="18" charset="0"/>
              <a:cs typeface="Times New Roman" pitchFamily="18" charset="0"/>
            </a:endParaRPr>
          </a:p>
          <a:p>
            <a:pPr marL="457200" lvl="0" indent="-342900">
              <a:spcBef>
                <a:spcPts val="0"/>
              </a:spcBef>
              <a:buClr>
                <a:schemeClr val="dk1"/>
              </a:buClr>
              <a:buSzPts val="1800"/>
              <a:buFont typeface="Wingdings" panose="05000000000000000000" pitchFamily="2" charset="2"/>
              <a:buChar char="v"/>
            </a:pPr>
            <a:r>
              <a:rPr lang="en-IN" sz="2000" dirty="0">
                <a:solidFill>
                  <a:schemeClr val="dk1"/>
                </a:solidFill>
                <a:latin typeface="Times New Roman" pitchFamily="18" charset="0"/>
                <a:cs typeface="Times New Roman" pitchFamily="18" charset="0"/>
              </a:rPr>
              <a:t>Clay soil is typically expansive soil have inherent property if swelling when they are dried and swelling when water is </a:t>
            </a:r>
            <a:r>
              <a:rPr lang="en-IN" sz="2000" dirty="0" err="1">
                <a:solidFill>
                  <a:schemeClr val="dk1"/>
                </a:solidFill>
                <a:latin typeface="Times New Roman" pitchFamily="18" charset="0"/>
                <a:cs typeface="Times New Roman" pitchFamily="18" charset="0"/>
              </a:rPr>
              <a:t>absorbed.For</a:t>
            </a:r>
            <a:r>
              <a:rPr lang="en-IN" sz="2000" dirty="0">
                <a:solidFill>
                  <a:schemeClr val="dk1"/>
                </a:solidFill>
                <a:latin typeface="Times New Roman" pitchFamily="18" charset="0"/>
                <a:cs typeface="Times New Roman" pitchFamily="18" charset="0"/>
              </a:rPr>
              <a:t> any structure , foundation is very important and it is strong to support the entire structure.</a:t>
            </a:r>
          </a:p>
          <a:p>
            <a:pPr marL="457200" lvl="0" indent="-342900">
              <a:spcBef>
                <a:spcPts val="0"/>
              </a:spcBef>
              <a:buClr>
                <a:schemeClr val="dk1"/>
              </a:buClr>
              <a:buSzPts val="1800"/>
              <a:buFont typeface="Wingdings" panose="05000000000000000000" pitchFamily="2" charset="2"/>
              <a:buChar char="v"/>
            </a:pPr>
            <a:r>
              <a:rPr lang="en-IN" sz="2000" dirty="0">
                <a:solidFill>
                  <a:schemeClr val="dk1"/>
                </a:solidFill>
                <a:latin typeface="Times New Roman" pitchFamily="18" charset="0"/>
                <a:cs typeface="Times New Roman" pitchFamily="18" charset="0"/>
              </a:rPr>
              <a:t>Rice husk ash is a waste obtained from edge of rice. The use of natural coir fibre to reinforce soil  is an ancient method. So we use these two materials to improving characteristics of clay type of soils.</a:t>
            </a:r>
          </a:p>
          <a:p>
            <a:pPr marL="800100" lvl="0" indent="-342900">
              <a:spcBef>
                <a:spcPts val="1000"/>
              </a:spcBef>
              <a:spcAft>
                <a:spcPts val="1000"/>
              </a:spcAft>
              <a:buFont typeface="Wingdings" panose="05000000000000000000" pitchFamily="2" charset="2"/>
              <a:buChar char="v"/>
            </a:pPr>
            <a:endParaRPr lang="en-IN" sz="2000" b="1" dirty="0">
              <a:solidFill>
                <a:schemeClr val="dk1"/>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400" dirty="0">
                <a:solidFill>
                  <a:schemeClr val="bg1">
                    <a:lumMod val="50000"/>
                  </a:schemeClr>
                </a:solidFill>
                <a:latin typeface="Times New Roman" pitchFamily="18" charset="0"/>
                <a:cs typeface="Times New Roman" pitchFamily="18" charset="0"/>
              </a:rPr>
              <a:t>ABSTRACT :</a:t>
            </a:r>
            <a:endParaRPr lang="en-IN" sz="2400" dirty="0">
              <a:solidFill>
                <a:schemeClr val="bg1">
                  <a:lumMod val="50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0" indent="0">
              <a:spcBef>
                <a:spcPts val="0"/>
              </a:spcBef>
              <a:buClr>
                <a:schemeClr val="dk1"/>
              </a:buClr>
              <a:buSzPts val="1100"/>
              <a:buFont typeface="Wingdings" pitchFamily="2" charset="2"/>
              <a:buChar char="q"/>
            </a:pPr>
            <a:endParaRPr lang="en-IN" b="1" dirty="0">
              <a:solidFill>
                <a:schemeClr val="dk1"/>
              </a:solidFill>
              <a:latin typeface="Times New Roman" pitchFamily="18" charset="0"/>
              <a:cs typeface="Times New Roman" pitchFamily="18" charset="0"/>
            </a:endParaRPr>
          </a:p>
          <a:p>
            <a:pPr marL="457200" lvl="0" indent="-342900">
              <a:spcBef>
                <a:spcPts val="0"/>
              </a:spcBef>
              <a:buClr>
                <a:schemeClr val="dk1"/>
              </a:buClr>
              <a:buSzPts val="1800"/>
              <a:buFont typeface="Wingdings" pitchFamily="2" charset="2"/>
              <a:buChar char="q"/>
            </a:pPr>
            <a:r>
              <a:rPr lang="en-IN" sz="2000" dirty="0">
                <a:solidFill>
                  <a:schemeClr val="dk1"/>
                </a:solidFill>
                <a:latin typeface="Times New Roman" pitchFamily="18" charset="0"/>
                <a:cs typeface="Times New Roman" pitchFamily="18" charset="0"/>
              </a:rPr>
              <a:t>   Soil stabilization is required when the soil available for construction is not suitable for the intended purpose.</a:t>
            </a:r>
          </a:p>
          <a:p>
            <a:pPr marL="457200" lvl="0" indent="-342900">
              <a:spcBef>
                <a:spcPts val="0"/>
              </a:spcBef>
              <a:buClr>
                <a:schemeClr val="dk1"/>
              </a:buClr>
              <a:buSzPts val="1800"/>
              <a:buFont typeface="Wingdings" pitchFamily="2" charset="2"/>
              <a:buChar char="q"/>
            </a:pPr>
            <a:r>
              <a:rPr lang="en-US" sz="2000" dirty="0">
                <a:latin typeface="Times New Roman" panose="02020603050405020304" pitchFamily="18" charset="0"/>
                <a:cs typeface="Times New Roman" panose="02020603050405020304" pitchFamily="18" charset="0"/>
              </a:rPr>
              <a:t>This study, particularly aims at testing the viability of utilizing waste materials such as Rice Husk Ash and Coir Fiber which are eco-friendly as well as economical, for soil stabilization.</a:t>
            </a:r>
            <a:endParaRPr lang="en-IN" sz="2000" dirty="0">
              <a:solidFill>
                <a:schemeClr val="dk1"/>
              </a:solidFill>
              <a:latin typeface="Times New Roman" pitchFamily="18" charset="0"/>
              <a:cs typeface="Times New Roman" pitchFamily="18" charset="0"/>
            </a:endParaRPr>
          </a:p>
          <a:p>
            <a:pPr marL="457200" lvl="0" indent="-342900">
              <a:spcBef>
                <a:spcPts val="0"/>
              </a:spcBef>
              <a:buClr>
                <a:schemeClr val="dk1"/>
              </a:buClr>
              <a:buSzPts val="1800"/>
              <a:buFont typeface="Wingdings" pitchFamily="2" charset="2"/>
              <a:buChar char="q"/>
            </a:pPr>
            <a:r>
              <a:rPr lang="en-IN" sz="2000" dirty="0">
                <a:solidFill>
                  <a:schemeClr val="dk1"/>
                </a:solidFill>
                <a:latin typeface="Times New Roman" pitchFamily="18" charset="0"/>
                <a:cs typeface="Times New Roman" pitchFamily="18" charset="0"/>
              </a:rPr>
              <a:t>   For instance, </a:t>
            </a:r>
            <a:r>
              <a:rPr lang="en-IN" sz="2000" dirty="0">
                <a:solidFill>
                  <a:schemeClr val="dk1"/>
                </a:solidFill>
                <a:highlight>
                  <a:srgbClr val="FFFF00"/>
                </a:highlight>
                <a:latin typeface="Times New Roman" pitchFamily="18" charset="0"/>
                <a:cs typeface="Times New Roman" pitchFamily="18" charset="0"/>
              </a:rPr>
              <a:t>Rice husk ash and the Coconut coir fibre which is used for various civil engineering application of stabilization  and other geotechnical construction works</a:t>
            </a:r>
            <a:r>
              <a:rPr lang="en-IN" sz="2000" dirty="0">
                <a:solidFill>
                  <a:schemeClr val="dk1"/>
                </a:solidFill>
                <a:latin typeface="Times New Roman" pitchFamily="18" charset="0"/>
                <a:cs typeface="Times New Roman" pitchFamily="18" charset="0"/>
              </a:rPr>
              <a:t>. </a:t>
            </a:r>
          </a:p>
          <a:p>
            <a:pPr marL="457200" lvl="0" indent="-342900">
              <a:spcBef>
                <a:spcPts val="0"/>
              </a:spcBef>
              <a:buClr>
                <a:schemeClr val="dk1"/>
              </a:buClr>
              <a:buSzPts val="1800"/>
              <a:buFont typeface="Wingdings" pitchFamily="2" charset="2"/>
              <a:buChar char="q"/>
            </a:pPr>
            <a:r>
              <a:rPr lang="en-US" sz="2000" dirty="0">
                <a:latin typeface="Times New Roman" panose="02020603050405020304" pitchFamily="18" charset="0"/>
                <a:cs typeface="Times New Roman" panose="02020603050405020304" pitchFamily="18" charset="0"/>
              </a:rPr>
              <a:t>soil stabilization has been done with the help of rice husk ash and randomly distributed waste coir fibers .</a:t>
            </a:r>
          </a:p>
          <a:p>
            <a:pPr marL="457200" lvl="0" indent="-342900">
              <a:spcBef>
                <a:spcPts val="0"/>
              </a:spcBef>
              <a:buClr>
                <a:schemeClr val="dk1"/>
              </a:buClr>
              <a:buSzPts val="1800"/>
              <a:buFont typeface="Wingdings" pitchFamily="2" charset="2"/>
              <a:buChar char="q"/>
            </a:pPr>
            <a:endParaRPr lang="en-IN" b="1" dirty="0">
              <a:solidFill>
                <a:schemeClr val="dk1"/>
              </a:solidFill>
              <a:latin typeface="Times New Roman" pitchFamily="18" charset="0"/>
              <a:cs typeface="Times New Roman" pitchFamily="18" charset="0"/>
            </a:endParaRPr>
          </a:p>
          <a:p>
            <a:pPr marL="457200" lvl="0" indent="0">
              <a:spcBef>
                <a:spcPts val="1000"/>
              </a:spcBef>
              <a:buClr>
                <a:schemeClr val="dk1"/>
              </a:buClr>
              <a:buSzPts val="1100"/>
              <a:buNone/>
            </a:pPr>
            <a:endParaRPr lang="en-IN" b="1" dirty="0">
              <a:solidFill>
                <a:schemeClr val="dk1"/>
              </a:solidFill>
              <a:latin typeface="Times New Roman" pitchFamily="18" charset="0"/>
              <a:cs typeface="Times New Roman" pitchFamily="18" charset="0"/>
            </a:endParaRPr>
          </a:p>
          <a:p>
            <a:pPr marL="457200" lvl="0" indent="0">
              <a:spcBef>
                <a:spcPts val="1000"/>
              </a:spcBef>
              <a:spcAft>
                <a:spcPts val="1000"/>
              </a:spcAft>
              <a:buNone/>
            </a:pPr>
            <a:endParaRPr lang="en-IN" b="1" dirty="0">
              <a:solidFill>
                <a:schemeClr val="dk1"/>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lvl="0"/>
            <a:r>
              <a:rPr lang="en-US" sz="2400" dirty="0">
                <a:solidFill>
                  <a:schemeClr val="bg1">
                    <a:lumMod val="50000"/>
                  </a:schemeClr>
                </a:solidFill>
                <a:latin typeface="Times New Roman" panose="02020603050405020304" pitchFamily="18" charset="0"/>
                <a:cs typeface="Times New Roman" pitchFamily="18" charset="0"/>
              </a:rPr>
              <a:t>INTRODUCTION :</a:t>
            </a:r>
            <a:endParaRPr lang="en-IN" sz="2400" dirty="0">
              <a:solidFill>
                <a:schemeClr val="bg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800100" indent="-342900">
              <a:spcBef>
                <a:spcPts val="1000"/>
              </a:spcBef>
              <a:spcAft>
                <a:spcPts val="1000"/>
              </a:spcAft>
              <a:buAutoNum type="arabicPeriod"/>
            </a:pPr>
            <a:r>
              <a:rPr lang="en-US" sz="2200" b="1" dirty="0">
                <a:solidFill>
                  <a:srgbClr val="000000"/>
                </a:solidFill>
                <a:latin typeface="Times New Roman" pitchFamily="18" charset="0"/>
                <a:cs typeface="Times New Roman" pitchFamily="18" charset="0"/>
              </a:rPr>
              <a:t>RICE HUSK ASH</a:t>
            </a:r>
          </a:p>
          <a:p>
            <a:pPr marL="800100" indent="-342900">
              <a:lnSpc>
                <a:spcPct val="120000"/>
              </a:lnSpc>
              <a:spcBef>
                <a:spcPts val="1000"/>
              </a:spcBef>
              <a:spcAft>
                <a:spcPts val="1000"/>
              </a:spcAft>
              <a:buAutoNum type="arabicPeriod"/>
            </a:pPr>
            <a:r>
              <a:rPr lang="en-US" sz="2200" b="1" dirty="0">
                <a:solidFill>
                  <a:srgbClr val="000000"/>
                </a:solidFill>
                <a:latin typeface="Times New Roman" pitchFamily="18" charset="0"/>
                <a:cs typeface="Times New Roman" pitchFamily="18" charset="0"/>
              </a:rPr>
              <a:t>COCONUT COIR FIBRE</a:t>
            </a:r>
          </a:p>
          <a:p>
            <a:pPr marL="800100" indent="-342900">
              <a:spcBef>
                <a:spcPts val="1000"/>
              </a:spcBef>
              <a:spcAft>
                <a:spcPts val="1000"/>
              </a:spcAft>
              <a:buAutoNum type="arabicPeriod"/>
            </a:pPr>
            <a:r>
              <a:rPr lang="en-US" sz="2200" b="1" dirty="0">
                <a:solidFill>
                  <a:srgbClr val="000000"/>
                </a:solidFill>
                <a:latin typeface="Times New Roman" pitchFamily="18" charset="0"/>
                <a:cs typeface="Times New Roman" pitchFamily="18" charset="0"/>
              </a:rPr>
              <a:t>RED SOIL</a:t>
            </a:r>
          </a:p>
          <a:p>
            <a:pPr marL="457200" indent="0">
              <a:lnSpc>
                <a:spcPct val="120000"/>
              </a:lnSpc>
              <a:spcBef>
                <a:spcPts val="1000"/>
              </a:spcBef>
              <a:spcAft>
                <a:spcPts val="1000"/>
              </a:spcAft>
              <a:buNone/>
            </a:pPr>
            <a:r>
              <a:rPr lang="en-US" sz="1900" b="1" dirty="0">
                <a:solidFill>
                  <a:srgbClr val="000000"/>
                </a:solidFill>
                <a:latin typeface="Times New Roman" pitchFamily="18" charset="0"/>
                <a:cs typeface="Times New Roman" pitchFamily="18" charset="0"/>
              </a:rPr>
              <a:t>(1). RICE HUSK ASH :</a:t>
            </a:r>
            <a:r>
              <a:rPr lang="en-US" sz="1900" b="1" dirty="0"/>
              <a:t>: </a:t>
            </a:r>
            <a:r>
              <a:rPr lang="en-US" sz="2300" dirty="0">
                <a:latin typeface="Times New Roman" panose="02020603050405020304" pitchFamily="18" charset="0"/>
                <a:cs typeface="Times New Roman" panose="02020603050405020304" pitchFamily="18" charset="0"/>
              </a:rPr>
              <a:t>Rice husk is a material obtained from the rice milling plants after the rice is isolated. It is a natural material and by product of the agriculture, the cheapest and pollution free material. It improves the compressive strength and the bearing capacity of soil. RHA is a good reactive material to cement in construction and known as alternate cement</a:t>
            </a:r>
            <a:r>
              <a:rPr lang="en-US" sz="2300" dirty="0"/>
              <a:t>.</a:t>
            </a:r>
            <a:endParaRPr lang="en-IN" sz="2300" dirty="0"/>
          </a:p>
          <a:p>
            <a:pPr marL="457200" indent="0">
              <a:spcBef>
                <a:spcPts val="1000"/>
              </a:spcBef>
              <a:spcAft>
                <a:spcPts val="1000"/>
              </a:spcAft>
              <a:buNone/>
            </a:pPr>
            <a:r>
              <a:rPr lang="en-US" sz="1900" b="1" dirty="0">
                <a:solidFill>
                  <a:srgbClr val="000000"/>
                </a:solidFill>
                <a:latin typeface="Times New Roman" pitchFamily="18" charset="0"/>
                <a:cs typeface="Times New Roman" pitchFamily="18" charset="0"/>
              </a:rPr>
              <a:t>(2). COCONUT COIR FIBRE:</a:t>
            </a:r>
            <a:r>
              <a:rPr lang="en-IN" sz="2100" dirty="0">
                <a:latin typeface="Times New Roman" panose="02020603050405020304" pitchFamily="18" charset="0"/>
                <a:cs typeface="Times New Roman" panose="02020603050405020304" pitchFamily="18" charset="0"/>
              </a:rPr>
              <a:t>This fibrous material is naturally obtained from the environment. It is relatively a waterproof material and, is one of the few natural fibres which can resist the damage of salt water. Coconut coir </a:t>
            </a:r>
            <a:r>
              <a:rPr lang="en-IN" sz="2100" dirty="0" err="1">
                <a:latin typeface="Times New Roman" panose="02020603050405020304" pitchFamily="18" charset="0"/>
                <a:cs typeface="Times New Roman" panose="02020603050405020304" pitchFamily="18" charset="0"/>
              </a:rPr>
              <a:t>Fiber</a:t>
            </a:r>
            <a:r>
              <a:rPr lang="en-IN" sz="2100" dirty="0">
                <a:latin typeface="Times New Roman" panose="02020603050405020304" pitchFamily="18" charset="0"/>
                <a:cs typeface="Times New Roman" panose="02020603050405020304" pitchFamily="18" charset="0"/>
              </a:rPr>
              <a:t> is separated from the husk of coconut and utilized in items example, Ground mats and Doormats. Coir </a:t>
            </a:r>
            <a:r>
              <a:rPr lang="en-IN" sz="2100" dirty="0" err="1">
                <a:latin typeface="Times New Roman" panose="02020603050405020304" pitchFamily="18" charset="0"/>
                <a:cs typeface="Times New Roman" panose="02020603050405020304" pitchFamily="18" charset="0"/>
              </a:rPr>
              <a:t>Fiber</a:t>
            </a:r>
            <a:r>
              <a:rPr lang="en-IN" sz="2100" dirty="0">
                <a:latin typeface="Times New Roman" panose="02020603050405020304" pitchFamily="18" charset="0"/>
                <a:cs typeface="Times New Roman" panose="02020603050405020304" pitchFamily="18" charset="0"/>
              </a:rPr>
              <a:t> is the fibrous material found in the middle of the hard, inner shell and the external layer of a coconut.</a:t>
            </a:r>
          </a:p>
          <a:p>
            <a:pPr marL="457200" indent="0">
              <a:spcBef>
                <a:spcPts val="1000"/>
              </a:spcBef>
              <a:spcAft>
                <a:spcPts val="1000"/>
              </a:spcAft>
              <a:buNone/>
            </a:pPr>
            <a:r>
              <a:rPr lang="en-US" sz="1900" b="1" dirty="0">
                <a:solidFill>
                  <a:srgbClr val="000000"/>
                </a:solidFill>
                <a:latin typeface="Times New Roman" pitchFamily="18" charset="0"/>
                <a:cs typeface="Times New Roman" pitchFamily="18" charset="0"/>
              </a:rPr>
              <a:t> (3). RED SOIL: </a:t>
            </a:r>
            <a:r>
              <a:rPr lang="en-US" sz="2300" dirty="0">
                <a:latin typeface="Times New Roman" panose="02020603050405020304" pitchFamily="18" charset="0"/>
                <a:cs typeface="Times New Roman" panose="02020603050405020304" pitchFamily="18" charset="0"/>
              </a:rPr>
              <a:t>The soil is formed when rocks are broken down by the action of wind, water and climate. This process is called weathering. The red soils are formed due to weathering process by      wind, water and nature due to weathering of the igneous rock. The water holding or water absorbing capacity of these soils is less. The red soil required for the experiments is collected from the village </a:t>
            </a:r>
            <a:r>
              <a:rPr lang="en-US" sz="2300" dirty="0" err="1">
                <a:latin typeface="Times New Roman" panose="02020603050405020304" pitchFamily="18" charset="0"/>
                <a:cs typeface="Times New Roman" panose="02020603050405020304" pitchFamily="18" charset="0"/>
              </a:rPr>
              <a:t>vaddeswaram</a:t>
            </a:r>
            <a:r>
              <a:rPr lang="en-US" sz="2300" dirty="0">
                <a:latin typeface="Times New Roman" panose="02020603050405020304" pitchFamily="18" charset="0"/>
                <a:cs typeface="Times New Roman" panose="02020603050405020304" pitchFamily="18" charset="0"/>
              </a:rPr>
              <a:t> to KL University. The red soil is carried out to the laboratory in bag.  </a:t>
            </a:r>
            <a:endParaRPr lang="en-IN" sz="2300" dirty="0">
              <a:latin typeface="Times New Roman" panose="02020603050405020304" pitchFamily="18" charset="0"/>
              <a:cs typeface="Times New Roman" panose="02020603050405020304" pitchFamily="18" charset="0"/>
            </a:endParaRPr>
          </a:p>
          <a:p>
            <a:pPr marL="457200" indent="0">
              <a:spcBef>
                <a:spcPts val="1000"/>
              </a:spcBef>
              <a:spcAft>
                <a:spcPts val="1000"/>
              </a:spcAft>
              <a:buNone/>
            </a:pPr>
            <a:endParaRPr lang="en-US" sz="1800" b="1" dirty="0">
              <a:solidFill>
                <a:srgbClr val="000000"/>
              </a:solidFill>
              <a:latin typeface="Times New Roman" pitchFamily="18" charset="0"/>
              <a:cs typeface="Times New Roman" pitchFamily="18" charset="0"/>
            </a:endParaRPr>
          </a:p>
          <a:p>
            <a:pPr marL="457200" indent="0">
              <a:spcBef>
                <a:spcPts val="1000"/>
              </a:spcBef>
              <a:spcAft>
                <a:spcPts val="1000"/>
              </a:spcAft>
              <a:buNone/>
            </a:pPr>
            <a:endParaRPr lang="en-US" sz="1700" b="1" dirty="0">
              <a:solidFill>
                <a:srgbClr val="000000"/>
              </a:solidFill>
              <a:latin typeface="Times New Roman" panose="02020603050405020304" pitchFamily="18" charset="0"/>
              <a:cs typeface="Times New Roman" pitchFamily="18" charset="0"/>
            </a:endParaRPr>
          </a:p>
          <a:p>
            <a:pPr marL="457200" indent="0">
              <a:spcBef>
                <a:spcPts val="1000"/>
              </a:spcBef>
              <a:spcAft>
                <a:spcPts val="1000"/>
              </a:spcAft>
              <a:buNone/>
            </a:pPr>
            <a:endParaRPr lang="en-US" sz="2000" b="1" dirty="0">
              <a:solidFill>
                <a:srgbClr val="000000"/>
              </a:solidFill>
              <a:latin typeface="Times New Roman" pitchFamily="18" charset="0"/>
              <a:cs typeface="Times New Roman" pitchFamily="18" charset="0"/>
            </a:endParaRPr>
          </a:p>
          <a:p>
            <a:pPr marL="457200" lvl="0" indent="0">
              <a:spcBef>
                <a:spcPts val="1000"/>
              </a:spcBef>
              <a:spcAft>
                <a:spcPts val="1000"/>
              </a:spcAft>
              <a:buNone/>
            </a:pPr>
            <a:endParaRPr lang="en-US" b="1" dirty="0">
              <a:solidFill>
                <a:srgbClr val="000000"/>
              </a:solidFill>
              <a:latin typeface="Times New Roman" pitchFamily="18" charset="0"/>
              <a:cs typeface="Times New Roman" pitchFamily="18" charset="0"/>
            </a:endParaRPr>
          </a:p>
        </p:txBody>
      </p:sp>
      <p:sp>
        <p:nvSpPr>
          <p:cNvPr id="3" name="Title 2"/>
          <p:cNvSpPr>
            <a:spLocks noGrp="1"/>
          </p:cNvSpPr>
          <p:nvPr>
            <p:ph type="title"/>
          </p:nvPr>
        </p:nvSpPr>
        <p:spPr>
          <a:xfrm>
            <a:off x="467544" y="260648"/>
            <a:ext cx="8229600" cy="1143000"/>
          </a:xfrm>
        </p:spPr>
        <p:txBody>
          <a:bodyPr>
            <a:normAutofit/>
          </a:bodyPr>
          <a:lstStyle/>
          <a:p>
            <a:r>
              <a:rPr lang="en-US" sz="2400" dirty="0">
                <a:solidFill>
                  <a:schemeClr val="bg1">
                    <a:lumMod val="50000"/>
                  </a:schemeClr>
                </a:solidFill>
                <a:latin typeface="Times New Roman" pitchFamily="18" charset="0"/>
                <a:cs typeface="Times New Roman" pitchFamily="18" charset="0"/>
              </a:rPr>
              <a:t>MATERIALS USED:</a:t>
            </a:r>
            <a:endParaRPr lang="en-IN" sz="2400" dirty="0">
              <a:solidFill>
                <a:schemeClr val="bg1">
                  <a:lumMod val="50000"/>
                </a:schemeClr>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7A1C-17B2-49C2-8153-48D53F693AFE}"/>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AD-MIXTURES:</a:t>
            </a:r>
          </a:p>
        </p:txBody>
      </p:sp>
      <p:sp>
        <p:nvSpPr>
          <p:cNvPr id="3" name="Text Placeholder 2">
            <a:extLst>
              <a:ext uri="{FF2B5EF4-FFF2-40B4-BE49-F238E27FC236}">
                <a16:creationId xmlns:a16="http://schemas.microsoft.com/office/drawing/2014/main" id="{75C5ED9D-C22C-4D7C-98B9-B077D7E726F0}"/>
              </a:ext>
            </a:extLst>
          </p:cNvPr>
          <p:cNvSpPr>
            <a:spLocks noGrp="1"/>
          </p:cNvSpPr>
          <p:nvPr>
            <p:ph type="body" idx="1"/>
          </p:nvPr>
        </p:nvSpPr>
        <p:spPr/>
        <p:txBody>
          <a:bodyPr>
            <a:normAutofit/>
          </a:bodyPr>
          <a:lstStyle/>
          <a:p>
            <a:r>
              <a:rPr lang="en-IN" sz="2000" dirty="0">
                <a:latin typeface="Times New Roman" panose="02020603050405020304" pitchFamily="18" charset="0"/>
                <a:cs typeface="Times New Roman" panose="02020603050405020304" pitchFamily="18" charset="0"/>
              </a:rPr>
              <a:t>RICE HUSK ASH Fig 1.0</a:t>
            </a:r>
          </a:p>
        </p:txBody>
      </p:sp>
      <p:sp>
        <p:nvSpPr>
          <p:cNvPr id="4" name="Text Placeholder 3">
            <a:extLst>
              <a:ext uri="{FF2B5EF4-FFF2-40B4-BE49-F238E27FC236}">
                <a16:creationId xmlns:a16="http://schemas.microsoft.com/office/drawing/2014/main" id="{045AE8FF-E479-416C-8266-1DDC3D474F07}"/>
              </a:ext>
            </a:extLst>
          </p:cNvPr>
          <p:cNvSpPr>
            <a:spLocks noGrp="1"/>
          </p:cNvSpPr>
          <p:nvPr>
            <p:ph type="body" sz="half" idx="3"/>
          </p:nvPr>
        </p:nvSpPr>
        <p:spPr/>
        <p:txBody>
          <a:bodyPr>
            <a:normAutofit/>
          </a:bodyPr>
          <a:lstStyle/>
          <a:p>
            <a:r>
              <a:rPr lang="en-IN" sz="2000" dirty="0">
                <a:latin typeface="Times New Roman" panose="02020603050405020304" pitchFamily="18" charset="0"/>
                <a:cs typeface="Times New Roman" panose="02020603050405020304" pitchFamily="18" charset="0"/>
              </a:rPr>
              <a:t>COCNUT COIR FIBRE Fig 2.0</a:t>
            </a:r>
          </a:p>
        </p:txBody>
      </p:sp>
      <p:pic>
        <p:nvPicPr>
          <p:cNvPr id="7" name="Content Placeholder 6">
            <a:extLst>
              <a:ext uri="{FF2B5EF4-FFF2-40B4-BE49-F238E27FC236}">
                <a16:creationId xmlns:a16="http://schemas.microsoft.com/office/drawing/2014/main" id="{2D1BDFE4-2F2A-40E7-8A4D-6C1F0C0F5D85}"/>
              </a:ext>
            </a:extLst>
          </p:cNvPr>
          <p:cNvPicPr>
            <a:picLocks noGrp="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276872"/>
            <a:ext cx="2374181" cy="2525216"/>
          </a:xfrm>
          <a:prstGeom prst="rect">
            <a:avLst/>
          </a:prstGeom>
          <a:noFill/>
          <a:ln>
            <a:noFill/>
          </a:ln>
        </p:spPr>
      </p:pic>
      <p:pic>
        <p:nvPicPr>
          <p:cNvPr id="10" name="Content Placeholder 9" descr="Related image">
            <a:extLst>
              <a:ext uri="{FF2B5EF4-FFF2-40B4-BE49-F238E27FC236}">
                <a16:creationId xmlns:a16="http://schemas.microsoft.com/office/drawing/2014/main" id="{67C54D2E-C5A6-4122-8C39-AAED01EB7991}"/>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5510189" y="2276872"/>
            <a:ext cx="2230163" cy="2376264"/>
          </a:xfrm>
          <a:prstGeom prst="rect">
            <a:avLst/>
          </a:prstGeom>
          <a:noFill/>
          <a:ln>
            <a:noFill/>
          </a:ln>
        </p:spPr>
      </p:pic>
    </p:spTree>
    <p:extLst>
      <p:ext uri="{BB962C8B-B14F-4D97-AF65-F5344CB8AC3E}">
        <p14:creationId xmlns:p14="http://schemas.microsoft.com/office/powerpoint/2010/main" val="349152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endParaRPr lang="en-IN" sz="1600" dirty="0">
              <a:latin typeface="Times New Roman" panose="02020603050405020304" pitchFamily="18" charset="0"/>
              <a:cs typeface="Times New Roman" panose="02020603050405020304" pitchFamily="18" charset="0"/>
            </a:endParaRPr>
          </a:p>
          <a:p>
            <a:pPr marL="109728" indent="0">
              <a:buNone/>
            </a:pPr>
            <a:r>
              <a:rPr lang="en-IN" sz="1600"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normAutofit/>
          </a:bodyPr>
          <a:lstStyle/>
          <a:p>
            <a:pPr lvl="0"/>
            <a:r>
              <a:rPr lang="en-US" sz="2400" dirty="0">
                <a:solidFill>
                  <a:schemeClr val="bg1">
                    <a:lumMod val="50000"/>
                  </a:schemeClr>
                </a:solidFill>
                <a:latin typeface="Times New Roman" pitchFamily="18" charset="0"/>
                <a:cs typeface="Times New Roman" pitchFamily="18" charset="0"/>
              </a:rPr>
              <a:t>METHODOLOGY :</a:t>
            </a:r>
            <a:endParaRPr lang="en-IN" sz="2400" dirty="0">
              <a:solidFill>
                <a:schemeClr val="bg1">
                  <a:lumMod val="50000"/>
                </a:schemeClr>
              </a:solidFill>
              <a:latin typeface="Times New Roman" pitchFamily="18" charset="0"/>
              <a:cs typeface="Times New Roman" pitchFamily="18" charset="0"/>
            </a:endParaRPr>
          </a:p>
        </p:txBody>
      </p:sp>
      <p:sp>
        <p:nvSpPr>
          <p:cNvPr id="5" name="Oval 4">
            <a:extLst>
              <a:ext uri="{FF2B5EF4-FFF2-40B4-BE49-F238E27FC236}">
                <a16:creationId xmlns:a16="http://schemas.microsoft.com/office/drawing/2014/main" id="{28A5A8A6-9854-40A7-A2AE-BD730ABE0897}"/>
              </a:ext>
            </a:extLst>
          </p:cNvPr>
          <p:cNvSpPr/>
          <p:nvPr/>
        </p:nvSpPr>
        <p:spPr>
          <a:xfrm>
            <a:off x="1414500" y="2132856"/>
            <a:ext cx="93610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8" name="Arrow: Down 7">
            <a:extLst>
              <a:ext uri="{FF2B5EF4-FFF2-40B4-BE49-F238E27FC236}">
                <a16:creationId xmlns:a16="http://schemas.microsoft.com/office/drawing/2014/main" id="{36A42647-DE5F-4DB2-9A48-A4F44678639E}"/>
              </a:ext>
            </a:extLst>
          </p:cNvPr>
          <p:cNvSpPr/>
          <p:nvPr/>
        </p:nvSpPr>
        <p:spPr>
          <a:xfrm>
            <a:off x="1675103" y="3149346"/>
            <a:ext cx="484632" cy="360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CB57C9FB-C8E8-45AD-B758-6B3FCAD4F851}"/>
              </a:ext>
            </a:extLst>
          </p:cNvPr>
          <p:cNvSpPr/>
          <p:nvPr/>
        </p:nvSpPr>
        <p:spPr>
          <a:xfrm>
            <a:off x="1425352" y="358977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COLLECTION OF MATERIALS</a:t>
            </a:r>
          </a:p>
        </p:txBody>
      </p:sp>
      <p:sp>
        <p:nvSpPr>
          <p:cNvPr id="10" name="Arrow: Down 9">
            <a:extLst>
              <a:ext uri="{FF2B5EF4-FFF2-40B4-BE49-F238E27FC236}">
                <a16:creationId xmlns:a16="http://schemas.microsoft.com/office/drawing/2014/main" id="{BEB956AD-0047-4921-A212-9310113C975E}"/>
              </a:ext>
            </a:extLst>
          </p:cNvPr>
          <p:cNvSpPr/>
          <p:nvPr/>
        </p:nvSpPr>
        <p:spPr>
          <a:xfrm>
            <a:off x="1871700" y="5157192"/>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3E11275E-A942-4CAF-921B-B790C810FE23}"/>
              </a:ext>
            </a:extLst>
          </p:cNvPr>
          <p:cNvSpPr/>
          <p:nvPr/>
        </p:nvSpPr>
        <p:spPr>
          <a:xfrm>
            <a:off x="1666452" y="4579697"/>
            <a:ext cx="484632" cy="396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Decision 12">
            <a:extLst>
              <a:ext uri="{FF2B5EF4-FFF2-40B4-BE49-F238E27FC236}">
                <a16:creationId xmlns:a16="http://schemas.microsoft.com/office/drawing/2014/main" id="{ED5F41FD-9596-4569-BD71-7B2F6B9B2206}"/>
              </a:ext>
            </a:extLst>
          </p:cNvPr>
          <p:cNvSpPr/>
          <p:nvPr/>
        </p:nvSpPr>
        <p:spPr>
          <a:xfrm>
            <a:off x="1348436" y="5052089"/>
            <a:ext cx="1118417"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2">
                    <a:lumMod val="50000"/>
                  </a:schemeClr>
                </a:solidFill>
                <a:latin typeface="Times New Roman" panose="02020603050405020304" pitchFamily="18" charset="0"/>
                <a:cs typeface="Times New Roman" panose="02020603050405020304" pitchFamily="18" charset="0"/>
              </a:rPr>
              <a:t>OVERVIEW METHODS</a:t>
            </a:r>
          </a:p>
        </p:txBody>
      </p:sp>
      <p:sp>
        <p:nvSpPr>
          <p:cNvPr id="14" name="Arrow: Right 13">
            <a:extLst>
              <a:ext uri="{FF2B5EF4-FFF2-40B4-BE49-F238E27FC236}">
                <a16:creationId xmlns:a16="http://schemas.microsoft.com/office/drawing/2014/main" id="{0E524C9B-2460-4067-8F5C-3FB07E698C19}"/>
              </a:ext>
            </a:extLst>
          </p:cNvPr>
          <p:cNvSpPr/>
          <p:nvPr/>
        </p:nvSpPr>
        <p:spPr>
          <a:xfrm>
            <a:off x="2608115" y="5266973"/>
            <a:ext cx="4081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ata 14">
            <a:extLst>
              <a:ext uri="{FF2B5EF4-FFF2-40B4-BE49-F238E27FC236}">
                <a16:creationId xmlns:a16="http://schemas.microsoft.com/office/drawing/2014/main" id="{1A0B01A4-2307-4A9B-8B03-A2E9E69F5300}"/>
              </a:ext>
            </a:extLst>
          </p:cNvPr>
          <p:cNvSpPr/>
          <p:nvPr/>
        </p:nvSpPr>
        <p:spPr>
          <a:xfrm>
            <a:off x="3020150" y="5052089"/>
            <a:ext cx="1797907" cy="79216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BEHAVOIR IN DIFFERENT CONDITIONS</a:t>
            </a:r>
          </a:p>
        </p:txBody>
      </p:sp>
      <p:sp>
        <p:nvSpPr>
          <p:cNvPr id="16" name="Arrow: Right 15">
            <a:extLst>
              <a:ext uri="{FF2B5EF4-FFF2-40B4-BE49-F238E27FC236}">
                <a16:creationId xmlns:a16="http://schemas.microsoft.com/office/drawing/2014/main" id="{5048D5A7-F617-48B8-84A1-36A369FE3E0D}"/>
              </a:ext>
            </a:extLst>
          </p:cNvPr>
          <p:cNvSpPr/>
          <p:nvPr/>
        </p:nvSpPr>
        <p:spPr>
          <a:xfrm>
            <a:off x="4860032" y="5266973"/>
            <a:ext cx="36032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a:extLst>
              <a:ext uri="{FF2B5EF4-FFF2-40B4-BE49-F238E27FC236}">
                <a16:creationId xmlns:a16="http://schemas.microsoft.com/office/drawing/2014/main" id="{1C2109EE-A72D-4846-B8FE-A44D201F9F1D}"/>
              </a:ext>
            </a:extLst>
          </p:cNvPr>
          <p:cNvSpPr/>
          <p:nvPr/>
        </p:nvSpPr>
        <p:spPr>
          <a:xfrm>
            <a:off x="5371354" y="4869160"/>
            <a:ext cx="1118416" cy="10995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2">
                    <a:lumMod val="50000"/>
                  </a:schemeClr>
                </a:solidFill>
                <a:latin typeface="Times New Roman" panose="02020603050405020304" pitchFamily="18" charset="0"/>
                <a:cs typeface="Times New Roman" panose="02020603050405020304" pitchFamily="18" charset="0"/>
              </a:rPr>
              <a:t>PHYSICAL PROPERTIES</a:t>
            </a:r>
          </a:p>
        </p:txBody>
      </p:sp>
      <p:sp>
        <p:nvSpPr>
          <p:cNvPr id="19" name="Arrow: Right 18">
            <a:extLst>
              <a:ext uri="{FF2B5EF4-FFF2-40B4-BE49-F238E27FC236}">
                <a16:creationId xmlns:a16="http://schemas.microsoft.com/office/drawing/2014/main" id="{CB58273C-C361-4F59-B9E5-18B8B059F471}"/>
              </a:ext>
            </a:extLst>
          </p:cNvPr>
          <p:cNvSpPr/>
          <p:nvPr/>
        </p:nvSpPr>
        <p:spPr>
          <a:xfrm>
            <a:off x="6628256" y="5180051"/>
            <a:ext cx="32000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3CC5A655-96D4-42F8-A863-121D43D3B17E}"/>
              </a:ext>
            </a:extLst>
          </p:cNvPr>
          <p:cNvSpPr/>
          <p:nvPr/>
        </p:nvSpPr>
        <p:spPr>
          <a:xfrm>
            <a:off x="7065480" y="4929854"/>
            <a:ext cx="1118416" cy="82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ENGINEERING PROPERTIES</a:t>
            </a:r>
          </a:p>
        </p:txBody>
      </p:sp>
      <p:sp>
        <p:nvSpPr>
          <p:cNvPr id="21" name="Arrow: Up 20">
            <a:extLst>
              <a:ext uri="{FF2B5EF4-FFF2-40B4-BE49-F238E27FC236}">
                <a16:creationId xmlns:a16="http://schemas.microsoft.com/office/drawing/2014/main" id="{50167658-EDD2-439D-9505-3B6F06A52574}"/>
              </a:ext>
            </a:extLst>
          </p:cNvPr>
          <p:cNvSpPr/>
          <p:nvPr/>
        </p:nvSpPr>
        <p:spPr>
          <a:xfrm>
            <a:off x="7382372" y="4442062"/>
            <a:ext cx="484632" cy="396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Top Corners Rounded 21">
            <a:extLst>
              <a:ext uri="{FF2B5EF4-FFF2-40B4-BE49-F238E27FC236}">
                <a16:creationId xmlns:a16="http://schemas.microsoft.com/office/drawing/2014/main" id="{9A3225D9-DCED-4D7C-A53E-6A5CCC3D488F}"/>
              </a:ext>
            </a:extLst>
          </p:cNvPr>
          <p:cNvSpPr/>
          <p:nvPr/>
        </p:nvSpPr>
        <p:spPr>
          <a:xfrm>
            <a:off x="6948263" y="3419054"/>
            <a:ext cx="1379646" cy="9493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ENGINEERING PROEPRTIES AFFTER ADDING AD-MIXTURES</a:t>
            </a:r>
          </a:p>
        </p:txBody>
      </p:sp>
      <p:sp>
        <p:nvSpPr>
          <p:cNvPr id="24" name="Arrow: Up 23">
            <a:extLst>
              <a:ext uri="{FF2B5EF4-FFF2-40B4-BE49-F238E27FC236}">
                <a16:creationId xmlns:a16="http://schemas.microsoft.com/office/drawing/2014/main" id="{D6672208-FCF3-4C71-95FC-C187828D430C}"/>
              </a:ext>
            </a:extLst>
          </p:cNvPr>
          <p:cNvSpPr/>
          <p:nvPr/>
        </p:nvSpPr>
        <p:spPr>
          <a:xfrm>
            <a:off x="7382372" y="2872993"/>
            <a:ext cx="484632" cy="4368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Diagonal Corners Snipped 24">
            <a:extLst>
              <a:ext uri="{FF2B5EF4-FFF2-40B4-BE49-F238E27FC236}">
                <a16:creationId xmlns:a16="http://schemas.microsoft.com/office/drawing/2014/main" id="{942DAB11-45B3-41D4-B083-37D4306F7C6D}"/>
              </a:ext>
            </a:extLst>
          </p:cNvPr>
          <p:cNvSpPr/>
          <p:nvPr/>
        </p:nvSpPr>
        <p:spPr>
          <a:xfrm>
            <a:off x="7167488" y="1854365"/>
            <a:ext cx="914400"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latin typeface="Times New Roman" panose="02020603050405020304" pitchFamily="18" charset="0"/>
                <a:cs typeface="Times New Roman" panose="02020603050405020304" pitchFamily="18" charset="0"/>
              </a:rPr>
              <a:t>COMPARISON OF 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381000">
              <a:spcBef>
                <a:spcPts val="0"/>
              </a:spcBef>
              <a:buClr>
                <a:srgbClr val="000000"/>
              </a:buClr>
              <a:buSzPts val="2400"/>
              <a:buFont typeface="Times New Roman"/>
              <a:buAutoNum type="arabicPeriod"/>
            </a:pPr>
            <a:endParaRPr lang="en-IN" sz="2400" dirty="0">
              <a:solidFill>
                <a:srgbClr val="000000"/>
              </a:solidFill>
              <a:latin typeface="Times New Roman"/>
              <a:ea typeface="Times New Roman"/>
              <a:cs typeface="Times New Roman"/>
              <a:sym typeface="Times New Roman"/>
            </a:endParaRPr>
          </a:p>
          <a:p>
            <a:pPr marL="457200" lvl="0" indent="-381000">
              <a:spcBef>
                <a:spcPts val="0"/>
              </a:spcBef>
              <a:buClr>
                <a:srgbClr val="000000"/>
              </a:buClr>
              <a:buSzPts val="2400"/>
              <a:buFont typeface="Times New Roman"/>
              <a:buAutoNum type="arabicPeriod"/>
            </a:pPr>
            <a:endParaRPr lang="en-IN" sz="2400" dirty="0">
              <a:solidFill>
                <a:srgbClr val="000000"/>
              </a:solidFill>
              <a:latin typeface="Times New Roman"/>
              <a:ea typeface="Times New Roman"/>
              <a:cs typeface="Times New Roman"/>
              <a:sym typeface="Times New Roman"/>
            </a:endParaRPr>
          </a:p>
          <a:p>
            <a:pPr marL="457200" lvl="0" indent="-381000">
              <a:spcBef>
                <a:spcPts val="0"/>
              </a:spcBef>
              <a:buClr>
                <a:srgbClr val="000000"/>
              </a:buClr>
              <a:buSzPts val="2400"/>
              <a:buFont typeface="Times New Roman"/>
              <a:buAutoNum type="arabicPeriod"/>
            </a:pPr>
            <a:r>
              <a:rPr lang="en-IN" sz="2000" dirty="0">
                <a:solidFill>
                  <a:srgbClr val="000000"/>
                </a:solidFill>
                <a:latin typeface="Times New Roman"/>
                <a:ea typeface="Times New Roman"/>
                <a:cs typeface="Times New Roman"/>
                <a:sym typeface="Times New Roman"/>
              </a:rPr>
              <a:t>DETERMINATION OF SPECIFIC GRAVITY</a:t>
            </a:r>
          </a:p>
          <a:p>
            <a:pPr marL="457200" lvl="0" indent="-381000">
              <a:spcBef>
                <a:spcPts val="0"/>
              </a:spcBef>
              <a:buClr>
                <a:srgbClr val="000000"/>
              </a:buClr>
              <a:buSzPts val="2400"/>
              <a:buFont typeface="Times New Roman"/>
              <a:buAutoNum type="arabicPeriod"/>
            </a:pPr>
            <a:r>
              <a:rPr lang="en-IN" sz="2000" dirty="0">
                <a:solidFill>
                  <a:srgbClr val="000000"/>
                </a:solidFill>
                <a:latin typeface="Times New Roman"/>
                <a:ea typeface="Times New Roman"/>
                <a:cs typeface="Times New Roman"/>
                <a:sym typeface="Times New Roman"/>
              </a:rPr>
              <a:t>DETERMINATION OF MOISTURE CONTENT</a:t>
            </a:r>
          </a:p>
          <a:p>
            <a:pPr marL="457200" lvl="0" indent="-381000">
              <a:spcBef>
                <a:spcPts val="0"/>
              </a:spcBef>
              <a:buClr>
                <a:srgbClr val="000000"/>
              </a:buClr>
              <a:buSzPts val="2400"/>
              <a:buFont typeface="Times New Roman"/>
              <a:buAutoNum type="arabicPeriod"/>
            </a:pPr>
            <a:r>
              <a:rPr lang="en-IN" sz="2000" dirty="0">
                <a:solidFill>
                  <a:srgbClr val="000000"/>
                </a:solidFill>
                <a:latin typeface="Times New Roman"/>
                <a:ea typeface="Times New Roman"/>
                <a:cs typeface="Times New Roman"/>
                <a:sym typeface="Times New Roman"/>
              </a:rPr>
              <a:t>ATTERBERG LIMITS ( LL,PL &amp; SL)</a:t>
            </a:r>
          </a:p>
          <a:p>
            <a:pPr marL="457200" lvl="0" indent="-381000">
              <a:spcBef>
                <a:spcPts val="0"/>
              </a:spcBef>
              <a:buClr>
                <a:srgbClr val="000000"/>
              </a:buClr>
              <a:buSzPts val="2400"/>
              <a:buFont typeface="Times New Roman"/>
              <a:buAutoNum type="arabicPeriod"/>
            </a:pPr>
            <a:r>
              <a:rPr lang="en-IN" sz="2000" dirty="0">
                <a:solidFill>
                  <a:srgbClr val="000000"/>
                </a:solidFill>
                <a:latin typeface="Times New Roman"/>
                <a:ea typeface="Times New Roman"/>
                <a:cs typeface="Times New Roman"/>
                <a:sym typeface="Times New Roman"/>
              </a:rPr>
              <a:t>GRAIN SIZE ANALYSIS</a:t>
            </a:r>
          </a:p>
          <a:p>
            <a:pPr marL="457200" lvl="0" indent="0">
              <a:spcBef>
                <a:spcPts val="1000"/>
              </a:spcBef>
              <a:buClr>
                <a:schemeClr val="dk1"/>
              </a:buClr>
              <a:buSzPts val="1100"/>
              <a:buNone/>
            </a:pPr>
            <a:endParaRPr lang="en-IN" sz="2000" b="1" dirty="0">
              <a:solidFill>
                <a:srgbClr val="000000"/>
              </a:solidFill>
              <a:latin typeface="Times New Roman"/>
              <a:ea typeface="Times New Roman"/>
              <a:cs typeface="Times New Roman"/>
              <a:sym typeface="Times New Roman"/>
            </a:endParaRPr>
          </a:p>
          <a:p>
            <a:pPr marL="457200" lvl="0" indent="0">
              <a:spcBef>
                <a:spcPts val="1000"/>
              </a:spcBef>
              <a:spcAft>
                <a:spcPts val="1000"/>
              </a:spcAft>
              <a:buNone/>
            </a:pPr>
            <a:endParaRPr lang="en-IN" sz="2800" b="1" dirty="0">
              <a:solidFill>
                <a:srgbClr val="000000"/>
              </a:solidFill>
            </a:endParaRPr>
          </a:p>
        </p:txBody>
      </p:sp>
      <p:sp>
        <p:nvSpPr>
          <p:cNvPr id="3" name="Title 2"/>
          <p:cNvSpPr>
            <a:spLocks noGrp="1"/>
          </p:cNvSpPr>
          <p:nvPr>
            <p:ph type="title"/>
          </p:nvPr>
        </p:nvSpPr>
        <p:spPr/>
        <p:txBody>
          <a:bodyPr>
            <a:normAutofit/>
          </a:bodyPr>
          <a:lstStyle/>
          <a:p>
            <a:r>
              <a:rPr lang="en-US" sz="2400" dirty="0">
                <a:solidFill>
                  <a:schemeClr val="bg1">
                    <a:lumMod val="50000"/>
                  </a:schemeClr>
                </a:solidFill>
                <a:latin typeface="Times New Roman" pitchFamily="18" charset="0"/>
                <a:cs typeface="Times New Roman" pitchFamily="18" charset="0"/>
              </a:rPr>
              <a:t>TESTS PERFORMED :</a:t>
            </a:r>
            <a:br>
              <a:rPr lang="en-US" sz="2400" dirty="0">
                <a:solidFill>
                  <a:schemeClr val="bg1">
                    <a:lumMod val="50000"/>
                  </a:schemeClr>
                </a:solidFill>
                <a:latin typeface="Times New Roman" pitchFamily="18" charset="0"/>
                <a:cs typeface="Times New Roman" pitchFamily="18" charset="0"/>
              </a:rPr>
            </a:br>
            <a:r>
              <a:rPr lang="en-US" sz="2400" dirty="0">
                <a:solidFill>
                  <a:schemeClr val="bg1">
                    <a:lumMod val="50000"/>
                  </a:schemeClr>
                </a:solidFill>
                <a:latin typeface="Times New Roman" pitchFamily="18" charset="0"/>
                <a:cs typeface="Times New Roman" pitchFamily="18" charset="0"/>
              </a:rPr>
              <a:t>PHYSICAL PROPERTIES OF SOIL :</a:t>
            </a:r>
            <a:endParaRPr lang="en-IN" sz="2400" dirty="0">
              <a:solidFill>
                <a:schemeClr val="bg1">
                  <a:lumMod val="50000"/>
                </a:schemeClr>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1130</Words>
  <Application>Microsoft Office PowerPoint</Application>
  <PresentationFormat>On-screen Show (4:3)</PresentationFormat>
  <Paragraphs>133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Lucida Sans Unicode</vt:lpstr>
      <vt:lpstr>Times New Roman</vt:lpstr>
      <vt:lpstr>Verdana</vt:lpstr>
      <vt:lpstr>Wingdings</vt:lpstr>
      <vt:lpstr>Wingdings 2</vt:lpstr>
      <vt:lpstr>Wingdings 3</vt:lpstr>
      <vt:lpstr>Concourse</vt:lpstr>
      <vt:lpstr>STRENGHTENING OF EXPANSIVE SOILS BY USING  RICE HUSK ASH AND COCONUT COIR FIBRE</vt:lpstr>
      <vt:lpstr>CONTENTS :</vt:lpstr>
      <vt:lpstr>OBJECTIVES:</vt:lpstr>
      <vt:lpstr>ABSTRACT :</vt:lpstr>
      <vt:lpstr>INTRODUCTION :</vt:lpstr>
      <vt:lpstr>MATERIALS USED:</vt:lpstr>
      <vt:lpstr>AD-MIXTURES:</vt:lpstr>
      <vt:lpstr>METHODOLOGY :</vt:lpstr>
      <vt:lpstr>TESTS PERFORMED : PHYSICAL PROPERTIES OF SOIL :</vt:lpstr>
      <vt:lpstr>FIGURES :</vt:lpstr>
      <vt:lpstr>.</vt:lpstr>
      <vt:lpstr>ENGINEERING PROPERTIES :</vt:lpstr>
      <vt:lpstr>PowerPoint Presentation</vt:lpstr>
      <vt:lpstr>RESULTS TABLE: PHYSICAL PROPERTIES</vt:lpstr>
      <vt:lpstr>ENGINEERING PROPERTIES: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c:title>
  <dc:creator>klu</dc:creator>
  <cp:lastModifiedBy>Pravallika K</cp:lastModifiedBy>
  <cp:revision>31</cp:revision>
  <dcterms:created xsi:type="dcterms:W3CDTF">2019-11-20T06:56:15Z</dcterms:created>
  <dcterms:modified xsi:type="dcterms:W3CDTF">2019-11-23T05:20:43Z</dcterms:modified>
</cp:coreProperties>
</file>