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60" r:id="rId3"/>
    <p:sldId id="257" r:id="rId4"/>
    <p:sldId id="261" r:id="rId5"/>
    <p:sldId id="270" r:id="rId6"/>
    <p:sldId id="266" r:id="rId7"/>
    <p:sldId id="283" r:id="rId8"/>
    <p:sldId id="262" r:id="rId9"/>
    <p:sldId id="273" r:id="rId10"/>
    <p:sldId id="274" r:id="rId11"/>
    <p:sldId id="275" r:id="rId12"/>
    <p:sldId id="265" r:id="rId13"/>
    <p:sldId id="284" r:id="rId14"/>
    <p:sldId id="285" r:id="rId15"/>
    <p:sldId id="263" r:id="rId16"/>
    <p:sldId id="269" r:id="rId17"/>
    <p:sldId id="268" r:id="rId18"/>
    <p:sldId id="271" r:id="rId19"/>
    <p:sldId id="280" r:id="rId20"/>
    <p:sldId id="276" r:id="rId21"/>
    <p:sldId id="277" r:id="rId22"/>
    <p:sldId id="278" r:id="rId23"/>
    <p:sldId id="279" r:id="rId24"/>
    <p:sldId id="272" r:id="rId25"/>
    <p:sldId id="281" r:id="rId26"/>
    <p:sldId id="282" r:id="rId27"/>
    <p:sldId id="25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p:cViewPr varScale="1">
        <p:scale>
          <a:sx n="34" d="100"/>
          <a:sy n="34" d="100"/>
        </p:scale>
        <p:origin x="-96" y="-90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s3co\OneDrive\Desktop\civi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Chart%20in%20Microsoft%20Word"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sz="1000">
                <a:latin typeface="Helvetica"/>
                <a:cs typeface="Times New Roman" pitchFamily="18" charset="0"/>
              </a:rPr>
              <a:t>dry density </a:t>
            </a:r>
          </a:p>
        </c:rich>
      </c:tx>
      <c:layout/>
      <c:spPr>
        <a:noFill/>
        <a:ln>
          <a:noFill/>
        </a:ln>
        <a:effectLst/>
      </c:spPr>
    </c:title>
    <c:plotArea>
      <c:layout/>
      <c:scatterChart>
        <c:scatterStyle val="smoothMarker"/>
        <c:ser>
          <c:idx val="1"/>
          <c:order val="1"/>
          <c:tx>
            <c:strRef>
              <c:f>Sheet1!$B$1</c:f>
            </c:strRef>
          </c:tx>
          <c:xVal>
            <c:numRef>
              <c:f>Sheet1!$A$2:$A$5</c:f>
            </c:numRef>
          </c:xVal>
          <c:yVal>
            <c:numRef>
              <c:f>Sheet1!$B$2:$B$5</c:f>
            </c:numRef>
          </c:yVal>
          <c:smooth val="1"/>
        </c:ser>
        <c:ser>
          <c:idx val="2"/>
          <c:order val="2"/>
          <c:tx>
            <c:strRef>
              <c:f>Sheet1!$C$1</c:f>
            </c:strRef>
          </c:tx>
          <c:spPr>
            <a:ln w="28575">
              <a:noFill/>
            </a:ln>
          </c:spPr>
          <c:xVal>
            <c:numRef>
              <c:f>Sheet1!$A$2:$A$5</c:f>
            </c:numRef>
          </c:xVal>
          <c:yVal>
            <c:numRef>
              <c:f>Sheet1!$C$2:$C$5</c:f>
            </c:numRef>
          </c:yVal>
          <c:smooth val="1"/>
        </c:ser>
        <c:ser>
          <c:idx val="3"/>
          <c:order val="3"/>
          <c:tx>
            <c:strRef>
              <c:f>Sheet1!$D$1</c:f>
            </c:strRef>
          </c:tx>
          <c:xVal>
            <c:numRef>
              <c:f>Sheet1!$A$2:$A$5</c:f>
            </c:numRef>
          </c:xVal>
          <c:yVal>
            <c:numRef>
              <c:f>Sheet1!$D$2:$D$5</c:f>
            </c:numRef>
          </c:yVal>
          <c:smooth val="1"/>
        </c:ser>
        <c:ser>
          <c:idx val="4"/>
          <c:order val="4"/>
          <c:spPr>
            <a:ln w="28575">
              <a:noFill/>
            </a:ln>
          </c:spPr>
          <c:xVal>
            <c:numRef>
              <c:f>Sheet1!$A$7:$I$8</c:f>
            </c:numRef>
          </c:xVal>
          <c:yVal>
            <c:numRef>
              <c:f>Sheet1!$A$9:$I$9</c:f>
            </c:numRef>
          </c:yVal>
          <c:smooth val="1"/>
        </c:ser>
        <c:ser>
          <c:idx val="5"/>
          <c:order val="5"/>
          <c:xVal>
            <c:numRef>
              <c:f>Sheet1!$A$7:$I$8</c:f>
            </c:numRef>
          </c:xVal>
          <c:yVal>
            <c:numRef>
              <c:f>Sheet1!$A$10:$I$10</c:f>
            </c:numRef>
          </c:yVal>
          <c:smooth val="1"/>
        </c:ser>
        <c:ser>
          <c:idx val="6"/>
          <c:order val="6"/>
          <c:xVal>
            <c:numRef>
              <c:f>Sheet1!$A$7:$I$8</c:f>
            </c:numRef>
          </c:xVal>
          <c:yVal>
            <c:numRef>
              <c:f>Sheet1!$A$11:$I$11</c:f>
            </c:numRef>
          </c:yVal>
          <c:smooth val="1"/>
        </c:ser>
        <c:ser>
          <c:idx val="7"/>
          <c:order val="7"/>
          <c:spPr>
            <a:ln w="28575">
              <a:noFill/>
            </a:ln>
          </c:spPr>
          <c:xVal>
            <c:numRef>
              <c:f>Sheet1!$A$7:$I$8</c:f>
            </c:numRef>
          </c:xVal>
          <c:yVal>
            <c:numRef>
              <c:f>Sheet1!$A$12:$I$12</c:f>
            </c:numRef>
          </c:yVal>
          <c:smooth val="1"/>
        </c:ser>
        <c:ser>
          <c:idx val="8"/>
          <c:order val="8"/>
          <c:tx>
            <c:strRef>
              <c:f>Sheet1!$H$3</c:f>
            </c:strRef>
          </c:tx>
          <c:spPr>
            <a:ln w="19050" cap="rnd">
              <a:solidFill>
                <a:schemeClr val="accent1"/>
              </a:solidFill>
              <a:round/>
            </a:ln>
            <a:effectLst/>
          </c:spPr>
          <c:xVal>
            <c:numRef>
              <c:f>Sheet1!$G$4:$G$8</c:f>
            </c:numRef>
          </c:xVal>
          <c:yVal>
            <c:numRef>
              <c:f>Sheet1!$H$4:$H$8</c:f>
            </c:numRef>
          </c:yVal>
          <c:smooth val="1"/>
        </c:ser>
        <c:ser>
          <c:idx val="0"/>
          <c:order val="0"/>
          <c:tx>
            <c:strRef>
              <c:f>Sheet1!$H$3</c:f>
              <c:strCache>
                <c:ptCount val="1"/>
                <c:pt idx="0">
                  <c:v>dry density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Sheet1!$G$4:$G$8</c:f>
              <c:numCache>
                <c:formatCode>General</c:formatCode>
                <c:ptCount val="5"/>
                <c:pt idx="0">
                  <c:v>5</c:v>
                </c:pt>
                <c:pt idx="1">
                  <c:v>10</c:v>
                </c:pt>
                <c:pt idx="2">
                  <c:v>15</c:v>
                </c:pt>
                <c:pt idx="3">
                  <c:v>20</c:v>
                </c:pt>
                <c:pt idx="4">
                  <c:v>25</c:v>
                </c:pt>
              </c:numCache>
            </c:numRef>
          </c:xVal>
          <c:yVal>
            <c:numRef>
              <c:f>Sheet1!$H$4:$H$8</c:f>
              <c:numCache>
                <c:formatCode>General</c:formatCode>
                <c:ptCount val="5"/>
                <c:pt idx="0">
                  <c:v>1.5</c:v>
                </c:pt>
                <c:pt idx="1">
                  <c:v>1.6</c:v>
                </c:pt>
                <c:pt idx="2">
                  <c:v>1.7000000000000006</c:v>
                </c:pt>
                <c:pt idx="3">
                  <c:v>1.7000000000000006</c:v>
                </c:pt>
                <c:pt idx="4">
                  <c:v>1.57</c:v>
                </c:pt>
              </c:numCache>
            </c:numRef>
          </c:yVal>
          <c:smooth val="1"/>
          <c:extLst xmlns:c16r2="http://schemas.microsoft.com/office/drawing/2015/06/chart">
            <c:ext xmlns:c16="http://schemas.microsoft.com/office/drawing/2014/chart" uri="{C3380CC4-5D6E-409C-BE32-E72D297353CC}">
              <c16:uniqueId val="{00000000-86A2-4B43-B0DD-F661CF7DA337}"/>
            </c:ext>
          </c:extLst>
        </c:ser>
        <c:axId val="59140352"/>
        <c:axId val="59163392"/>
      </c:scatterChart>
      <c:valAx>
        <c:axId val="59140352"/>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Helvetica"/>
                    <a:ea typeface="+mn-ea"/>
                    <a:cs typeface="+mn-cs"/>
                  </a:defRPr>
                </a:pPr>
                <a:r>
                  <a:rPr lang="en-GB" sz="1000">
                    <a:latin typeface="Helvetica"/>
                    <a:cs typeface="Times New Roman" pitchFamily="18" charset="0"/>
                  </a:rPr>
                  <a:t>Water</a:t>
                </a:r>
                <a:r>
                  <a:rPr lang="en-GB" sz="1000" baseline="0">
                    <a:latin typeface="Helvetica"/>
                    <a:cs typeface="Times New Roman" pitchFamily="18" charset="0"/>
                  </a:rPr>
                  <a:t> Content(%)</a:t>
                </a:r>
                <a:endParaRPr lang="en-GB" sz="1000">
                  <a:latin typeface="Helvetica"/>
                  <a:cs typeface="Times New Roman" pitchFamily="18" charset="0"/>
                </a:endParaRP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9163392"/>
        <c:crosses val="autoZero"/>
        <c:crossBetween val="midCat"/>
      </c:valAx>
      <c:valAx>
        <c:axId val="59163392"/>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Helvetica"/>
                    <a:ea typeface="+mn-ea"/>
                    <a:cs typeface="+mn-cs"/>
                  </a:defRPr>
                </a:pPr>
                <a:r>
                  <a:rPr lang="en-GB" dirty="0">
                    <a:latin typeface="Times New Roman" pitchFamily="18" charset="0"/>
                    <a:cs typeface="Times New Roman" pitchFamily="18" charset="0"/>
                  </a:rPr>
                  <a:t>Dry</a:t>
                </a:r>
                <a:r>
                  <a:rPr lang="en-GB" baseline="0" dirty="0">
                    <a:latin typeface="Times New Roman" pitchFamily="18" charset="0"/>
                    <a:cs typeface="Times New Roman" pitchFamily="18" charset="0"/>
                  </a:rPr>
                  <a:t> Density(g/cc)</a:t>
                </a:r>
                <a:endParaRPr lang="en-GB" dirty="0">
                  <a:latin typeface="Times New Roman" pitchFamily="18" charset="0"/>
                  <a:cs typeface="Times New Roman" pitchFamily="18" charset="0"/>
                </a:endParaRP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9140352"/>
        <c:crosses val="autoZero"/>
        <c:crossBetween val="midCat"/>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
  <c:chart>
    <c:title>
      <c:tx>
        <c:rich>
          <a:bodyPr/>
          <a:lstStyle/>
          <a:p>
            <a:pPr>
              <a:defRPr lang="en-US">
                <a:latin typeface="Times New Roman" pitchFamily="18" charset="0"/>
                <a:cs typeface="Times New Roman" pitchFamily="18" charset="0"/>
              </a:defRPr>
            </a:pPr>
            <a:r>
              <a:rPr lang="en-IN" sz="1000" dirty="0">
                <a:latin typeface="Times New Roman" pitchFamily="18" charset="0"/>
                <a:cs typeface="Times New Roman" pitchFamily="18" charset="0"/>
              </a:rPr>
              <a:t>unconfined</a:t>
            </a:r>
            <a:r>
              <a:rPr lang="en-IN" sz="1000" baseline="0" dirty="0">
                <a:latin typeface="Times New Roman" pitchFamily="18" charset="0"/>
                <a:cs typeface="Times New Roman" pitchFamily="18" charset="0"/>
              </a:rPr>
              <a:t> compressive strength</a:t>
            </a:r>
            <a:endParaRPr lang="en-IN" sz="1000" dirty="0">
              <a:latin typeface="Times New Roman" pitchFamily="18" charset="0"/>
              <a:cs typeface="Times New Roman" pitchFamily="18" charset="0"/>
            </a:endParaRPr>
          </a:p>
        </c:rich>
      </c:tx>
      <c:layout>
        <c:manualLayout>
          <c:xMode val="edge"/>
          <c:yMode val="edge"/>
          <c:x val="0.13102777777777777"/>
          <c:y val="3.2407407407407621E-2"/>
        </c:manualLayout>
      </c:layout>
    </c:title>
    <c:plotArea>
      <c:layout/>
      <c:scatterChart>
        <c:scatterStyle val="smoothMarker"/>
        <c:ser>
          <c:idx val="0"/>
          <c:order val="0"/>
          <c:tx>
            <c:strRef>
              <c:f>'[Chart in Microsoft Word]Sheet1'!$B$1</c:f>
              <c:strCache>
                <c:ptCount val="1"/>
              </c:strCache>
            </c:strRef>
          </c:tx>
          <c:xVal>
            <c:numRef>
              <c:f>'[Chart in Microsoft Word]Sheet1'!$A$2:$A$19</c:f>
              <c:numCache>
                <c:formatCode>General</c:formatCode>
                <c:ptCount val="18"/>
                <c:pt idx="0">
                  <c:v>0.2</c:v>
                </c:pt>
                <c:pt idx="1">
                  <c:v>0.4</c:v>
                </c:pt>
                <c:pt idx="2">
                  <c:v>0.60000000000000064</c:v>
                </c:pt>
                <c:pt idx="3">
                  <c:v>0.8</c:v>
                </c:pt>
                <c:pt idx="4">
                  <c:v>1</c:v>
                </c:pt>
                <c:pt idx="5">
                  <c:v>1.2</c:v>
                </c:pt>
                <c:pt idx="6">
                  <c:v>1.4</c:v>
                </c:pt>
                <c:pt idx="7">
                  <c:v>1.6</c:v>
                </c:pt>
                <c:pt idx="8">
                  <c:v>1.8</c:v>
                </c:pt>
                <c:pt idx="9">
                  <c:v>2</c:v>
                </c:pt>
                <c:pt idx="10">
                  <c:v>2.2000000000000002</c:v>
                </c:pt>
                <c:pt idx="11">
                  <c:v>2.4</c:v>
                </c:pt>
                <c:pt idx="12">
                  <c:v>2.6</c:v>
                </c:pt>
                <c:pt idx="13">
                  <c:v>2.8</c:v>
                </c:pt>
                <c:pt idx="14">
                  <c:v>3</c:v>
                </c:pt>
                <c:pt idx="15">
                  <c:v>3.2</c:v>
                </c:pt>
                <c:pt idx="16">
                  <c:v>3.4</c:v>
                </c:pt>
                <c:pt idx="17">
                  <c:v>4</c:v>
                </c:pt>
              </c:numCache>
            </c:numRef>
          </c:xVal>
          <c:yVal>
            <c:numRef>
              <c:f>'[Chart in Microsoft Word]Sheet1'!$B$2:$B$19</c:f>
              <c:numCache>
                <c:formatCode>General</c:formatCode>
                <c:ptCount val="18"/>
                <c:pt idx="0">
                  <c:v>0.2</c:v>
                </c:pt>
                <c:pt idx="1">
                  <c:v>0.4</c:v>
                </c:pt>
                <c:pt idx="2">
                  <c:v>0.60000000000000064</c:v>
                </c:pt>
                <c:pt idx="3">
                  <c:v>0.8</c:v>
                </c:pt>
                <c:pt idx="4">
                  <c:v>1</c:v>
                </c:pt>
                <c:pt idx="5">
                  <c:v>1.2</c:v>
                </c:pt>
                <c:pt idx="6">
                  <c:v>1.4</c:v>
                </c:pt>
                <c:pt idx="7">
                  <c:v>1.6</c:v>
                </c:pt>
                <c:pt idx="8">
                  <c:v>1.8</c:v>
                </c:pt>
                <c:pt idx="9">
                  <c:v>2</c:v>
                </c:pt>
                <c:pt idx="10">
                  <c:v>2.2000000000000002</c:v>
                </c:pt>
                <c:pt idx="11">
                  <c:v>2.4</c:v>
                </c:pt>
                <c:pt idx="12">
                  <c:v>2.6</c:v>
                </c:pt>
                <c:pt idx="13">
                  <c:v>2.8</c:v>
                </c:pt>
                <c:pt idx="14">
                  <c:v>3</c:v>
                </c:pt>
                <c:pt idx="15">
                  <c:v>3.2</c:v>
                </c:pt>
                <c:pt idx="16">
                  <c:v>3.4</c:v>
                </c:pt>
              </c:numCache>
            </c:numRef>
          </c:yVal>
          <c:smooth val="1"/>
          <c:extLst xmlns:c16r2="http://schemas.microsoft.com/office/drawing/2015/06/chart">
            <c:ext xmlns:c16="http://schemas.microsoft.com/office/drawing/2014/chart" uri="{C3380CC4-5D6E-409C-BE32-E72D297353CC}">
              <c16:uniqueId val="{00000000-A0AF-4B27-92F2-52E842BBA8D9}"/>
            </c:ext>
          </c:extLst>
        </c:ser>
        <c:ser>
          <c:idx val="1"/>
          <c:order val="1"/>
          <c:tx>
            <c:strRef>
              <c:f>'[Chart in Microsoft Word]Sheet1'!$C$1</c:f>
              <c:strCache>
                <c:ptCount val="1"/>
              </c:strCache>
            </c:strRef>
          </c:tx>
          <c:xVal>
            <c:numRef>
              <c:f>'[Chart in Microsoft Word]Sheet1'!$A$2:$A$19</c:f>
              <c:numCache>
                <c:formatCode>General</c:formatCode>
                <c:ptCount val="18"/>
                <c:pt idx="0">
                  <c:v>0.2</c:v>
                </c:pt>
                <c:pt idx="1">
                  <c:v>0.4</c:v>
                </c:pt>
                <c:pt idx="2">
                  <c:v>0.60000000000000064</c:v>
                </c:pt>
                <c:pt idx="3">
                  <c:v>0.8</c:v>
                </c:pt>
                <c:pt idx="4">
                  <c:v>1</c:v>
                </c:pt>
                <c:pt idx="5">
                  <c:v>1.2</c:v>
                </c:pt>
                <c:pt idx="6">
                  <c:v>1.4</c:v>
                </c:pt>
                <c:pt idx="7">
                  <c:v>1.6</c:v>
                </c:pt>
                <c:pt idx="8">
                  <c:v>1.8</c:v>
                </c:pt>
                <c:pt idx="9">
                  <c:v>2</c:v>
                </c:pt>
                <c:pt idx="10">
                  <c:v>2.2000000000000002</c:v>
                </c:pt>
                <c:pt idx="11">
                  <c:v>2.4</c:v>
                </c:pt>
                <c:pt idx="12">
                  <c:v>2.6</c:v>
                </c:pt>
                <c:pt idx="13">
                  <c:v>2.8</c:v>
                </c:pt>
                <c:pt idx="14">
                  <c:v>3</c:v>
                </c:pt>
                <c:pt idx="15">
                  <c:v>3.2</c:v>
                </c:pt>
                <c:pt idx="16">
                  <c:v>3.4</c:v>
                </c:pt>
                <c:pt idx="17">
                  <c:v>4</c:v>
                </c:pt>
              </c:numCache>
            </c:numRef>
          </c:xVal>
          <c:yVal>
            <c:numRef>
              <c:f>'[Chart in Microsoft Word]Sheet1'!$C$2:$C$19</c:f>
              <c:numCache>
                <c:formatCode>General</c:formatCode>
                <c:ptCount val="18"/>
              </c:numCache>
            </c:numRef>
          </c:yVal>
          <c:smooth val="1"/>
          <c:extLst xmlns:c16r2="http://schemas.microsoft.com/office/drawing/2015/06/chart">
            <c:ext xmlns:c16="http://schemas.microsoft.com/office/drawing/2014/chart" uri="{C3380CC4-5D6E-409C-BE32-E72D297353CC}">
              <c16:uniqueId val="{00000001-A0AF-4B27-92F2-52E842BBA8D9}"/>
            </c:ext>
          </c:extLst>
        </c:ser>
        <c:axId val="107976192"/>
        <c:axId val="107978112"/>
      </c:scatterChart>
      <c:valAx>
        <c:axId val="107976192"/>
        <c:scaling>
          <c:orientation val="minMax"/>
        </c:scaling>
        <c:axPos val="b"/>
        <c:title>
          <c:tx>
            <c:rich>
              <a:bodyPr/>
              <a:lstStyle/>
              <a:p>
                <a:pPr>
                  <a:defRPr lang="en-US">
                    <a:latin typeface="Helvetica"/>
                  </a:defRPr>
                </a:pPr>
                <a:r>
                  <a:rPr lang="en-IN" dirty="0">
                    <a:latin typeface="Times New Roman" pitchFamily="18" charset="0"/>
                    <a:cs typeface="Times New Roman" pitchFamily="18" charset="0"/>
                  </a:rPr>
                  <a:t>compressive</a:t>
                </a:r>
                <a:r>
                  <a:rPr lang="en-IN" baseline="0" dirty="0">
                    <a:latin typeface="Times New Roman" pitchFamily="18" charset="0"/>
                    <a:cs typeface="Times New Roman" pitchFamily="18" charset="0"/>
                  </a:rPr>
                  <a:t> stress (KN/m</a:t>
                </a:r>
                <a:r>
                  <a:rPr lang="en-IN" baseline="30000" dirty="0">
                    <a:latin typeface="Times New Roman" pitchFamily="18" charset="0"/>
                    <a:cs typeface="Times New Roman" pitchFamily="18" charset="0"/>
                  </a:rPr>
                  <a:t>2</a:t>
                </a:r>
                <a:r>
                  <a:rPr lang="en-IN" baseline="0" dirty="0">
                    <a:latin typeface="Times New Roman" pitchFamily="18" charset="0"/>
                    <a:cs typeface="Times New Roman" pitchFamily="18" charset="0"/>
                  </a:rPr>
                  <a:t>)</a:t>
                </a:r>
                <a:endParaRPr lang="en-IN" dirty="0">
                  <a:latin typeface="Times New Roman" pitchFamily="18" charset="0"/>
                  <a:cs typeface="Times New Roman" pitchFamily="18" charset="0"/>
                </a:endParaRPr>
              </a:p>
            </c:rich>
          </c:tx>
          <c:layout/>
        </c:title>
        <c:numFmt formatCode="General" sourceLinked="1"/>
        <c:majorTickMark val="none"/>
        <c:tickLblPos val="nextTo"/>
        <c:txPr>
          <a:bodyPr/>
          <a:lstStyle/>
          <a:p>
            <a:pPr>
              <a:defRPr lang="en-US"/>
            </a:pPr>
            <a:endParaRPr lang="en-US"/>
          </a:p>
        </c:txPr>
        <c:crossAx val="107978112"/>
        <c:crosses val="autoZero"/>
        <c:crossBetween val="midCat"/>
      </c:valAx>
      <c:valAx>
        <c:axId val="107978112"/>
        <c:scaling>
          <c:orientation val="minMax"/>
        </c:scaling>
        <c:axPos val="l"/>
        <c:majorGridlines/>
        <c:title>
          <c:tx>
            <c:rich>
              <a:bodyPr/>
              <a:lstStyle/>
              <a:p>
                <a:pPr>
                  <a:defRPr lang="en-US">
                    <a:latin typeface="Helvetica"/>
                  </a:defRPr>
                </a:pPr>
                <a:r>
                  <a:rPr lang="en-IN" dirty="0">
                    <a:latin typeface="Times New Roman" pitchFamily="18" charset="0"/>
                    <a:cs typeface="Times New Roman" pitchFamily="18" charset="0"/>
                  </a:rPr>
                  <a:t>strain</a:t>
                </a:r>
              </a:p>
            </c:rich>
          </c:tx>
          <c:layout>
            <c:manualLayout>
              <c:xMode val="edge"/>
              <c:yMode val="edge"/>
              <c:x val="3.0555555555555582E-2"/>
              <c:y val="0.392444225721786"/>
            </c:manualLayout>
          </c:layout>
        </c:title>
        <c:numFmt formatCode="General" sourceLinked="1"/>
        <c:majorTickMark val="none"/>
        <c:tickLblPos val="nextTo"/>
        <c:txPr>
          <a:bodyPr/>
          <a:lstStyle/>
          <a:p>
            <a:pPr>
              <a:defRPr lang="en-US"/>
            </a:pPr>
            <a:endParaRPr lang="en-US"/>
          </a:p>
        </c:txPr>
        <c:crossAx val="107976192"/>
        <c:crosses val="autoZero"/>
        <c:crossBetween val="midCat"/>
      </c:valAx>
    </c:plotArea>
    <c:legend>
      <c:legendPos val="r"/>
      <c:layout/>
      <c:txPr>
        <a:bodyPr/>
        <a:lstStyle/>
        <a:p>
          <a:pPr>
            <a:defRPr lang="en-US"/>
          </a:pPr>
          <a:endParaRPr lang="en-US"/>
        </a:p>
      </c:txPr>
    </c:legend>
    <c:plotVisOnly val="1"/>
    <c:dispBlanksAs val="gap"/>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AE032D1-644A-4D23-A824-5831DF5C0C67}" type="datetimeFigureOut">
              <a:rPr lang="en-US" smtClean="0"/>
              <a:pPr/>
              <a:t>4/4/2020</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CF29BCAF-27B3-4CC0-9219-F854946C14A1}"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E032D1-644A-4D23-A824-5831DF5C0C67}" type="datetimeFigureOut">
              <a:rPr lang="en-US" smtClean="0"/>
              <a:pPr/>
              <a:t>4/4/2020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F29BCAF-27B3-4CC0-9219-F854946C14A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E032D1-644A-4D23-A824-5831DF5C0C67}" type="datetimeFigureOut">
              <a:rPr lang="en-US" smtClean="0"/>
              <a:pPr/>
              <a:t>4/4/2020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F29BCAF-27B3-4CC0-9219-F854946C14A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E032D1-644A-4D23-A824-5831DF5C0C67}" type="datetimeFigureOut">
              <a:rPr lang="en-US" smtClean="0"/>
              <a:pPr/>
              <a:t>4/4/2020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F29BCAF-27B3-4CC0-9219-F854946C14A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AE032D1-644A-4D23-A824-5831DF5C0C67}" type="datetimeFigureOut">
              <a:rPr lang="en-US" smtClean="0"/>
              <a:pPr/>
              <a:t>4/4/2020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F29BCAF-27B3-4CC0-9219-F854946C14A1}"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AE032D1-644A-4D23-A824-5831DF5C0C67}" type="datetimeFigureOut">
              <a:rPr lang="en-US" smtClean="0"/>
              <a:pPr/>
              <a:t>4/4/2020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F29BCAF-27B3-4CC0-9219-F854946C14A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AE032D1-644A-4D23-A824-5831DF5C0C67}" type="datetimeFigureOut">
              <a:rPr lang="en-US" smtClean="0"/>
              <a:pPr/>
              <a:t>4/4/2020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CF29BCAF-27B3-4CC0-9219-F854946C14A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AE032D1-644A-4D23-A824-5831DF5C0C67}" type="datetimeFigureOut">
              <a:rPr lang="en-US" smtClean="0"/>
              <a:pPr/>
              <a:t>4/4/2020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CF29BCAF-27B3-4CC0-9219-F854946C14A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DAE032D1-644A-4D23-A824-5831DF5C0C67}" type="datetimeFigureOut">
              <a:rPr lang="en-US" smtClean="0"/>
              <a:pPr/>
              <a:t>4/4/2020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CF29BCAF-27B3-4CC0-9219-F854946C14A1}"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AE032D1-644A-4D23-A824-5831DF5C0C67}" type="datetimeFigureOut">
              <a:rPr lang="en-US" smtClean="0"/>
              <a:pPr/>
              <a:t>4/4/2020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F29BCAF-27B3-4CC0-9219-F854946C14A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AE032D1-644A-4D23-A824-5831DF5C0C67}" type="datetimeFigureOut">
              <a:rPr lang="en-US" smtClean="0"/>
              <a:pPr/>
              <a:t>4/4/2020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F29BCAF-27B3-4CC0-9219-F854946C14A1}"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AE032D1-644A-4D23-A824-5831DF5C0C67}" type="datetimeFigureOut">
              <a:rPr lang="en-US" smtClean="0"/>
              <a:pPr/>
              <a:t>4/4/2020</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F29BCAF-27B3-4CC0-9219-F854946C14A1}"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8600"/>
            <a:ext cx="7772400" cy="1447800"/>
          </a:xfrm>
        </p:spPr>
        <p:txBody>
          <a:bodyPr>
            <a:normAutofit/>
          </a:bodyPr>
          <a:lstStyle/>
          <a:p>
            <a:r>
              <a:rPr lang="en-US" sz="2800" dirty="0" smtClean="0">
                <a:latin typeface="Times New Roman" pitchFamily="18" charset="0"/>
                <a:cs typeface="Times New Roman" pitchFamily="18" charset="0"/>
              </a:rPr>
              <a:t>STABILIZATION OF BLACK COTTON SOIL USING LIME AND QUARRY DUST AS A ADMIXTURES</a:t>
            </a:r>
            <a:endParaRPr lang="en-US" sz="2800" dirty="0">
              <a:latin typeface="Times New Roman" pitchFamily="18" charset="0"/>
              <a:cs typeface="Times New Roman" pitchFamily="18" charset="0"/>
            </a:endParaRPr>
          </a:p>
        </p:txBody>
      </p:sp>
      <p:sp>
        <p:nvSpPr>
          <p:cNvPr id="3" name="Subtitle 2"/>
          <p:cNvSpPr>
            <a:spLocks noGrp="1"/>
          </p:cNvSpPr>
          <p:nvPr>
            <p:ph type="subTitle" idx="1"/>
          </p:nvPr>
        </p:nvSpPr>
        <p:spPr>
          <a:xfrm>
            <a:off x="838200" y="1752600"/>
            <a:ext cx="8001000" cy="4572000"/>
          </a:xfrm>
        </p:spPr>
        <p:txBody>
          <a:bodyPr>
            <a:normAutofit fontScale="25000" lnSpcReduction="20000"/>
          </a:bodyPr>
          <a:lstStyle/>
          <a:p>
            <a:pPr marL="109728" algn="ctr"/>
            <a:r>
              <a:rPr lang="en-IN" sz="5500" b="1" dirty="0" smtClean="0">
                <a:solidFill>
                  <a:schemeClr val="tx1"/>
                </a:solidFill>
                <a:latin typeface="Times New Roman" panose="02020603050405020304" pitchFamily="18" charset="0"/>
                <a:cs typeface="Times New Roman" panose="02020603050405020304" pitchFamily="18" charset="0"/>
              </a:rPr>
              <a:t>RESERACH GROUP-GEOTECHINICAL ENGINEERING</a:t>
            </a:r>
            <a:endParaRPr lang="en-IN" sz="5500" dirty="0" smtClean="0">
              <a:solidFill>
                <a:schemeClr val="tx1"/>
              </a:solidFill>
              <a:latin typeface="Times New Roman" panose="02020603050405020304" pitchFamily="18" charset="0"/>
              <a:cs typeface="Times New Roman" panose="02020603050405020304" pitchFamily="18" charset="0"/>
            </a:endParaRPr>
          </a:p>
          <a:p>
            <a:pPr marL="109728" algn="ctr"/>
            <a:r>
              <a:rPr lang="en-IN" sz="5500" b="1" dirty="0" smtClean="0">
                <a:solidFill>
                  <a:schemeClr val="tx1"/>
                </a:solidFill>
                <a:latin typeface="Times New Roman" panose="02020603050405020304" pitchFamily="18" charset="0"/>
                <a:cs typeface="Times New Roman" panose="02020603050405020304" pitchFamily="18" charset="0"/>
              </a:rPr>
              <a:t>   BATCH ID:15IEGTE03</a:t>
            </a:r>
            <a:r>
              <a:rPr lang="en-IN" sz="2400" dirty="0" smtClean="0">
                <a:solidFill>
                  <a:schemeClr val="tx1"/>
                </a:solidFill>
                <a:latin typeface="Times New Roman" panose="02020603050405020304" pitchFamily="18" charset="0"/>
                <a:cs typeface="Times New Roman" panose="02020603050405020304" pitchFamily="18" charset="0"/>
              </a:rPr>
              <a:t>      </a:t>
            </a:r>
            <a:br>
              <a:rPr lang="en-IN" sz="2400" dirty="0" smtClean="0">
                <a:solidFill>
                  <a:schemeClr val="tx1"/>
                </a:solidFill>
                <a:latin typeface="Times New Roman" panose="02020603050405020304" pitchFamily="18" charset="0"/>
                <a:cs typeface="Times New Roman" panose="02020603050405020304" pitchFamily="18" charset="0"/>
              </a:rPr>
            </a:br>
            <a:endParaRPr lang="en-IN" sz="2400" dirty="0" smtClean="0">
              <a:solidFill>
                <a:schemeClr val="tx1"/>
              </a:solidFill>
              <a:latin typeface="Times New Roman" panose="02020603050405020304" pitchFamily="18" charset="0"/>
              <a:cs typeface="Times New Roman" panose="02020603050405020304" pitchFamily="18" charset="0"/>
            </a:endParaRPr>
          </a:p>
          <a:p>
            <a:pPr marL="109728" algn="ctr"/>
            <a:r>
              <a:rPr lang="en-IN" sz="4300" b="1" dirty="0" smtClean="0">
                <a:solidFill>
                  <a:schemeClr val="tx1"/>
                </a:solidFill>
                <a:latin typeface="Times New Roman" panose="02020603050405020304" pitchFamily="18" charset="0"/>
                <a:cs typeface="Times New Roman" panose="02020603050405020304" pitchFamily="18" charset="0"/>
              </a:rPr>
              <a:t>UNDER THE GUIDANCE OF</a:t>
            </a:r>
          </a:p>
          <a:p>
            <a:pPr marL="109728" algn="ctr"/>
            <a:endParaRPr lang="en-IN" sz="4300" b="1" dirty="0" smtClean="0">
              <a:solidFill>
                <a:schemeClr val="tx1"/>
              </a:solidFill>
              <a:latin typeface="Times New Roman" panose="02020603050405020304" pitchFamily="18" charset="0"/>
              <a:cs typeface="Times New Roman" panose="02020603050405020304" pitchFamily="18" charset="0"/>
            </a:endParaRPr>
          </a:p>
          <a:p>
            <a:pPr marL="109728" algn="ctr"/>
            <a:r>
              <a:rPr lang="en-IN" sz="5600" dirty="0" smtClean="0">
                <a:solidFill>
                  <a:schemeClr val="tx1"/>
                </a:solidFill>
                <a:latin typeface="Times New Roman" panose="02020603050405020304" pitchFamily="18" charset="0"/>
                <a:cs typeface="Times New Roman" panose="02020603050405020304" pitchFamily="18" charset="0"/>
              </a:rPr>
              <a:t>Mr. K. SHYAM CHAMBERLIN</a:t>
            </a:r>
          </a:p>
          <a:p>
            <a:pPr marL="109728" algn="ctr"/>
            <a:r>
              <a:rPr lang="en-IN" sz="5600" dirty="0" smtClean="0">
                <a:solidFill>
                  <a:schemeClr val="tx1"/>
                </a:solidFill>
                <a:latin typeface="Times New Roman" panose="02020603050405020304" pitchFamily="18" charset="0"/>
                <a:cs typeface="Times New Roman" panose="02020603050405020304" pitchFamily="18" charset="0"/>
              </a:rPr>
              <a:t>Assistant  Professor</a:t>
            </a:r>
          </a:p>
          <a:p>
            <a:pPr marL="109728" algn="ctr"/>
            <a:endParaRPr lang="en-IN" sz="5600" dirty="0" smtClean="0">
              <a:solidFill>
                <a:schemeClr val="tx1"/>
              </a:solidFill>
              <a:latin typeface="Times New Roman" panose="02020603050405020304" pitchFamily="18" charset="0"/>
              <a:cs typeface="Times New Roman" panose="02020603050405020304" pitchFamily="18" charset="0"/>
            </a:endParaRPr>
          </a:p>
          <a:p>
            <a:pPr marL="109728" algn="ctr"/>
            <a:r>
              <a:rPr lang="en-IN" sz="5600" dirty="0" smtClean="0">
                <a:solidFill>
                  <a:schemeClr val="tx1"/>
                </a:solidFill>
                <a:latin typeface="Times New Roman" panose="02020603050405020304" pitchFamily="18" charset="0"/>
                <a:cs typeface="Times New Roman" panose="02020603050405020304" pitchFamily="18" charset="0"/>
              </a:rPr>
              <a:t>DEPARTMENT OF CIVIL ENGINEERING</a:t>
            </a:r>
          </a:p>
          <a:p>
            <a:pPr marL="109728" algn="ctr"/>
            <a:endParaRPr lang="en-IN" sz="5600" dirty="0" smtClean="0">
              <a:solidFill>
                <a:schemeClr val="tx1"/>
              </a:solidFill>
              <a:latin typeface="Times New Roman" panose="02020603050405020304" pitchFamily="18" charset="0"/>
              <a:cs typeface="Times New Roman" panose="02020603050405020304" pitchFamily="18" charset="0"/>
            </a:endParaRPr>
          </a:p>
          <a:p>
            <a:pPr marL="109728" algn="ctr"/>
            <a:r>
              <a:rPr lang="en-IN" sz="5600" dirty="0" smtClean="0">
                <a:solidFill>
                  <a:schemeClr val="tx1"/>
                </a:solidFill>
                <a:latin typeface="Times New Roman" panose="02020603050405020304" pitchFamily="18" charset="0"/>
                <a:cs typeface="Times New Roman" panose="02020603050405020304" pitchFamily="18" charset="0"/>
              </a:rPr>
              <a:t>K L EF Deemed to be University</a:t>
            </a:r>
          </a:p>
          <a:p>
            <a:pPr marL="109728" algn="ctr"/>
            <a:endParaRPr lang="en-IN" sz="5600" dirty="0" smtClean="0">
              <a:solidFill>
                <a:schemeClr val="tx1"/>
              </a:solidFill>
              <a:latin typeface="Times New Roman" panose="02020603050405020304" pitchFamily="18" charset="0"/>
              <a:cs typeface="Times New Roman" panose="02020603050405020304" pitchFamily="18" charset="0"/>
            </a:endParaRPr>
          </a:p>
          <a:p>
            <a:pPr marL="109728" algn="ctr"/>
            <a:endParaRPr lang="en-IN" sz="5600" dirty="0" smtClean="0">
              <a:solidFill>
                <a:schemeClr val="tx1"/>
              </a:solidFill>
              <a:latin typeface="Times New Roman" panose="02020603050405020304" pitchFamily="18" charset="0"/>
              <a:cs typeface="Times New Roman" panose="02020603050405020304" pitchFamily="18" charset="0"/>
            </a:endParaRPr>
          </a:p>
          <a:p>
            <a:pPr marL="109728" algn="ctr"/>
            <a:endParaRPr lang="en-IN" sz="5600" dirty="0" smtClean="0">
              <a:solidFill>
                <a:schemeClr val="tx1"/>
              </a:solidFill>
              <a:latin typeface="Times New Roman" panose="02020603050405020304" pitchFamily="18" charset="0"/>
              <a:cs typeface="Times New Roman" panose="02020603050405020304" pitchFamily="18" charset="0"/>
            </a:endParaRPr>
          </a:p>
          <a:p>
            <a:pPr marL="109728"/>
            <a:r>
              <a:rPr lang="en-IN" sz="5600" dirty="0" smtClean="0">
                <a:solidFill>
                  <a:schemeClr val="tx1"/>
                </a:solidFill>
                <a:latin typeface="Times New Roman" panose="02020603050405020304" pitchFamily="18" charset="0"/>
                <a:cs typeface="Times New Roman" panose="02020603050405020304" pitchFamily="18" charset="0"/>
              </a:rPr>
              <a:t>                                                                       		                 PRESENTED BY:</a:t>
            </a:r>
          </a:p>
          <a:p>
            <a:pPr marL="109728"/>
            <a:endParaRPr lang="en-IN" sz="5600" dirty="0" smtClean="0">
              <a:solidFill>
                <a:schemeClr val="tx1"/>
              </a:solidFill>
              <a:latin typeface="Times New Roman" panose="02020603050405020304" pitchFamily="18" charset="0"/>
              <a:cs typeface="Times New Roman" panose="02020603050405020304" pitchFamily="18" charset="0"/>
            </a:endParaRPr>
          </a:p>
          <a:p>
            <a:pPr marL="109728" algn="r"/>
            <a:r>
              <a:rPr lang="en-IN" sz="5600" dirty="0" smtClean="0">
                <a:solidFill>
                  <a:schemeClr val="tx1"/>
                </a:solidFill>
                <a:latin typeface="Times New Roman" panose="02020603050405020304" pitchFamily="18" charset="0"/>
                <a:cs typeface="Times New Roman" panose="02020603050405020304" pitchFamily="18" charset="0"/>
              </a:rPr>
              <a:t>K .DEVANAND      -  160020059</a:t>
            </a:r>
          </a:p>
          <a:p>
            <a:pPr marL="109728" algn="r"/>
            <a:r>
              <a:rPr lang="en-IN" sz="5600" dirty="0" smtClean="0">
                <a:solidFill>
                  <a:schemeClr val="tx1"/>
                </a:solidFill>
                <a:latin typeface="Times New Roman" panose="02020603050405020304" pitchFamily="18" charset="0"/>
                <a:cs typeface="Times New Roman" panose="02020603050405020304" pitchFamily="18" charset="0"/>
              </a:rPr>
              <a:t>   M. SAI NANDAN   - 160020067</a:t>
            </a:r>
          </a:p>
          <a:p>
            <a:pPr marL="109728" algn="r"/>
            <a:endParaRPr lang="en-IN" sz="5600" dirty="0" smtClean="0">
              <a:solidFill>
                <a:schemeClr val="tx1"/>
              </a:solidFill>
              <a:latin typeface="Times New Roman" panose="02020603050405020304" pitchFamily="18" charset="0"/>
              <a:cs typeface="Times New Roman" panose="02020603050405020304" pitchFamily="18" charset="0"/>
            </a:endParaRPr>
          </a:p>
          <a:p>
            <a:pPr marL="109728" algn="r"/>
            <a:endParaRPr lang="en-IN" sz="3400" dirty="0">
              <a:solidFill>
                <a:schemeClr val="tx1"/>
              </a:solidFill>
              <a:latin typeface="Times New Roman" panose="02020603050405020304" pitchFamily="18" charset="0"/>
              <a:cs typeface="Times New Roman" panose="02020603050405020304" pitchFamily="18" charset="0"/>
            </a:endParaRPr>
          </a:p>
          <a:p>
            <a:pPr marL="109728" algn="r"/>
            <a:endParaRPr lang="en-IN" sz="2400" dirty="0" smtClean="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itchFamily="18" charset="0"/>
              <a:cs typeface="Times New Roman" pitchFamily="18" charset="0"/>
            </a:endParaRPr>
          </a:p>
        </p:txBody>
      </p:sp>
      <p:pic>
        <p:nvPicPr>
          <p:cNvPr id="6" name="Picture 5" descr="download.jpg"/>
          <p:cNvPicPr>
            <a:picLocks noChangeAspect="1"/>
          </p:cNvPicPr>
          <p:nvPr/>
        </p:nvPicPr>
        <p:blipFill>
          <a:blip r:embed="rId2"/>
          <a:stretch>
            <a:fillRect/>
          </a:stretch>
        </p:blipFill>
        <p:spPr>
          <a:xfrm>
            <a:off x="3809999" y="4191000"/>
            <a:ext cx="2515847" cy="76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QUARRY DUST</a:t>
            </a:r>
            <a:endParaRPr lang="en-US" sz="2400" dirty="0">
              <a:latin typeface="Times New Roman" pitchFamily="18" charset="0"/>
              <a:cs typeface="Times New Roman" pitchFamily="18" charset="0"/>
            </a:endParaRPr>
          </a:p>
        </p:txBody>
      </p:sp>
      <p:pic>
        <p:nvPicPr>
          <p:cNvPr id="5" name="Picture Placeholder 4" descr="qurry-dust.jpg"/>
          <p:cNvPicPr>
            <a:picLocks noGrp="1" noChangeAspect="1"/>
          </p:cNvPicPr>
          <p:nvPr>
            <p:ph type="pic" idx="1"/>
          </p:nvPr>
        </p:nvPicPr>
        <p:blipFill>
          <a:blip r:embed="rId2"/>
          <a:srcRect l="7942" r="7942"/>
          <a:stretch>
            <a:fillRect/>
          </a:stretch>
        </p:blipFill>
        <p:spPr/>
      </p:pic>
      <p:sp>
        <p:nvSpPr>
          <p:cNvPr id="4" name="Text Placeholder 3"/>
          <p:cNvSpPr>
            <a:spLocks noGrp="1"/>
          </p:cNvSpPr>
          <p:nvPr>
            <p:ph type="body" sz="half" idx="2"/>
          </p:nvPr>
        </p:nvSpPr>
        <p:spPr/>
        <p:txBody>
          <a:bodyPr>
            <a:normAutofit/>
          </a:bodyPr>
          <a:lstStyle/>
          <a:p>
            <a:pPr algn="ctr"/>
            <a:r>
              <a:rPr lang="en-US" sz="2400" dirty="0" smtClean="0">
                <a:solidFill>
                  <a:schemeClr val="tx1"/>
                </a:solidFill>
                <a:latin typeface="Times New Roman" pitchFamily="18" charset="0"/>
                <a:cs typeface="Times New Roman" pitchFamily="18" charset="0"/>
              </a:rPr>
              <a:t>FIGURE 2</a:t>
            </a:r>
            <a:endParaRPr lang="en-US"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LIME MIXTURE POWDER</a:t>
            </a:r>
            <a:endParaRPr lang="en-US" sz="2400" dirty="0">
              <a:latin typeface="Times New Roman" pitchFamily="18" charset="0"/>
              <a:cs typeface="Times New Roman" pitchFamily="18" charset="0"/>
            </a:endParaRPr>
          </a:p>
        </p:txBody>
      </p:sp>
      <p:pic>
        <p:nvPicPr>
          <p:cNvPr id="5" name="Picture Placeholder 4" descr="300px-Limestone_quarry.jpg"/>
          <p:cNvPicPr>
            <a:picLocks noGrp="1" noChangeAspect="1"/>
          </p:cNvPicPr>
          <p:nvPr>
            <p:ph type="pic" idx="1"/>
          </p:nvPr>
        </p:nvPicPr>
        <p:blipFill>
          <a:blip r:embed="rId2"/>
          <a:srcRect l="8085" r="8085"/>
          <a:stretch>
            <a:fillRect/>
          </a:stretch>
        </p:blipFill>
        <p:spPr/>
      </p:pic>
      <p:sp>
        <p:nvSpPr>
          <p:cNvPr id="4" name="Text Placeholder 3"/>
          <p:cNvSpPr>
            <a:spLocks noGrp="1"/>
          </p:cNvSpPr>
          <p:nvPr>
            <p:ph type="body" sz="half" idx="2"/>
          </p:nvPr>
        </p:nvSpPr>
        <p:spPr/>
        <p:txBody>
          <a:bodyPr>
            <a:normAutofit/>
          </a:bodyPr>
          <a:lstStyle/>
          <a:p>
            <a:pPr algn="ctr"/>
            <a:r>
              <a:rPr lang="en-US" sz="2400" dirty="0" smtClean="0">
                <a:solidFill>
                  <a:schemeClr val="tx1"/>
                </a:solidFill>
                <a:latin typeface="Times New Roman" pitchFamily="18" charset="0"/>
                <a:cs typeface="Times New Roman" pitchFamily="18" charset="0"/>
              </a:rPr>
              <a:t>FIGURE 3</a:t>
            </a:r>
            <a:endParaRPr lang="en-US"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1371600"/>
            <a:ext cx="7498080" cy="4800600"/>
          </a:xfrm>
        </p:spPr>
        <p:txBody>
          <a:bodyPr>
            <a:normAutofit/>
          </a:bodyPr>
          <a:lstStyle/>
          <a:p>
            <a:pPr marL="109728" indent="0">
              <a:buNone/>
            </a:pPr>
            <a:endParaRPr lang="en-IN" sz="1600" dirty="0">
              <a:latin typeface="Times New Roman" panose="02020603050405020304" pitchFamily="18" charset="0"/>
              <a:cs typeface="Times New Roman" panose="02020603050405020304" pitchFamily="18" charset="0"/>
            </a:endParaRPr>
          </a:p>
          <a:p>
            <a:pPr marL="109728" indent="0">
              <a:buNone/>
            </a:pPr>
            <a:endParaRPr lang="en-IN" sz="1600" dirty="0">
              <a:latin typeface="Times New Roman" panose="02020603050405020304" pitchFamily="18" charset="0"/>
              <a:cs typeface="Times New Roman" panose="02020603050405020304" pitchFamily="18" charset="0"/>
            </a:endParaRPr>
          </a:p>
          <a:p>
            <a:pPr marL="109728" indent="0">
              <a:buNone/>
            </a:pPr>
            <a:endParaRPr lang="en-IN" sz="1600" dirty="0">
              <a:latin typeface="Times New Roman" panose="02020603050405020304" pitchFamily="18" charset="0"/>
              <a:cs typeface="Times New Roman" panose="02020603050405020304" pitchFamily="18" charset="0"/>
            </a:endParaRPr>
          </a:p>
          <a:p>
            <a:pPr marL="109728" indent="0">
              <a:buNone/>
            </a:pPr>
            <a:endParaRPr lang="en-IN" sz="1600" dirty="0">
              <a:latin typeface="Times New Roman" panose="02020603050405020304" pitchFamily="18" charset="0"/>
              <a:cs typeface="Times New Roman" panose="02020603050405020304" pitchFamily="18" charset="0"/>
            </a:endParaRPr>
          </a:p>
          <a:p>
            <a:pPr marL="109728" indent="0">
              <a:buNone/>
            </a:pPr>
            <a:endParaRPr lang="en-IN" sz="1600" dirty="0">
              <a:latin typeface="Times New Roman" panose="02020603050405020304" pitchFamily="18" charset="0"/>
              <a:cs typeface="Times New Roman" panose="02020603050405020304" pitchFamily="18" charset="0"/>
            </a:endParaRPr>
          </a:p>
          <a:p>
            <a:pPr marL="109728" indent="0">
              <a:buNone/>
            </a:pPr>
            <a:r>
              <a:rPr lang="en-IN" sz="1600" dirty="0">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p:txBody>
          <a:bodyPr>
            <a:normAutofit/>
          </a:bodyPr>
          <a:lstStyle/>
          <a:p>
            <a:pPr lvl="0"/>
            <a:r>
              <a:rPr lang="en-US" sz="2400" dirty="0">
                <a:solidFill>
                  <a:schemeClr val="bg1">
                    <a:lumMod val="50000"/>
                  </a:schemeClr>
                </a:solidFill>
                <a:latin typeface="Times New Roman" pitchFamily="18" charset="0"/>
                <a:cs typeface="Times New Roman" pitchFamily="18" charset="0"/>
              </a:rPr>
              <a:t>METHODOLOGY :</a:t>
            </a:r>
            <a:endParaRPr lang="en-IN" sz="2400" dirty="0">
              <a:solidFill>
                <a:schemeClr val="bg1">
                  <a:lumMod val="50000"/>
                </a:schemeClr>
              </a:solidFill>
              <a:latin typeface="Times New Roman" pitchFamily="18" charset="0"/>
              <a:cs typeface="Times New Roman" pitchFamily="18" charset="0"/>
            </a:endParaRPr>
          </a:p>
        </p:txBody>
      </p:sp>
      <p:sp>
        <p:nvSpPr>
          <p:cNvPr id="5" name="Oval 4">
            <a:extLst>
              <a:ext uri="{FF2B5EF4-FFF2-40B4-BE49-F238E27FC236}">
                <a16:creationId xmlns="" xmlns:a16="http://schemas.microsoft.com/office/drawing/2014/main" id="{28A5A8A6-9854-40A7-A2AE-BD730ABE0897}"/>
              </a:ext>
            </a:extLst>
          </p:cNvPr>
          <p:cNvSpPr/>
          <p:nvPr/>
        </p:nvSpPr>
        <p:spPr>
          <a:xfrm>
            <a:off x="1414500" y="2132856"/>
            <a:ext cx="936104"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latin typeface="Times New Roman" panose="02020603050405020304" pitchFamily="18" charset="0"/>
                <a:cs typeface="Times New Roman" panose="02020603050405020304" pitchFamily="18" charset="0"/>
              </a:rPr>
              <a:t>LITERATURE REVIEW</a:t>
            </a:r>
          </a:p>
        </p:txBody>
      </p:sp>
      <p:sp>
        <p:nvSpPr>
          <p:cNvPr id="8" name="Arrow: Down 7">
            <a:extLst>
              <a:ext uri="{FF2B5EF4-FFF2-40B4-BE49-F238E27FC236}">
                <a16:creationId xmlns="" xmlns:a16="http://schemas.microsoft.com/office/drawing/2014/main" id="{36A42647-DE5F-4DB2-9A48-A4F44678639E}"/>
              </a:ext>
            </a:extLst>
          </p:cNvPr>
          <p:cNvSpPr/>
          <p:nvPr/>
        </p:nvSpPr>
        <p:spPr>
          <a:xfrm>
            <a:off x="1675103" y="3149346"/>
            <a:ext cx="484632" cy="3600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 xmlns:a16="http://schemas.microsoft.com/office/drawing/2014/main" id="{CB57C9FB-C8E8-45AD-B758-6B3FCAD4F851}"/>
              </a:ext>
            </a:extLst>
          </p:cNvPr>
          <p:cNvSpPr/>
          <p:nvPr/>
        </p:nvSpPr>
        <p:spPr>
          <a:xfrm>
            <a:off x="1425352" y="3589773"/>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latin typeface="Times New Roman" panose="02020603050405020304" pitchFamily="18" charset="0"/>
                <a:cs typeface="Times New Roman" panose="02020603050405020304" pitchFamily="18" charset="0"/>
              </a:rPr>
              <a:t>COLLECTION OF MATERIALS</a:t>
            </a:r>
          </a:p>
        </p:txBody>
      </p:sp>
      <p:sp>
        <p:nvSpPr>
          <p:cNvPr id="10" name="Arrow: Down 9">
            <a:extLst>
              <a:ext uri="{FF2B5EF4-FFF2-40B4-BE49-F238E27FC236}">
                <a16:creationId xmlns="" xmlns:a16="http://schemas.microsoft.com/office/drawing/2014/main" id="{BEB956AD-0047-4921-A212-9310113C975E}"/>
              </a:ext>
            </a:extLst>
          </p:cNvPr>
          <p:cNvSpPr/>
          <p:nvPr/>
        </p:nvSpPr>
        <p:spPr>
          <a:xfrm>
            <a:off x="1871700" y="5157192"/>
            <a:ext cx="45719" cy="457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 xmlns:a16="http://schemas.microsoft.com/office/drawing/2014/main" id="{3E11275E-A942-4CAF-921B-B790C810FE23}"/>
              </a:ext>
            </a:extLst>
          </p:cNvPr>
          <p:cNvSpPr/>
          <p:nvPr/>
        </p:nvSpPr>
        <p:spPr>
          <a:xfrm>
            <a:off x="1666452" y="4579697"/>
            <a:ext cx="484632" cy="3968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Decision 12">
            <a:extLst>
              <a:ext uri="{FF2B5EF4-FFF2-40B4-BE49-F238E27FC236}">
                <a16:creationId xmlns="" xmlns:a16="http://schemas.microsoft.com/office/drawing/2014/main" id="{ED5F41FD-9596-4569-BD71-7B2F6B9B2206}"/>
              </a:ext>
            </a:extLst>
          </p:cNvPr>
          <p:cNvSpPr/>
          <p:nvPr/>
        </p:nvSpPr>
        <p:spPr>
          <a:xfrm>
            <a:off x="1348436" y="5052089"/>
            <a:ext cx="1118417" cy="914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2">
                    <a:lumMod val="50000"/>
                  </a:schemeClr>
                </a:solidFill>
                <a:latin typeface="Times New Roman" panose="02020603050405020304" pitchFamily="18" charset="0"/>
                <a:cs typeface="Times New Roman" panose="02020603050405020304" pitchFamily="18" charset="0"/>
              </a:rPr>
              <a:t>OVERVIEW METHODS</a:t>
            </a:r>
          </a:p>
        </p:txBody>
      </p:sp>
      <p:sp>
        <p:nvSpPr>
          <p:cNvPr id="14" name="Arrow: Right 13">
            <a:extLst>
              <a:ext uri="{FF2B5EF4-FFF2-40B4-BE49-F238E27FC236}">
                <a16:creationId xmlns="" xmlns:a16="http://schemas.microsoft.com/office/drawing/2014/main" id="{0E524C9B-2460-4067-8F5C-3FB07E698C19}"/>
              </a:ext>
            </a:extLst>
          </p:cNvPr>
          <p:cNvSpPr/>
          <p:nvPr/>
        </p:nvSpPr>
        <p:spPr>
          <a:xfrm>
            <a:off x="2608115" y="5266973"/>
            <a:ext cx="40817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Data 14">
            <a:extLst>
              <a:ext uri="{FF2B5EF4-FFF2-40B4-BE49-F238E27FC236}">
                <a16:creationId xmlns="" xmlns:a16="http://schemas.microsoft.com/office/drawing/2014/main" id="{1A0B01A4-2307-4A9B-8B03-A2E9E69F5300}"/>
              </a:ext>
            </a:extLst>
          </p:cNvPr>
          <p:cNvSpPr/>
          <p:nvPr/>
        </p:nvSpPr>
        <p:spPr>
          <a:xfrm>
            <a:off x="3020150" y="5052089"/>
            <a:ext cx="1797907" cy="79216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latin typeface="Times New Roman" panose="02020603050405020304" pitchFamily="18" charset="0"/>
                <a:cs typeface="Times New Roman" panose="02020603050405020304" pitchFamily="18" charset="0"/>
              </a:rPr>
              <a:t>BEHAVOIR IN DIFFERENT CONDITIONS</a:t>
            </a:r>
          </a:p>
        </p:txBody>
      </p:sp>
      <p:sp>
        <p:nvSpPr>
          <p:cNvPr id="16" name="Arrow: Right 15">
            <a:extLst>
              <a:ext uri="{FF2B5EF4-FFF2-40B4-BE49-F238E27FC236}">
                <a16:creationId xmlns="" xmlns:a16="http://schemas.microsoft.com/office/drawing/2014/main" id="{5048D5A7-F617-48B8-84A1-36A369FE3E0D}"/>
              </a:ext>
            </a:extLst>
          </p:cNvPr>
          <p:cNvSpPr/>
          <p:nvPr/>
        </p:nvSpPr>
        <p:spPr>
          <a:xfrm>
            <a:off x="4860032" y="5266973"/>
            <a:ext cx="36032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iamond 16">
            <a:extLst>
              <a:ext uri="{FF2B5EF4-FFF2-40B4-BE49-F238E27FC236}">
                <a16:creationId xmlns="" xmlns:a16="http://schemas.microsoft.com/office/drawing/2014/main" id="{1C2109EE-A72D-4846-B8FE-A44D201F9F1D}"/>
              </a:ext>
            </a:extLst>
          </p:cNvPr>
          <p:cNvSpPr/>
          <p:nvPr/>
        </p:nvSpPr>
        <p:spPr>
          <a:xfrm>
            <a:off x="5371354" y="4869160"/>
            <a:ext cx="1118416" cy="109950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2">
                    <a:lumMod val="50000"/>
                  </a:schemeClr>
                </a:solidFill>
                <a:latin typeface="Times New Roman" panose="02020603050405020304" pitchFamily="18" charset="0"/>
                <a:cs typeface="Times New Roman" panose="02020603050405020304" pitchFamily="18" charset="0"/>
              </a:rPr>
              <a:t>PHYSICAL PROPERTIES</a:t>
            </a:r>
          </a:p>
        </p:txBody>
      </p:sp>
      <p:sp>
        <p:nvSpPr>
          <p:cNvPr id="19" name="Arrow: Right 18">
            <a:extLst>
              <a:ext uri="{FF2B5EF4-FFF2-40B4-BE49-F238E27FC236}">
                <a16:creationId xmlns="" xmlns:a16="http://schemas.microsoft.com/office/drawing/2014/main" id="{CB58273C-C361-4F59-B9E5-18B8B059F471}"/>
              </a:ext>
            </a:extLst>
          </p:cNvPr>
          <p:cNvSpPr/>
          <p:nvPr/>
        </p:nvSpPr>
        <p:spPr>
          <a:xfrm>
            <a:off x="6628256" y="5180051"/>
            <a:ext cx="32000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 xmlns:a16="http://schemas.microsoft.com/office/drawing/2014/main" id="{3CC5A655-96D4-42F8-A863-121D43D3B17E}"/>
              </a:ext>
            </a:extLst>
          </p:cNvPr>
          <p:cNvSpPr/>
          <p:nvPr/>
        </p:nvSpPr>
        <p:spPr>
          <a:xfrm>
            <a:off x="7065480" y="4929854"/>
            <a:ext cx="1118416" cy="82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latin typeface="Times New Roman" panose="02020603050405020304" pitchFamily="18" charset="0"/>
                <a:cs typeface="Times New Roman" panose="02020603050405020304" pitchFamily="18" charset="0"/>
              </a:rPr>
              <a:t>ENGINEERING PROPERTIES</a:t>
            </a:r>
          </a:p>
        </p:txBody>
      </p:sp>
      <p:sp>
        <p:nvSpPr>
          <p:cNvPr id="21" name="Arrow: Up 20">
            <a:extLst>
              <a:ext uri="{FF2B5EF4-FFF2-40B4-BE49-F238E27FC236}">
                <a16:creationId xmlns="" xmlns:a16="http://schemas.microsoft.com/office/drawing/2014/main" id="{50167658-EDD2-439D-9505-3B6F06A52574}"/>
              </a:ext>
            </a:extLst>
          </p:cNvPr>
          <p:cNvSpPr/>
          <p:nvPr/>
        </p:nvSpPr>
        <p:spPr>
          <a:xfrm>
            <a:off x="7382372" y="4442062"/>
            <a:ext cx="484632" cy="396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Top Corners Rounded 21">
            <a:extLst>
              <a:ext uri="{FF2B5EF4-FFF2-40B4-BE49-F238E27FC236}">
                <a16:creationId xmlns="" xmlns:a16="http://schemas.microsoft.com/office/drawing/2014/main" id="{9A3225D9-DCED-4D7C-A53E-6A5CCC3D488F}"/>
              </a:ext>
            </a:extLst>
          </p:cNvPr>
          <p:cNvSpPr/>
          <p:nvPr/>
        </p:nvSpPr>
        <p:spPr>
          <a:xfrm>
            <a:off x="6948263" y="3419054"/>
            <a:ext cx="1379646" cy="9493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latin typeface="Times New Roman" panose="02020603050405020304" pitchFamily="18" charset="0"/>
                <a:cs typeface="Times New Roman" panose="02020603050405020304" pitchFamily="18" charset="0"/>
              </a:rPr>
              <a:t>ENGINEERING PROEPRTIES AFFTER ADDING AD-MIXTURES</a:t>
            </a:r>
          </a:p>
        </p:txBody>
      </p:sp>
      <p:sp>
        <p:nvSpPr>
          <p:cNvPr id="24" name="Arrow: Up 23">
            <a:extLst>
              <a:ext uri="{FF2B5EF4-FFF2-40B4-BE49-F238E27FC236}">
                <a16:creationId xmlns="" xmlns:a16="http://schemas.microsoft.com/office/drawing/2014/main" id="{D6672208-FCF3-4C71-95FC-C187828D430C}"/>
              </a:ext>
            </a:extLst>
          </p:cNvPr>
          <p:cNvSpPr/>
          <p:nvPr/>
        </p:nvSpPr>
        <p:spPr>
          <a:xfrm>
            <a:off x="7382372" y="2872993"/>
            <a:ext cx="484632" cy="43683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Diagonal Corners Snipped 24">
            <a:extLst>
              <a:ext uri="{FF2B5EF4-FFF2-40B4-BE49-F238E27FC236}">
                <a16:creationId xmlns="" xmlns:a16="http://schemas.microsoft.com/office/drawing/2014/main" id="{942DAB11-45B3-41D4-B083-37D4306F7C6D}"/>
              </a:ext>
            </a:extLst>
          </p:cNvPr>
          <p:cNvSpPr/>
          <p:nvPr/>
        </p:nvSpPr>
        <p:spPr>
          <a:xfrm>
            <a:off x="7167488" y="1854365"/>
            <a:ext cx="914400" cy="91440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latin typeface="Times New Roman" panose="02020603050405020304" pitchFamily="18" charset="0"/>
                <a:cs typeface="Times New Roman" panose="02020603050405020304" pitchFamily="18" charset="0"/>
              </a:rPr>
              <a:t>COMPARISON OF RESULTS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PHYSICAL PROPERTIES:</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r>
              <a:rPr lang="en-US" sz="1800" dirty="0" smtClean="0">
                <a:latin typeface="Times New Roman" pitchFamily="18" charset="0"/>
                <a:cs typeface="Times New Roman" pitchFamily="18" charset="0"/>
              </a:rPr>
              <a:t>SPECIFIC GRAVITY</a:t>
            </a:r>
          </a:p>
          <a:p>
            <a:pPr lvl="1"/>
            <a:r>
              <a:rPr lang="en-US" sz="1800" dirty="0" smtClean="0">
                <a:latin typeface="Times New Roman" pitchFamily="18" charset="0"/>
                <a:cs typeface="Times New Roman" pitchFamily="18" charset="0"/>
              </a:rPr>
              <a:t>FREE SWELL INDEX</a:t>
            </a:r>
          </a:p>
          <a:p>
            <a:pPr lvl="1"/>
            <a:r>
              <a:rPr lang="en-US" sz="1800" dirty="0" smtClean="0">
                <a:latin typeface="Times New Roman" pitchFamily="18" charset="0"/>
                <a:cs typeface="Times New Roman" pitchFamily="18" charset="0"/>
              </a:rPr>
              <a:t>LIQUID LIMIT </a:t>
            </a:r>
          </a:p>
          <a:p>
            <a:pPr lvl="1"/>
            <a:r>
              <a:rPr lang="en-US" sz="1800" dirty="0" smtClean="0">
                <a:latin typeface="Times New Roman" pitchFamily="18" charset="0"/>
                <a:cs typeface="Times New Roman" pitchFamily="18" charset="0"/>
              </a:rPr>
              <a:t>PLASTIC LIMIT </a:t>
            </a:r>
          </a:p>
          <a:p>
            <a:pPr lvl="1"/>
            <a:r>
              <a:rPr lang="en-US" sz="1800" dirty="0" smtClean="0">
                <a:latin typeface="Times New Roman" pitchFamily="18" charset="0"/>
                <a:cs typeface="Times New Roman" pitchFamily="18" charset="0"/>
              </a:rPr>
              <a:t>SIEVE ANALYSIS</a:t>
            </a:r>
          </a:p>
          <a:p>
            <a:pPr lvl="1"/>
            <a:endParaRPr lang="en-US" sz="18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ENGINEERING PROPERTIES:</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UNCONFINED COMPRESSIVE STRENGTH</a:t>
            </a:r>
          </a:p>
          <a:p>
            <a:r>
              <a:rPr lang="en-US" sz="1800" dirty="0" smtClean="0">
                <a:latin typeface="Times New Roman" pitchFamily="18" charset="0"/>
                <a:cs typeface="Times New Roman" pitchFamily="18" charset="0"/>
              </a:rPr>
              <a:t>STANDARD PROCTOR</a:t>
            </a:r>
          </a:p>
          <a:p>
            <a:pPr marL="425196" indent="-342900">
              <a:buFont typeface="+mj-lt"/>
              <a:buAutoNum type="alphaLcParenR"/>
            </a:pPr>
            <a:r>
              <a:rPr lang="en-US" sz="1800" dirty="0" smtClean="0">
                <a:latin typeface="Times New Roman" pitchFamily="18" charset="0"/>
                <a:cs typeface="Times New Roman" pitchFamily="18" charset="0"/>
              </a:rPr>
              <a:t>           MAXIMUM DRY DENSITY</a:t>
            </a:r>
          </a:p>
          <a:p>
            <a:pPr marL="425196" indent="-342900">
              <a:buFont typeface="+mj-lt"/>
              <a:buAutoNum type="alphaLcParenR"/>
            </a:pPr>
            <a:r>
              <a:rPr lang="en-US" sz="1800" dirty="0" smtClean="0">
                <a:latin typeface="Times New Roman" pitchFamily="18" charset="0"/>
                <a:cs typeface="Times New Roman" pitchFamily="18" charset="0"/>
              </a:rPr>
              <a:t>           OPTIMUM MOISTURE CONTENT</a:t>
            </a:r>
          </a:p>
          <a:p>
            <a:r>
              <a:rPr lang="en-US" sz="1800" dirty="0" smtClean="0">
                <a:latin typeface="Times New Roman" pitchFamily="18" charset="0"/>
                <a:cs typeface="Times New Roman" pitchFamily="18" charset="0"/>
              </a:rPr>
              <a:t> COHESION</a:t>
            </a:r>
          </a:p>
          <a:p>
            <a:r>
              <a:rPr lang="en-US" sz="1800" dirty="0" smtClean="0">
                <a:latin typeface="Times New Roman" pitchFamily="18" charset="0"/>
                <a:cs typeface="Times New Roman" pitchFamily="18" charset="0"/>
              </a:rPr>
              <a:t>SWELLING CHARECTERISTICS</a:t>
            </a:r>
            <a:endParaRPr lang="en-US" sz="1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FREE SWELL INDEX</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Take the two samples of black cotton soil of 10gm of each which is sieved on 425 micron sieve.</a:t>
            </a:r>
          </a:p>
          <a:p>
            <a:r>
              <a:rPr lang="en-US" sz="2000" dirty="0" smtClean="0">
                <a:latin typeface="Times New Roman" pitchFamily="18" charset="0"/>
                <a:cs typeface="Times New Roman" pitchFamily="18" charset="0"/>
              </a:rPr>
              <a:t>Pour the samples separately in two different measuring jar one is with water and another one is filled with kerosene.</a:t>
            </a:r>
          </a:p>
          <a:p>
            <a:r>
              <a:rPr lang="en-US" sz="2000" dirty="0" smtClean="0">
                <a:latin typeface="Times New Roman" pitchFamily="18" charset="0"/>
                <a:cs typeface="Times New Roman" pitchFamily="18" charset="0"/>
              </a:rPr>
              <a:t>Keep the two measuring jars in the laboratory for 24 hours with out any disturbance.</a:t>
            </a:r>
          </a:p>
          <a:p>
            <a:r>
              <a:rPr lang="en-US" sz="2000" dirty="0" smtClean="0">
                <a:latin typeface="Times New Roman" pitchFamily="18" charset="0"/>
                <a:cs typeface="Times New Roman" pitchFamily="18" charset="0"/>
              </a:rPr>
              <a:t>Note down the initial readings before placing in the laboratory.</a:t>
            </a:r>
          </a:p>
          <a:p>
            <a:r>
              <a:rPr lang="en-US" sz="2000" dirty="0" smtClean="0">
                <a:latin typeface="Times New Roman" pitchFamily="18" charset="0"/>
                <a:cs typeface="Times New Roman" pitchFamily="18" charset="0"/>
              </a:rPr>
              <a:t>After the completion of one day the soil placed in the water is little bit raised by absorbing the water.</a:t>
            </a:r>
          </a:p>
          <a:p>
            <a:r>
              <a:rPr lang="en-US" sz="2000" dirty="0" smtClean="0">
                <a:latin typeface="Times New Roman" pitchFamily="18" charset="0"/>
                <a:cs typeface="Times New Roman" pitchFamily="18" charset="0"/>
              </a:rPr>
              <a:t>There is no change in the soil placed in the kerosene.</a:t>
            </a:r>
          </a:p>
          <a:p>
            <a:r>
              <a:rPr lang="en-US" sz="2000" dirty="0" smtClean="0">
                <a:latin typeface="Times New Roman" pitchFamily="18" charset="0"/>
                <a:cs typeface="Times New Roman" pitchFamily="18" charset="0"/>
              </a:rPr>
              <a:t>Later note down the both initial and final values in both the measuring jars.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SIEVE ANALYSIS</a:t>
            </a:r>
            <a:endParaRPr lang="en-US" sz="2400" dirty="0">
              <a:latin typeface="Times New Roman" pitchFamily="18" charset="0"/>
              <a:cs typeface="Times New Roman" pitchFamily="18" charset="0"/>
            </a:endParaRPr>
          </a:p>
        </p:txBody>
      </p:sp>
      <p:pic>
        <p:nvPicPr>
          <p:cNvPr id="1027" name="Picture 3"/>
          <p:cNvPicPr>
            <a:picLocks noGrp="1" noChangeAspect="1" noChangeArrowheads="1"/>
          </p:cNvPicPr>
          <p:nvPr>
            <p:ph idx="1"/>
          </p:nvPr>
        </p:nvPicPr>
        <p:blipFill>
          <a:blip r:embed="rId2"/>
          <a:srcRect/>
          <a:stretch>
            <a:fillRect/>
          </a:stretch>
        </p:blipFill>
        <p:spPr bwMode="auto">
          <a:xfrm>
            <a:off x="1143001" y="1828800"/>
            <a:ext cx="7315200" cy="3048000"/>
          </a:xfrm>
          <a:prstGeom prst="rect">
            <a:avLst/>
          </a:prstGeom>
          <a:noFill/>
          <a:ln w="9525">
            <a:noFill/>
            <a:miter lim="800000"/>
            <a:headEnd/>
            <a:tailEnd/>
          </a:ln>
          <a:effectLst/>
        </p:spPr>
      </p:pic>
      <p:cxnSp>
        <p:nvCxnSpPr>
          <p:cNvPr id="8" name="Straight Connector 7"/>
          <p:cNvCxnSpPr/>
          <p:nvPr/>
        </p:nvCxnSpPr>
        <p:spPr>
          <a:xfrm>
            <a:off x="1143000" y="1828800"/>
            <a:ext cx="7391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7087394" y="3352800"/>
            <a:ext cx="28948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8458200" y="1905000"/>
            <a:ext cx="152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1676400" y="1740218"/>
          <a:ext cx="7010400" cy="3709496"/>
        </p:xfrm>
        <a:graphic>
          <a:graphicData uri="http://schemas.openxmlformats.org/drawingml/2006/table">
            <a:tbl>
              <a:tblPr firstRow="1" bandRow="1">
                <a:tableStyleId>{5C22544A-7EE6-4342-B048-85BDC9FD1C3A}</a:tableStyleId>
              </a:tblPr>
              <a:tblGrid>
                <a:gridCol w="4800600">
                  <a:extLst>
                    <a:ext uri="{9D8B030D-6E8A-4147-A177-3AD203B41FA5}">
                      <a16:colId xmlns="" xmlns:a16="http://schemas.microsoft.com/office/drawing/2014/main" val="20000"/>
                    </a:ext>
                  </a:extLst>
                </a:gridCol>
                <a:gridCol w="2209800">
                  <a:extLst>
                    <a:ext uri="{9D8B030D-6E8A-4147-A177-3AD203B41FA5}">
                      <a16:colId xmlns="" xmlns:a16="http://schemas.microsoft.com/office/drawing/2014/main" val="20001"/>
                    </a:ext>
                  </a:extLst>
                </a:gridCol>
              </a:tblGrid>
              <a:tr h="313366">
                <a:tc>
                  <a:txBody>
                    <a:bodyPr/>
                    <a:lstStyle/>
                    <a:p>
                      <a:r>
                        <a:rPr lang="en-US" b="1" u="none" dirty="0">
                          <a:latin typeface="Times New Roman" pitchFamily="18" charset="0"/>
                          <a:cs typeface="Times New Roman" pitchFamily="18" charset="0"/>
                        </a:rPr>
                        <a:t>NAME OF EXPERIMENT </a:t>
                      </a:r>
                      <a:endParaRPr lang="en-IN" u="none"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RESULTS</a:t>
                      </a:r>
                      <a:endParaRPr lang="en-IN"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783416">
                <a:tc>
                  <a:txBody>
                    <a:bodyPr/>
                    <a:lstStyle/>
                    <a:p>
                      <a:r>
                        <a:rPr lang="en-US" b="1" dirty="0">
                          <a:latin typeface="Times New Roman" pitchFamily="18" charset="0"/>
                          <a:cs typeface="Times New Roman" pitchFamily="18" charset="0"/>
                        </a:rPr>
                        <a:t>SIEVE ANALYSIS </a:t>
                      </a:r>
                      <a:endParaRPr lang="en-IN" dirty="0">
                        <a:latin typeface="Times New Roman" pitchFamily="18" charset="0"/>
                        <a:cs typeface="Times New Roman" pitchFamily="18" charset="0"/>
                      </a:endParaRPr>
                    </a:p>
                  </a:txBody>
                  <a:tcPr/>
                </a:tc>
                <a:tc>
                  <a:txBody>
                    <a:bodyPr/>
                    <a:lstStyle/>
                    <a:p>
                      <a:pPr marL="0" lvl="0" indent="0" algn="l" rtl="0">
                        <a:spcBef>
                          <a:spcPts val="0"/>
                        </a:spcBef>
                        <a:spcAft>
                          <a:spcPts val="0"/>
                        </a:spcAft>
                        <a:buNone/>
                      </a:pPr>
                      <a:r>
                        <a:rPr lang="en-IN" b="1" dirty="0" smtClean="0">
                          <a:latin typeface="Times New Roman" pitchFamily="18" charset="0"/>
                          <a:cs typeface="Times New Roman" pitchFamily="18" charset="0"/>
                        </a:rPr>
                        <a:t>40.70%</a:t>
                      </a:r>
                      <a:endParaRPr lang="en-IN" b="1" dirty="0">
                        <a:latin typeface="Times New Roman" pitchFamily="18" charset="0"/>
                        <a:cs typeface="Times New Roman" pitchFamily="18" charset="0"/>
                      </a:endParaRPr>
                    </a:p>
                  </a:txBody>
                  <a:tcPr/>
                </a:tc>
                <a:extLst>
                  <a:ext uri="{0D108BD9-81ED-4DB2-BD59-A6C34878D82A}">
                    <a16:rowId xmlns="" xmlns:a16="http://schemas.microsoft.com/office/drawing/2014/main" val="10002"/>
                  </a:ext>
                </a:extLst>
              </a:tr>
              <a:tr h="548391">
                <a:tc>
                  <a:txBody>
                    <a:bodyPr/>
                    <a:lstStyle/>
                    <a:p>
                      <a:r>
                        <a:rPr lang="en-US" b="1" dirty="0">
                          <a:latin typeface="Times New Roman" pitchFamily="18" charset="0"/>
                          <a:cs typeface="Times New Roman" pitchFamily="18" charset="0"/>
                        </a:rPr>
                        <a:t>MOISTURE CONTENT</a:t>
                      </a:r>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itchFamily="18" charset="0"/>
                          <a:cs typeface="Times New Roman" pitchFamily="18" charset="0"/>
                        </a:rPr>
                        <a:t>19.68 %</a:t>
                      </a:r>
                    </a:p>
                    <a:p>
                      <a:endParaRPr lang="en-IN" dirty="0">
                        <a:latin typeface="Times New Roman" pitchFamily="18" charset="0"/>
                        <a:cs typeface="Times New Roman" pitchFamily="18" charset="0"/>
                      </a:endParaRPr>
                    </a:p>
                  </a:txBody>
                  <a:tcPr/>
                </a:tc>
                <a:extLst>
                  <a:ext uri="{0D108BD9-81ED-4DB2-BD59-A6C34878D82A}">
                    <a16:rowId xmlns="" xmlns:a16="http://schemas.microsoft.com/office/drawing/2014/main" val="10003"/>
                  </a:ext>
                </a:extLst>
              </a:tr>
              <a:tr h="783416">
                <a:tc>
                  <a:txBody>
                    <a:bodyPr/>
                    <a:lstStyle/>
                    <a:p>
                      <a:pPr marL="0" lvl="0" indent="0" algn="l" rtl="0">
                        <a:spcBef>
                          <a:spcPts val="0"/>
                        </a:spcBef>
                        <a:spcAft>
                          <a:spcPts val="0"/>
                        </a:spcAft>
                        <a:buNone/>
                      </a:pPr>
                      <a:r>
                        <a:rPr lang="en-IN" b="1" dirty="0">
                          <a:latin typeface="Times New Roman" pitchFamily="18" charset="0"/>
                          <a:cs typeface="Times New Roman" pitchFamily="18" charset="0"/>
                        </a:rPr>
                        <a:t>  LIQUID LIMIT</a:t>
                      </a:r>
                    </a:p>
                    <a:p>
                      <a:pPr marL="0" lvl="0" indent="0" algn="l" rtl="0">
                        <a:spcBef>
                          <a:spcPts val="0"/>
                        </a:spcBef>
                        <a:spcAft>
                          <a:spcPts val="0"/>
                        </a:spcAft>
                        <a:buNone/>
                      </a:pPr>
                      <a:r>
                        <a:rPr lang="en-IN" b="1" dirty="0">
                          <a:latin typeface="Times New Roman" pitchFamily="18" charset="0"/>
                          <a:cs typeface="Times New Roman" pitchFamily="18" charset="0"/>
                        </a:rPr>
                        <a:t>  PLASTIC </a:t>
                      </a:r>
                      <a:r>
                        <a:rPr lang="en-IN" b="1" dirty="0" smtClean="0">
                          <a:latin typeface="Times New Roman" pitchFamily="18" charset="0"/>
                          <a:cs typeface="Times New Roman" pitchFamily="18" charset="0"/>
                        </a:rPr>
                        <a:t>LIMIT</a:t>
                      </a:r>
                      <a:endParaRPr lang="en-IN" b="1" dirty="0">
                        <a:latin typeface="Times New Roman" pitchFamily="18" charset="0"/>
                        <a:cs typeface="Times New Roman" pitchFamily="18" charset="0"/>
                      </a:endParaRPr>
                    </a:p>
                  </a:txBody>
                  <a:tcPr/>
                </a:tc>
                <a:tc>
                  <a:txBody>
                    <a:bodyPr/>
                    <a:lstStyle/>
                    <a:p>
                      <a:pPr marL="0" lvl="0" indent="0" algn="l" rtl="0">
                        <a:spcBef>
                          <a:spcPts val="0"/>
                        </a:spcBef>
                        <a:spcAft>
                          <a:spcPts val="0"/>
                        </a:spcAft>
                        <a:buNone/>
                      </a:pPr>
                      <a:r>
                        <a:rPr lang="en-US" b="1" dirty="0">
                          <a:latin typeface="Times New Roman" pitchFamily="18" charset="0"/>
                          <a:cs typeface="Times New Roman" pitchFamily="18" charset="0"/>
                        </a:rPr>
                        <a:t> 45%</a:t>
                      </a:r>
                    </a:p>
                    <a:p>
                      <a:pPr marL="0" lvl="0" indent="0" algn="l" rtl="0">
                        <a:spcBef>
                          <a:spcPts val="0"/>
                        </a:spcBef>
                        <a:spcAft>
                          <a:spcPts val="0"/>
                        </a:spcAft>
                        <a:buNone/>
                      </a:pPr>
                      <a:r>
                        <a:rPr lang="en-US" b="1" dirty="0">
                          <a:latin typeface="Times New Roman" pitchFamily="18" charset="0"/>
                          <a:cs typeface="Times New Roman" pitchFamily="18" charset="0"/>
                        </a:rPr>
                        <a:t> 22.6 %</a:t>
                      </a:r>
                    </a:p>
                    <a:p>
                      <a:pPr marL="0" lvl="0" indent="0" algn="l" rtl="0">
                        <a:spcBef>
                          <a:spcPts val="0"/>
                        </a:spcBef>
                        <a:spcAft>
                          <a:spcPts val="0"/>
                        </a:spcAft>
                        <a:buNone/>
                      </a:pPr>
                      <a:r>
                        <a:rPr lang="en-US" b="1" dirty="0">
                          <a:latin typeface="Times New Roman" pitchFamily="18" charset="0"/>
                          <a:cs typeface="Times New Roman" pitchFamily="18" charset="0"/>
                        </a:rPr>
                        <a:t> </a:t>
                      </a:r>
                    </a:p>
                  </a:txBody>
                  <a:tcPr/>
                </a:tc>
                <a:extLst>
                  <a:ext uri="{0D108BD9-81ED-4DB2-BD59-A6C34878D82A}">
                    <a16:rowId xmlns="" xmlns:a16="http://schemas.microsoft.com/office/drawing/2014/main" val="10004"/>
                  </a:ext>
                </a:extLst>
              </a:tr>
              <a:tr h="317719">
                <a:tc>
                  <a:txBody>
                    <a:bodyPr/>
                    <a:lstStyle/>
                    <a:p>
                      <a:r>
                        <a:rPr lang="en-US" b="1" dirty="0">
                          <a:latin typeface="Times New Roman" pitchFamily="18" charset="0"/>
                          <a:cs typeface="Times New Roman" pitchFamily="18" charset="0"/>
                        </a:rPr>
                        <a:t>SPECIFIC GRAVITY</a:t>
                      </a:r>
                      <a:endParaRPr lang="en-IN" dirty="0">
                        <a:latin typeface="Times New Roman" pitchFamily="18" charset="0"/>
                        <a:cs typeface="Times New Roman" pitchFamily="18" charset="0"/>
                      </a:endParaRPr>
                    </a:p>
                  </a:txBody>
                  <a:tcPr/>
                </a:tc>
                <a:tc>
                  <a:txBody>
                    <a:bodyPr/>
                    <a:lstStyle/>
                    <a:p>
                      <a:r>
                        <a:rPr lang="en-US" b="1" dirty="0" smtClean="0">
                          <a:latin typeface="Times New Roman" pitchFamily="18" charset="0"/>
                          <a:cs typeface="Times New Roman" pitchFamily="18" charset="0"/>
                        </a:rPr>
                        <a:t>2.67</a:t>
                      </a:r>
                      <a:endParaRPr lang="en-IN" dirty="0">
                        <a:latin typeface="Times New Roman" pitchFamily="18" charset="0"/>
                        <a:cs typeface="Times New Roman" pitchFamily="18" charset="0"/>
                      </a:endParaRPr>
                    </a:p>
                  </a:txBody>
                  <a:tcPr/>
                </a:tc>
                <a:extLst>
                  <a:ext uri="{0D108BD9-81ED-4DB2-BD59-A6C34878D82A}">
                    <a16:rowId xmlns="" xmlns:a16="http://schemas.microsoft.com/office/drawing/2014/main" val="10005"/>
                  </a:ext>
                </a:extLst>
              </a:tr>
              <a:tr h="317719">
                <a:tc>
                  <a:txBody>
                    <a:bodyPr/>
                    <a:lstStyle/>
                    <a:p>
                      <a:r>
                        <a:rPr lang="en-IN" b="1" dirty="0" smtClean="0">
                          <a:latin typeface="Times New Roman" pitchFamily="18" charset="0"/>
                          <a:cs typeface="Times New Roman" pitchFamily="18" charset="0"/>
                        </a:rPr>
                        <a:t>WATER CONTENT BY OVEN DRY METHOD</a:t>
                      </a:r>
                      <a:endParaRPr lang="en-IN" b="1" dirty="0">
                        <a:latin typeface="Times New Roman" pitchFamily="18" charset="0"/>
                        <a:cs typeface="Times New Roman" pitchFamily="18" charset="0"/>
                      </a:endParaRPr>
                    </a:p>
                  </a:txBody>
                  <a:tcPr/>
                </a:tc>
                <a:tc>
                  <a:txBody>
                    <a:bodyPr/>
                    <a:lstStyle/>
                    <a:p>
                      <a:r>
                        <a:rPr lang="en-IN" b="1" dirty="0" smtClean="0">
                          <a:latin typeface="Times New Roman" pitchFamily="18" charset="0"/>
                          <a:cs typeface="Times New Roman" pitchFamily="18" charset="0"/>
                        </a:rPr>
                        <a:t>27.2%</a:t>
                      </a:r>
                      <a:endParaRPr lang="en-IN" b="1" dirty="0">
                        <a:latin typeface="Times New Roman" pitchFamily="18" charset="0"/>
                        <a:cs typeface="Times New Roman" pitchFamily="18" charset="0"/>
                      </a:endParaRPr>
                    </a:p>
                  </a:txBody>
                  <a:tcPr/>
                </a:tc>
              </a:tr>
            </a:tbl>
          </a:graphicData>
        </a:graphic>
      </p:graphicFrame>
      <p:sp>
        <p:nvSpPr>
          <p:cNvPr id="3" name="Title 2"/>
          <p:cNvSpPr>
            <a:spLocks noGrp="1"/>
          </p:cNvSpPr>
          <p:nvPr>
            <p:ph type="title"/>
          </p:nvPr>
        </p:nvSpPr>
        <p:spPr/>
        <p:txBody>
          <a:bodyPr>
            <a:normAutofit/>
          </a:bodyPr>
          <a:lstStyle/>
          <a:p>
            <a:r>
              <a:rPr lang="en-US" sz="2400" b="1" dirty="0">
                <a:latin typeface="Times New Roman" pitchFamily="18" charset="0"/>
                <a:cs typeface="Times New Roman" pitchFamily="18" charset="0"/>
              </a:rPr>
              <a:t>RESULTS TABLE</a:t>
            </a:r>
            <a:r>
              <a:rPr lang="en-US" sz="2400" b="1" dirty="0" smtClean="0">
                <a:latin typeface="Times New Roman" pitchFamily="18" charset="0"/>
                <a:cs typeface="Times New Roman" pitchFamily="18" charset="0"/>
              </a:rPr>
              <a:t>:</a:t>
            </a:r>
            <a:endParaRPr lang="en-IN"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RESULTS TABLE OF ENGINEERING PROPERTIES: </a:t>
            </a:r>
            <a:endParaRPr lang="en-US" sz="24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1219200" y="2346960"/>
          <a:ext cx="7162800" cy="3749040"/>
        </p:xfrm>
        <a:graphic>
          <a:graphicData uri="http://schemas.openxmlformats.org/drawingml/2006/table">
            <a:tbl>
              <a:tblPr firstRow="1" bandRow="1">
                <a:tableStyleId>{5C22544A-7EE6-4342-B048-85BDC9FD1C3A}</a:tableStyleId>
              </a:tblPr>
              <a:tblGrid>
                <a:gridCol w="3581400"/>
                <a:gridCol w="3581400"/>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NAME OF THE EXPERIMENT</a:t>
                      </a:r>
                      <a:endParaRPr lang="en-US" b="1"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RESULTS</a:t>
                      </a:r>
                      <a:endParaRPr lang="en-IN"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Times New Roman" pitchFamily="18" charset="0"/>
                          <a:cs typeface="Times New Roman" pitchFamily="18" charset="0"/>
                        </a:rPr>
                        <a:t>UNCONFINED COMPRESSIVE STRENGTH</a:t>
                      </a:r>
                    </a:p>
                    <a:p>
                      <a:endParaRPr lang="en-US" b="1" dirty="0">
                        <a:latin typeface="Times New Roman" pitchFamily="18" charset="0"/>
                        <a:cs typeface="Times New Roman" pitchFamily="18" charset="0"/>
                      </a:endParaRPr>
                    </a:p>
                  </a:txBody>
                  <a:tcPr/>
                </a:tc>
                <a:tc>
                  <a:txBody>
                    <a:bodyPr/>
                    <a:lstStyle/>
                    <a:p>
                      <a:r>
                        <a:rPr lang="en-US" b="1" dirty="0" smtClean="0">
                          <a:latin typeface="Times New Roman" pitchFamily="18" charset="0"/>
                          <a:cs typeface="Times New Roman" pitchFamily="18" charset="0"/>
                        </a:rPr>
                        <a:t>131</a:t>
                      </a:r>
                      <a:r>
                        <a:rPr lang="en-US" b="1" baseline="0" dirty="0" smtClean="0">
                          <a:latin typeface="Times New Roman" pitchFamily="18" charset="0"/>
                          <a:cs typeface="Times New Roman" pitchFamily="18" charset="0"/>
                        </a:rPr>
                        <a:t> KN/M</a:t>
                      </a:r>
                      <a:r>
                        <a:rPr lang="en-US" b="1" baseline="30000" dirty="0" smtClean="0">
                          <a:latin typeface="Times New Roman" pitchFamily="18" charset="0"/>
                          <a:cs typeface="Times New Roman" pitchFamily="18" charset="0"/>
                        </a:rPr>
                        <a:t>2</a:t>
                      </a:r>
                      <a:endParaRPr lang="en-US" b="1" baseline="30000" dirty="0">
                        <a:latin typeface="Times New Roman" pitchFamily="18" charset="0"/>
                        <a:cs typeface="Times New Roman" pitchFamily="18" charset="0"/>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Times New Roman" pitchFamily="18" charset="0"/>
                          <a:cs typeface="Times New Roman" pitchFamily="18" charset="0"/>
                        </a:rPr>
                        <a:t>STANDARD PROCTOR TEST</a:t>
                      </a:r>
                    </a:p>
                    <a:p>
                      <a:r>
                        <a:rPr lang="en-US" b="1" dirty="0" smtClean="0">
                          <a:latin typeface="Times New Roman" pitchFamily="18" charset="0"/>
                          <a:cs typeface="Times New Roman" pitchFamily="18" charset="0"/>
                        </a:rPr>
                        <a:t>MDD</a:t>
                      </a:r>
                    </a:p>
                    <a:p>
                      <a:r>
                        <a:rPr lang="en-US" b="1" dirty="0" smtClean="0">
                          <a:latin typeface="Times New Roman" pitchFamily="18" charset="0"/>
                          <a:cs typeface="Times New Roman" pitchFamily="18" charset="0"/>
                        </a:rPr>
                        <a:t>OMC</a:t>
                      </a:r>
                      <a:endParaRPr lang="en-IN"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txBody>
                  <a:tcPr/>
                </a:tc>
                <a:tc>
                  <a:txBody>
                    <a:bodyPr/>
                    <a:lstStyle/>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23.23 g/cc</a:t>
                      </a:r>
                    </a:p>
                    <a:p>
                      <a:r>
                        <a:rPr lang="en-US" b="1" dirty="0" smtClean="0">
                          <a:latin typeface="Times New Roman" pitchFamily="18" charset="0"/>
                          <a:cs typeface="Times New Roman" pitchFamily="18" charset="0"/>
                        </a:rPr>
                        <a:t>13.5%</a:t>
                      </a:r>
                      <a:endParaRPr lang="en-US" b="1" dirty="0">
                        <a:latin typeface="Times New Roman" pitchFamily="18" charset="0"/>
                        <a:cs typeface="Times New Roman" pitchFamily="18" charset="0"/>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Times New Roman" pitchFamily="18" charset="0"/>
                          <a:cs typeface="Times New Roman" pitchFamily="18" charset="0"/>
                        </a:rPr>
                        <a:t>SWELLING CHARECTERISTICS</a:t>
                      </a:r>
                      <a:endParaRPr lang="en-US" b="1" dirty="0">
                        <a:latin typeface="Times New Roman" pitchFamily="18" charset="0"/>
                        <a:cs typeface="Times New Roman" pitchFamily="18" charset="0"/>
                      </a:endParaRPr>
                    </a:p>
                  </a:txBody>
                  <a:tcPr/>
                </a:tc>
                <a:tc>
                  <a:txBody>
                    <a:bodyPr/>
                    <a:lstStyle/>
                    <a:p>
                      <a:r>
                        <a:rPr lang="en-US" b="1" dirty="0" smtClean="0">
                          <a:latin typeface="Times New Roman" pitchFamily="18" charset="0"/>
                          <a:cs typeface="Times New Roman" pitchFamily="18" charset="0"/>
                        </a:rPr>
                        <a:t>86%</a:t>
                      </a:r>
                    </a:p>
                    <a:p>
                      <a:endParaRPr lang="en-US" b="1" dirty="0">
                        <a:latin typeface="Times New Roman" pitchFamily="18" charset="0"/>
                        <a:cs typeface="Times New Roman" pitchFamily="18" charset="0"/>
                      </a:endParaRPr>
                    </a:p>
                  </a:txBody>
                  <a:tcPr/>
                </a:tc>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Times New Roman" pitchFamily="18" charset="0"/>
                          <a:cs typeface="Times New Roman" pitchFamily="18" charset="0"/>
                        </a:rPr>
                        <a:t>COHESION</a:t>
                      </a:r>
                      <a:endParaRPr lang="en-US" b="1" dirty="0">
                        <a:latin typeface="Times New Roman" pitchFamily="18" charset="0"/>
                        <a:cs typeface="Times New Roman" pitchFamily="18" charset="0"/>
                      </a:endParaRPr>
                    </a:p>
                  </a:txBody>
                  <a:tcPr/>
                </a:tc>
                <a:tc>
                  <a:txBody>
                    <a:bodyPr/>
                    <a:lstStyle/>
                    <a:p>
                      <a:r>
                        <a:rPr lang="en-US" b="1" dirty="0" smtClean="0">
                          <a:latin typeface="Times New Roman" pitchFamily="18" charset="0"/>
                          <a:cs typeface="Times New Roman" pitchFamily="18" charset="0"/>
                        </a:rPr>
                        <a:t>64.2 </a:t>
                      </a:r>
                      <a:r>
                        <a:rPr kumimoji="0" lang="en-IN" sz="1800" b="1" kern="1200" dirty="0" err="1" smtClean="0">
                          <a:solidFill>
                            <a:schemeClr val="dk1"/>
                          </a:solidFill>
                          <a:latin typeface="Times New Roman" pitchFamily="18" charset="0"/>
                          <a:ea typeface="+mn-ea"/>
                          <a:cs typeface="Times New Roman" pitchFamily="18" charset="0"/>
                        </a:rPr>
                        <a:t>kN</a:t>
                      </a:r>
                      <a:r>
                        <a:rPr kumimoji="0" lang="en-IN" sz="1800" b="1" kern="1200" dirty="0" smtClean="0">
                          <a:solidFill>
                            <a:schemeClr val="dk1"/>
                          </a:solidFill>
                          <a:latin typeface="Times New Roman" pitchFamily="18" charset="0"/>
                          <a:ea typeface="+mn-ea"/>
                          <a:cs typeface="Times New Roman" pitchFamily="18" charset="0"/>
                        </a:rPr>
                        <a:t>/m</a:t>
                      </a:r>
                      <a:r>
                        <a:rPr kumimoji="0" lang="en-IN" sz="1800" b="1" kern="1200" baseline="30000" dirty="0" smtClean="0">
                          <a:solidFill>
                            <a:schemeClr val="dk1"/>
                          </a:solidFill>
                          <a:latin typeface="Times New Roman" pitchFamily="18" charset="0"/>
                          <a:ea typeface="+mn-ea"/>
                          <a:cs typeface="Times New Roman" pitchFamily="18" charset="0"/>
                        </a:rPr>
                        <a:t>2</a:t>
                      </a:r>
                      <a:endParaRPr lang="en-US" sz="1800" b="1" dirty="0">
                        <a:latin typeface="Times New Roman" pitchFamily="18" charset="0"/>
                        <a:cs typeface="Times New Roman" pitchFamily="18" charset="0"/>
                      </a:endParaRPr>
                    </a:p>
                  </a:txBody>
                  <a:tcPr/>
                </a:tc>
              </a:tr>
            </a:tbl>
          </a:graphicData>
        </a:graphic>
      </p:graphicFrame>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STANDARD PROCTOR :</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lvl="0"/>
            <a:r>
              <a:rPr lang="en-US" dirty="0" smtClean="0">
                <a:latin typeface="Times New Roman" pitchFamily="18" charset="0"/>
                <a:cs typeface="Times New Roman" pitchFamily="18" charset="0"/>
              </a:rPr>
              <a:t>Take a soil sample of 5kg in a tray and make sample into pieces with the help of hammer</a:t>
            </a:r>
            <a:endParaRPr lang="en-IN"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Sieve the crushed soil passing through 425 µ sieve </a:t>
            </a:r>
            <a:endParaRPr lang="en-IN"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Collect the 5kg soil sample and take the empty weight of the mould</a:t>
            </a:r>
            <a:endParaRPr lang="en-IN"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Add the 5% of water to the soil sample and mix thoroughly in a pan and place the soil in a mould in three layers each layer should be tamped 25 times with tamping road</a:t>
            </a:r>
            <a:endParaRPr lang="en-IN"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The excess compacted soil that is overfilled in the mould should be leveled equally using knife. So the mould should be exactly filled.</a:t>
            </a:r>
            <a:endParaRPr lang="en-IN"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Take the weight of the mould and note down the value.</a:t>
            </a:r>
            <a:endParaRPr lang="en-IN"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Remove the soil from the mould and take the soil sample and keep it in oven to know the water content.</a:t>
            </a:r>
            <a:endParaRPr lang="en-IN"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Take the same sample and add 5% water and mix it thoroughly and continue the above process which was performed.</a:t>
            </a:r>
            <a:endParaRPr lang="en-IN"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Until the weight reduces over previous one, experiment should be performed until the result comes.</a:t>
            </a: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CONTENTS</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ABSTARCT</a:t>
            </a:r>
          </a:p>
          <a:p>
            <a:r>
              <a:rPr lang="en-US" sz="2000" dirty="0" smtClean="0">
                <a:latin typeface="Times New Roman" pitchFamily="18" charset="0"/>
                <a:cs typeface="Times New Roman" pitchFamily="18" charset="0"/>
              </a:rPr>
              <a:t>OBJECTIVES</a:t>
            </a:r>
          </a:p>
          <a:p>
            <a:r>
              <a:rPr lang="en-US" sz="2000" dirty="0" smtClean="0">
                <a:latin typeface="Times New Roman" pitchFamily="18" charset="0"/>
                <a:cs typeface="Times New Roman" pitchFamily="18" charset="0"/>
              </a:rPr>
              <a:t>INTRODUCTION</a:t>
            </a:r>
          </a:p>
          <a:p>
            <a:r>
              <a:rPr lang="en-US" sz="2000" dirty="0" smtClean="0">
                <a:latin typeface="Times New Roman" pitchFamily="18" charset="0"/>
                <a:cs typeface="Times New Roman" pitchFamily="18" charset="0"/>
              </a:rPr>
              <a:t>METHODOLOGY</a:t>
            </a:r>
          </a:p>
          <a:p>
            <a:r>
              <a:rPr lang="en-US" sz="2000" dirty="0" smtClean="0">
                <a:latin typeface="Times New Roman" pitchFamily="18" charset="0"/>
                <a:cs typeface="Times New Roman" pitchFamily="18" charset="0"/>
              </a:rPr>
              <a:t>EXPERIMENTS </a:t>
            </a:r>
          </a:p>
          <a:p>
            <a:r>
              <a:rPr lang="en-US" sz="2000" dirty="0" smtClean="0">
                <a:latin typeface="Times New Roman" pitchFamily="18" charset="0"/>
                <a:cs typeface="Times New Roman" pitchFamily="18" charset="0"/>
              </a:rPr>
              <a:t>RESULTS AND DISCUSSIONS</a:t>
            </a:r>
          </a:p>
          <a:p>
            <a:r>
              <a:rPr lang="en-US" sz="2000" dirty="0" smtClean="0">
                <a:latin typeface="Times New Roman" pitchFamily="18" charset="0"/>
                <a:cs typeface="Times New Roman" pitchFamily="18" charset="0"/>
              </a:rPr>
              <a:t>CONCLUSION</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STANDARD PROCTOR TABLE :</a:t>
            </a:r>
            <a:endParaRPr lang="en-US" sz="24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1295400" y="2286000"/>
          <a:ext cx="7499349" cy="3352799"/>
        </p:xfrm>
        <a:graphic>
          <a:graphicData uri="http://schemas.openxmlformats.org/drawingml/2006/table">
            <a:tbl>
              <a:tblPr firstRow="1" bandRow="1">
                <a:tableStyleId>{5C22544A-7EE6-4342-B048-85BDC9FD1C3A}</a:tableStyleId>
              </a:tblPr>
              <a:tblGrid>
                <a:gridCol w="833261"/>
                <a:gridCol w="833261"/>
                <a:gridCol w="833261"/>
                <a:gridCol w="833261"/>
                <a:gridCol w="833261"/>
                <a:gridCol w="833261"/>
                <a:gridCol w="833261"/>
                <a:gridCol w="833261"/>
                <a:gridCol w="833261"/>
              </a:tblGrid>
              <a:tr h="1041787">
                <a:tc>
                  <a:txBody>
                    <a:bodyPr/>
                    <a:lstStyle/>
                    <a:p>
                      <a:pPr marL="0" marR="0" algn="ctr">
                        <a:lnSpc>
                          <a:spcPct val="115000"/>
                        </a:lnSpc>
                        <a:spcBef>
                          <a:spcPts val="0"/>
                        </a:spcBef>
                        <a:spcAft>
                          <a:spcPts val="0"/>
                        </a:spcAft>
                      </a:pPr>
                      <a:endParaRPr lang="en-IN" sz="1000" dirty="0">
                        <a:latin typeface="Times New Roman" pitchFamily="18" charset="0"/>
                        <a:ea typeface="SimSun"/>
                        <a:cs typeface="Times New Roman" pitchFamily="18" charset="0"/>
                      </a:endParaRPr>
                    </a:p>
                    <a:p>
                      <a:pPr marL="0" marR="0" algn="l">
                        <a:lnSpc>
                          <a:spcPct val="115000"/>
                        </a:lnSpc>
                        <a:spcBef>
                          <a:spcPts val="0"/>
                        </a:spcBef>
                        <a:spcAft>
                          <a:spcPts val="0"/>
                        </a:spcAft>
                      </a:pPr>
                      <a:r>
                        <a:rPr lang="en-IN" sz="1000" dirty="0">
                          <a:latin typeface="Times New Roman" pitchFamily="18" charset="0"/>
                          <a:ea typeface="SimSun"/>
                          <a:cs typeface="Times New Roman" pitchFamily="18" charset="0"/>
                        </a:rPr>
                        <a:t>S.NO</a:t>
                      </a:r>
                      <a:endParaRPr lang="en-US" sz="10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WATER CONTENT</a:t>
                      </a:r>
                      <a:endParaRPr lang="en-US" sz="1000">
                        <a:latin typeface="Times New Roman" pitchFamily="18" charset="0"/>
                        <a:ea typeface="Calibri"/>
                        <a:cs typeface="Times New Roman" pitchFamily="18" charset="0"/>
                      </a:endParaRPr>
                    </a:p>
                    <a:p>
                      <a:pPr marL="0" marR="0" algn="ctr">
                        <a:lnSpc>
                          <a:spcPct val="115000"/>
                        </a:lnSpc>
                        <a:spcBef>
                          <a:spcPts val="0"/>
                        </a:spcBef>
                        <a:spcAft>
                          <a:spcPts val="0"/>
                        </a:spcAft>
                      </a:pPr>
                      <a:r>
                        <a:rPr lang="en-IN" sz="1000">
                          <a:latin typeface="Times New Roman" pitchFamily="18" charset="0"/>
                          <a:ea typeface="SimSun"/>
                          <a:cs typeface="Times New Roman" pitchFamily="18" charset="0"/>
                        </a:rPr>
                        <a:t>(ML)</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MASS OF MOULD</a:t>
                      </a:r>
                      <a:endParaRPr lang="en-US" sz="1000">
                        <a:latin typeface="Times New Roman" pitchFamily="18" charset="0"/>
                        <a:ea typeface="Calibri"/>
                        <a:cs typeface="Times New Roman" pitchFamily="18" charset="0"/>
                      </a:endParaRPr>
                    </a:p>
                    <a:p>
                      <a:pPr marL="0" marR="0" algn="ctr">
                        <a:lnSpc>
                          <a:spcPct val="115000"/>
                        </a:lnSpc>
                        <a:spcBef>
                          <a:spcPts val="0"/>
                        </a:spcBef>
                        <a:spcAft>
                          <a:spcPts val="0"/>
                        </a:spcAft>
                      </a:pPr>
                      <a:r>
                        <a:rPr lang="en-IN" sz="1000">
                          <a:latin typeface="Times New Roman" pitchFamily="18" charset="0"/>
                          <a:ea typeface="SimSun"/>
                          <a:cs typeface="Times New Roman" pitchFamily="18" charset="0"/>
                        </a:rPr>
                        <a:t>(kg)</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WEIGHT OF SOIL</a:t>
                      </a:r>
                      <a:endParaRPr lang="en-US" sz="1000">
                        <a:latin typeface="Times New Roman" pitchFamily="18" charset="0"/>
                        <a:ea typeface="Calibri"/>
                        <a:cs typeface="Times New Roman" pitchFamily="18" charset="0"/>
                      </a:endParaRPr>
                    </a:p>
                    <a:p>
                      <a:pPr marL="0" marR="0" algn="ctr">
                        <a:lnSpc>
                          <a:spcPct val="115000"/>
                        </a:lnSpc>
                        <a:spcBef>
                          <a:spcPts val="0"/>
                        </a:spcBef>
                        <a:spcAft>
                          <a:spcPts val="0"/>
                        </a:spcAft>
                      </a:pPr>
                      <a:r>
                        <a:rPr lang="en-IN" sz="1000">
                          <a:latin typeface="Times New Roman" pitchFamily="18" charset="0"/>
                          <a:ea typeface="SimSun"/>
                          <a:cs typeface="Times New Roman" pitchFamily="18" charset="0"/>
                        </a:rPr>
                        <a:t>(kg)</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VACANT CAN WEIGHT</a:t>
                      </a:r>
                      <a:endParaRPr lang="en-US" sz="1000">
                        <a:latin typeface="Times New Roman" pitchFamily="18" charset="0"/>
                        <a:ea typeface="Calibri"/>
                        <a:cs typeface="Times New Roman" pitchFamily="18" charset="0"/>
                      </a:endParaRPr>
                    </a:p>
                    <a:p>
                      <a:pPr marL="0" marR="0" algn="ctr">
                        <a:lnSpc>
                          <a:spcPct val="115000"/>
                        </a:lnSpc>
                        <a:spcBef>
                          <a:spcPts val="0"/>
                        </a:spcBef>
                        <a:spcAft>
                          <a:spcPts val="0"/>
                        </a:spcAft>
                      </a:pPr>
                      <a:r>
                        <a:rPr lang="en-IN" sz="1000">
                          <a:latin typeface="Times New Roman" pitchFamily="18" charset="0"/>
                          <a:ea typeface="SimSun"/>
                          <a:cs typeface="Times New Roman" pitchFamily="18" charset="0"/>
                        </a:rPr>
                        <a:t>(kg)</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MASS OF WET SOIL</a:t>
                      </a:r>
                      <a:endParaRPr lang="en-US" sz="1000">
                        <a:latin typeface="Times New Roman" pitchFamily="18" charset="0"/>
                        <a:ea typeface="Calibri"/>
                        <a:cs typeface="Times New Roman" pitchFamily="18" charset="0"/>
                      </a:endParaRPr>
                    </a:p>
                    <a:p>
                      <a:pPr marL="0" marR="0" algn="ctr">
                        <a:lnSpc>
                          <a:spcPct val="115000"/>
                        </a:lnSpc>
                        <a:spcBef>
                          <a:spcPts val="0"/>
                        </a:spcBef>
                        <a:spcAft>
                          <a:spcPts val="0"/>
                        </a:spcAft>
                      </a:pPr>
                      <a:r>
                        <a:rPr lang="en-IN" sz="1000">
                          <a:latin typeface="Times New Roman" pitchFamily="18" charset="0"/>
                          <a:ea typeface="SimSun"/>
                          <a:cs typeface="Times New Roman" pitchFamily="18" charset="0"/>
                        </a:rPr>
                        <a:t>(kg)</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MASS OF DRY SOIL</a:t>
                      </a:r>
                      <a:endParaRPr lang="en-US" sz="1000">
                        <a:latin typeface="Times New Roman" pitchFamily="18" charset="0"/>
                        <a:ea typeface="Calibri"/>
                        <a:cs typeface="Times New Roman" pitchFamily="18" charset="0"/>
                      </a:endParaRPr>
                    </a:p>
                    <a:p>
                      <a:pPr marL="0" marR="0" algn="ctr">
                        <a:lnSpc>
                          <a:spcPct val="115000"/>
                        </a:lnSpc>
                        <a:spcBef>
                          <a:spcPts val="0"/>
                        </a:spcBef>
                        <a:spcAft>
                          <a:spcPts val="0"/>
                        </a:spcAft>
                      </a:pPr>
                      <a:r>
                        <a:rPr lang="en-IN" sz="1000">
                          <a:latin typeface="Times New Roman" pitchFamily="18" charset="0"/>
                          <a:ea typeface="SimSun"/>
                          <a:cs typeface="Times New Roman" pitchFamily="18" charset="0"/>
                        </a:rPr>
                        <a:t>(kg)</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WATER CONTENT</a:t>
                      </a:r>
                      <a:endParaRPr lang="en-US" sz="1000">
                        <a:latin typeface="Times New Roman" pitchFamily="18" charset="0"/>
                        <a:ea typeface="Calibri"/>
                        <a:cs typeface="Times New Roman" pitchFamily="18" charset="0"/>
                      </a:endParaRPr>
                    </a:p>
                    <a:p>
                      <a:pPr marL="0" marR="0" algn="ctr">
                        <a:lnSpc>
                          <a:spcPct val="115000"/>
                        </a:lnSpc>
                        <a:spcBef>
                          <a:spcPts val="0"/>
                        </a:spcBef>
                        <a:spcAft>
                          <a:spcPts val="0"/>
                        </a:spcAft>
                      </a:pPr>
                      <a:r>
                        <a:rPr lang="en-IN" sz="1000">
                          <a:latin typeface="Times New Roman" pitchFamily="18" charset="0"/>
                          <a:ea typeface="SimSun"/>
                          <a:cs typeface="Times New Roman" pitchFamily="18" charset="0"/>
                        </a:rPr>
                        <a:t>(%)</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DRY DENSITY</a:t>
                      </a:r>
                      <a:endParaRPr lang="en-US" sz="1000">
                        <a:latin typeface="Times New Roman" pitchFamily="18" charset="0"/>
                        <a:ea typeface="Calibri"/>
                        <a:cs typeface="Times New Roman" pitchFamily="18" charset="0"/>
                      </a:endParaRPr>
                    </a:p>
                    <a:p>
                      <a:pPr marL="0" marR="0" algn="ctr">
                        <a:lnSpc>
                          <a:spcPct val="115000"/>
                        </a:lnSpc>
                        <a:spcBef>
                          <a:spcPts val="0"/>
                        </a:spcBef>
                        <a:spcAft>
                          <a:spcPts val="0"/>
                        </a:spcAft>
                      </a:pPr>
                      <a:r>
                        <a:rPr lang="en-IN" sz="1000">
                          <a:latin typeface="Times New Roman" pitchFamily="18" charset="0"/>
                          <a:ea typeface="SimSun"/>
                          <a:cs typeface="Times New Roman" pitchFamily="18" charset="0"/>
                        </a:rPr>
                        <a:t>(g/cc)</a:t>
                      </a:r>
                      <a:endParaRPr lang="en-US" sz="1000">
                        <a:latin typeface="Times New Roman" pitchFamily="18" charset="0"/>
                        <a:ea typeface="Calibri"/>
                        <a:cs typeface="Times New Roman" pitchFamily="18" charset="0"/>
                      </a:endParaRPr>
                    </a:p>
                  </a:txBody>
                  <a:tcPr marL="68580" marR="68580" marT="0" marB="0"/>
                </a:tc>
              </a:tr>
              <a:tr h="577753">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1</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120</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2.045</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dirty="0">
                          <a:latin typeface="Times New Roman" pitchFamily="18" charset="0"/>
                          <a:ea typeface="SimSun"/>
                          <a:cs typeface="Times New Roman" pitchFamily="18" charset="0"/>
                        </a:rPr>
                        <a:t>3.75</a:t>
                      </a:r>
                      <a:endParaRPr lang="en-US" sz="10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0.054</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0.095</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0.092</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7.8</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1.58</a:t>
                      </a:r>
                      <a:endParaRPr lang="en-US" sz="1000">
                        <a:latin typeface="Times New Roman" pitchFamily="18" charset="0"/>
                        <a:ea typeface="Calibri"/>
                        <a:cs typeface="Times New Roman" pitchFamily="18" charset="0"/>
                      </a:endParaRPr>
                    </a:p>
                  </a:txBody>
                  <a:tcPr marL="68580" marR="68580" marT="0" marB="0"/>
                </a:tc>
              </a:tr>
              <a:tr h="577753">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2</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140</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2.045</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3.867</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0.021</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0.055</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0.052</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9.6</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1.60</a:t>
                      </a:r>
                      <a:endParaRPr lang="en-US" sz="1000">
                        <a:latin typeface="Times New Roman" pitchFamily="18" charset="0"/>
                        <a:ea typeface="Calibri"/>
                        <a:cs typeface="Times New Roman" pitchFamily="18" charset="0"/>
                      </a:endParaRPr>
                    </a:p>
                  </a:txBody>
                  <a:tcPr marL="68580" marR="68580" marT="0" marB="0"/>
                </a:tc>
              </a:tr>
              <a:tr h="577753">
                <a:tc>
                  <a:txBody>
                    <a:bodyPr/>
                    <a:lstStyle/>
                    <a:p>
                      <a:pPr marL="0" marR="0" algn="ctr">
                        <a:lnSpc>
                          <a:spcPct val="115000"/>
                        </a:lnSpc>
                        <a:spcBef>
                          <a:spcPts val="0"/>
                        </a:spcBef>
                        <a:spcAft>
                          <a:spcPts val="0"/>
                        </a:spcAft>
                      </a:pPr>
                      <a:endParaRPr lang="en-IN" sz="1000">
                        <a:latin typeface="Times New Roman" pitchFamily="18" charset="0"/>
                        <a:ea typeface="SimSun"/>
                        <a:cs typeface="Times New Roman" pitchFamily="18" charset="0"/>
                      </a:endParaRPr>
                    </a:p>
                    <a:p>
                      <a:pPr marL="0" marR="0" algn="ctr">
                        <a:lnSpc>
                          <a:spcPct val="115000"/>
                        </a:lnSpc>
                        <a:spcBef>
                          <a:spcPts val="0"/>
                        </a:spcBef>
                        <a:spcAft>
                          <a:spcPts val="0"/>
                        </a:spcAft>
                      </a:pPr>
                      <a:r>
                        <a:rPr lang="en-IN" sz="1000">
                          <a:latin typeface="Times New Roman" pitchFamily="18" charset="0"/>
                          <a:ea typeface="SimSun"/>
                          <a:cs typeface="Times New Roman" pitchFamily="18" charset="0"/>
                        </a:rPr>
                        <a:t>3</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160</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2.045</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4.021</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0.022</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0.054</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0.051</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10.3</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1.67</a:t>
                      </a:r>
                      <a:endParaRPr lang="en-US" sz="1000">
                        <a:latin typeface="Times New Roman" pitchFamily="18" charset="0"/>
                        <a:ea typeface="Calibri"/>
                        <a:cs typeface="Times New Roman" pitchFamily="18" charset="0"/>
                      </a:endParaRPr>
                    </a:p>
                  </a:txBody>
                  <a:tcPr marL="68580" marR="68580" marT="0" marB="0"/>
                </a:tc>
              </a:tr>
              <a:tr h="577753">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4</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dirty="0">
                          <a:latin typeface="Times New Roman" pitchFamily="18" charset="0"/>
                          <a:ea typeface="SimSun"/>
                          <a:cs typeface="Times New Roman" pitchFamily="18" charset="0"/>
                        </a:rPr>
                        <a:t>180</a:t>
                      </a:r>
                      <a:endParaRPr lang="en-US" sz="10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2.045</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dirty="0">
                          <a:latin typeface="Times New Roman" pitchFamily="18" charset="0"/>
                          <a:ea typeface="SimSun"/>
                          <a:cs typeface="Times New Roman" pitchFamily="18" charset="0"/>
                        </a:rPr>
                        <a:t>4.056</a:t>
                      </a:r>
                      <a:endParaRPr lang="en-US" sz="10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0.022</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0.068</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0.061</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a:latin typeface="Times New Roman" pitchFamily="18" charset="0"/>
                          <a:ea typeface="SimSun"/>
                          <a:cs typeface="Times New Roman" pitchFamily="18" charset="0"/>
                        </a:rPr>
                        <a:t>17.9</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IN" sz="1000" dirty="0">
                          <a:latin typeface="Times New Roman" pitchFamily="18" charset="0"/>
                          <a:ea typeface="SimSun"/>
                          <a:cs typeface="Times New Roman" pitchFamily="18" charset="0"/>
                        </a:rPr>
                        <a:t>1.58</a:t>
                      </a:r>
                      <a:endParaRPr lang="en-US" sz="1000" dirty="0">
                        <a:latin typeface="Times New Roman" pitchFamily="18" charset="0"/>
                        <a:ea typeface="Calibri"/>
                        <a:cs typeface="Times New Roman"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GRAPH OF STANDARD PROCTOR:</a:t>
            </a:r>
            <a:endParaRPr lang="en-US" sz="24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1435100" y="1676400"/>
          <a:ext cx="7499350" cy="4572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Times New Roman" pitchFamily="18" charset="0"/>
                <a:cs typeface="Times New Roman" pitchFamily="18" charset="0"/>
              </a:rPr>
              <a:t>UNCONFINED COMPRESSIVE STRENGTH :</a:t>
            </a:r>
            <a:endParaRPr lang="en-US" sz="24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1435100" y="1447800"/>
          <a:ext cx="7499352" cy="5151120"/>
        </p:xfrm>
        <a:graphic>
          <a:graphicData uri="http://schemas.openxmlformats.org/drawingml/2006/table">
            <a:tbl>
              <a:tblPr firstRow="1" bandRow="1">
                <a:tableStyleId>{5C22544A-7EE6-4342-B048-85BDC9FD1C3A}</a:tableStyleId>
              </a:tblPr>
              <a:tblGrid>
                <a:gridCol w="937419"/>
                <a:gridCol w="937419"/>
                <a:gridCol w="937419"/>
                <a:gridCol w="937419"/>
                <a:gridCol w="937419"/>
                <a:gridCol w="937419"/>
                <a:gridCol w="937419"/>
                <a:gridCol w="937419"/>
              </a:tblGrid>
              <a:tr h="370840">
                <a:tc>
                  <a:txBody>
                    <a:bodyPr/>
                    <a:lstStyle/>
                    <a:p>
                      <a:pPr marL="0" marR="0" algn="l">
                        <a:lnSpc>
                          <a:spcPct val="115000"/>
                        </a:lnSpc>
                        <a:spcBef>
                          <a:spcPts val="0"/>
                        </a:spcBef>
                        <a:spcAft>
                          <a:spcPts val="0"/>
                        </a:spcAft>
                      </a:pPr>
                      <a:r>
                        <a:rPr lang="en-IN" sz="1000" dirty="0">
                          <a:latin typeface="Times New Roman" pitchFamily="18" charset="0"/>
                          <a:ea typeface="SimSun"/>
                          <a:cs typeface="Times New Roman" pitchFamily="18" charset="0"/>
                        </a:rPr>
                        <a:t>S.NO</a:t>
                      </a:r>
                      <a:endParaRPr lang="en-US" sz="1000" dirty="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VERTICAL DIAL GAUGE</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STRAIN (E) %</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COMPACTED AREA</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PROVING RING</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LOAD </a:t>
                      </a:r>
                      <a:endParaRPr lang="en-US" sz="1000">
                        <a:latin typeface="Times New Roman" pitchFamily="18" charset="0"/>
                        <a:ea typeface="Calibri"/>
                        <a:cs typeface="Times New Roman" pitchFamily="18" charset="0"/>
                      </a:endParaRPr>
                    </a:p>
                    <a:p>
                      <a:pPr marL="0" marR="0" algn="l">
                        <a:lnSpc>
                          <a:spcPct val="115000"/>
                        </a:lnSpc>
                        <a:spcBef>
                          <a:spcPts val="0"/>
                        </a:spcBef>
                        <a:spcAft>
                          <a:spcPts val="0"/>
                        </a:spcAft>
                      </a:pPr>
                      <a:r>
                        <a:rPr lang="en-IN" sz="1000">
                          <a:latin typeface="Times New Roman" pitchFamily="18" charset="0"/>
                          <a:ea typeface="SimSun"/>
                          <a:cs typeface="Times New Roman" pitchFamily="18" charset="0"/>
                        </a:rPr>
                        <a:t>PRRXPRCX5</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UNCONFINE COMPRESSIVE STRENGTH</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UNDRAINED SHEAR STRENGTH</a:t>
                      </a:r>
                      <a:endParaRPr lang="en-US" sz="1000">
                        <a:latin typeface="Times New Roman" pitchFamily="18" charset="0"/>
                        <a:ea typeface="Calibri"/>
                        <a:cs typeface="Times New Roman" pitchFamily="18" charset="0"/>
                      </a:endParaRPr>
                    </a:p>
                  </a:txBody>
                  <a:tcPr marL="68580" marR="68580" marT="0" marB="0"/>
                </a:tc>
              </a:tr>
              <a:tr h="370840">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50</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0.5</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9.669</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3.6</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4.104</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0.424</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0.212</a:t>
                      </a:r>
                      <a:endParaRPr lang="en-US" sz="1000">
                        <a:latin typeface="Times New Roman" pitchFamily="18" charset="0"/>
                        <a:ea typeface="Calibri"/>
                        <a:cs typeface="Times New Roman" pitchFamily="18" charset="0"/>
                      </a:endParaRPr>
                    </a:p>
                  </a:txBody>
                  <a:tcPr marL="68580" marR="68580" marT="0" marB="0"/>
                </a:tc>
              </a:tr>
              <a:tr h="370840">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2</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100</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9.718</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5</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5.7</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0.286</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0.2.93</a:t>
                      </a:r>
                      <a:endParaRPr lang="en-US" sz="1000">
                        <a:latin typeface="Times New Roman" pitchFamily="18" charset="0"/>
                        <a:ea typeface="Calibri"/>
                        <a:cs typeface="Times New Roman" pitchFamily="18" charset="0"/>
                      </a:endParaRPr>
                    </a:p>
                  </a:txBody>
                  <a:tcPr marL="68580" marR="68580" marT="0" marB="0"/>
                </a:tc>
              </a:tr>
              <a:tr h="370840">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3</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150</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1.5</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9.76</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8</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9.12</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0.934</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0.467</a:t>
                      </a:r>
                      <a:endParaRPr lang="en-US" sz="1000">
                        <a:latin typeface="Times New Roman" pitchFamily="18" charset="0"/>
                        <a:ea typeface="Calibri"/>
                        <a:cs typeface="Times New Roman" pitchFamily="18" charset="0"/>
                      </a:endParaRPr>
                    </a:p>
                  </a:txBody>
                  <a:tcPr marL="68580" marR="68580" marT="0" marB="0"/>
                </a:tc>
              </a:tr>
              <a:tr h="370840">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4</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200</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2</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9.81</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8.2</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9.348</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0.962</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0.476</a:t>
                      </a:r>
                      <a:endParaRPr lang="en-US" sz="1000">
                        <a:latin typeface="Times New Roman" pitchFamily="18" charset="0"/>
                        <a:ea typeface="Calibri"/>
                        <a:cs typeface="Times New Roman" pitchFamily="18" charset="0"/>
                      </a:endParaRPr>
                    </a:p>
                  </a:txBody>
                  <a:tcPr marL="68580" marR="68580" marT="0" marB="0"/>
                </a:tc>
              </a:tr>
              <a:tr h="370840">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5</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250</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2.5</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9.36</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8.2</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10.46</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9.948</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0.474</a:t>
                      </a:r>
                      <a:endParaRPr lang="en-US" sz="1000">
                        <a:latin typeface="Times New Roman" pitchFamily="18" charset="0"/>
                        <a:ea typeface="Calibri"/>
                        <a:cs typeface="Times New Roman" pitchFamily="18" charset="0"/>
                      </a:endParaRPr>
                    </a:p>
                  </a:txBody>
                  <a:tcPr marL="68580" marR="68580" marT="0" marB="0"/>
                </a:tc>
              </a:tr>
              <a:tr h="370840">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6</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300</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3</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9.91</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9.1</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11.62</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1.046</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0.532</a:t>
                      </a:r>
                      <a:endParaRPr lang="en-US" sz="1000">
                        <a:latin typeface="Times New Roman" pitchFamily="18" charset="0"/>
                        <a:ea typeface="Calibri"/>
                        <a:cs typeface="Times New Roman" pitchFamily="18" charset="0"/>
                      </a:endParaRPr>
                    </a:p>
                  </a:txBody>
                  <a:tcPr marL="68580" marR="68580" marT="0" marB="0"/>
                </a:tc>
              </a:tr>
              <a:tr h="370840">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7</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350</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3.5</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9.96</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10.2</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12.54</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1.16</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0.58</a:t>
                      </a:r>
                      <a:endParaRPr lang="en-US" sz="1000">
                        <a:latin typeface="Times New Roman" pitchFamily="18" charset="0"/>
                        <a:ea typeface="Calibri"/>
                        <a:cs typeface="Times New Roman" pitchFamily="18" charset="0"/>
                      </a:endParaRPr>
                    </a:p>
                  </a:txBody>
                  <a:tcPr marL="68580" marR="68580" marT="0" marB="0"/>
                </a:tc>
              </a:tr>
              <a:tr h="370840">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8</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400</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4</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10.02</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11</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12.54</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1.24</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0.62</a:t>
                      </a:r>
                      <a:endParaRPr lang="en-US" sz="1000">
                        <a:latin typeface="Times New Roman" pitchFamily="18" charset="0"/>
                        <a:ea typeface="Calibri"/>
                        <a:cs typeface="Times New Roman" pitchFamily="18" charset="0"/>
                      </a:endParaRPr>
                    </a:p>
                  </a:txBody>
                  <a:tcPr marL="68580" marR="68580" marT="0" marB="0"/>
                </a:tc>
              </a:tr>
              <a:tr h="370840">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9</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450</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4.5</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10.07</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11</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12.54</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1.245</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0.62</a:t>
                      </a:r>
                      <a:endParaRPr lang="en-US" sz="1000">
                        <a:latin typeface="Times New Roman" pitchFamily="18" charset="0"/>
                        <a:ea typeface="Calibri"/>
                        <a:cs typeface="Times New Roman" pitchFamily="18" charset="0"/>
                      </a:endParaRPr>
                    </a:p>
                  </a:txBody>
                  <a:tcPr marL="68580" marR="68580" marT="0" marB="0"/>
                </a:tc>
              </a:tr>
              <a:tr h="370840">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10</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500</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5</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10.12</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11</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12.54</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1.25</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0.625</a:t>
                      </a:r>
                      <a:endParaRPr lang="en-US" sz="1000">
                        <a:latin typeface="Times New Roman" pitchFamily="18" charset="0"/>
                        <a:ea typeface="Calibri"/>
                        <a:cs typeface="Times New Roman" pitchFamily="18" charset="0"/>
                      </a:endParaRPr>
                    </a:p>
                  </a:txBody>
                  <a:tcPr marL="68580" marR="68580" marT="0" marB="0"/>
                </a:tc>
              </a:tr>
              <a:tr h="370840">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11</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550</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5.5</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10.18</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11</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12.54</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1.233</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0.616</a:t>
                      </a:r>
                      <a:endParaRPr lang="en-US" sz="1000">
                        <a:latin typeface="Times New Roman" pitchFamily="18" charset="0"/>
                        <a:ea typeface="Calibri"/>
                        <a:cs typeface="Times New Roman" pitchFamily="18" charset="0"/>
                      </a:endParaRPr>
                    </a:p>
                  </a:txBody>
                  <a:tcPr marL="68580" marR="68580" marT="0" marB="0"/>
                </a:tc>
              </a:tr>
              <a:tr h="370840">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12</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600</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6</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10.23</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11</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12.54</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a:latin typeface="Times New Roman" pitchFamily="18" charset="0"/>
                          <a:ea typeface="SimSun"/>
                          <a:cs typeface="Times New Roman" pitchFamily="18" charset="0"/>
                        </a:rPr>
                        <a:t>1.22</a:t>
                      </a:r>
                      <a:endParaRPr lang="en-US" sz="1000">
                        <a:latin typeface="Times New Roman" pitchFamily="18" charset="0"/>
                        <a:ea typeface="Calibri"/>
                        <a:cs typeface="Times New Roman" pitchFamily="18" charset="0"/>
                      </a:endParaRPr>
                    </a:p>
                  </a:txBody>
                  <a:tcPr marL="68580" marR="68580" marT="0" marB="0"/>
                </a:tc>
                <a:tc>
                  <a:txBody>
                    <a:bodyPr/>
                    <a:lstStyle/>
                    <a:p>
                      <a:pPr marL="0" marR="0" algn="l">
                        <a:lnSpc>
                          <a:spcPct val="115000"/>
                        </a:lnSpc>
                        <a:spcBef>
                          <a:spcPts val="0"/>
                        </a:spcBef>
                        <a:spcAft>
                          <a:spcPts val="0"/>
                        </a:spcAft>
                      </a:pPr>
                      <a:r>
                        <a:rPr lang="en-IN" sz="1000" dirty="0">
                          <a:latin typeface="Times New Roman" pitchFamily="18" charset="0"/>
                          <a:ea typeface="SimSun"/>
                          <a:cs typeface="Times New Roman" pitchFamily="18" charset="0"/>
                        </a:rPr>
                        <a:t>0.613</a:t>
                      </a:r>
                      <a:endParaRPr lang="en-US" sz="1000" dirty="0">
                        <a:latin typeface="Times New Roman" pitchFamily="18" charset="0"/>
                        <a:ea typeface="Calibri"/>
                        <a:cs typeface="Times New Roman"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GRAPH OF UNCONFINED COMPRESSIVE STRENGTH :</a:t>
            </a:r>
            <a:endParaRPr lang="en-US" sz="24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1435100" y="1447800"/>
          <a:ext cx="749935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CONCLUSION:</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sz="1800" dirty="0" smtClean="0">
                <a:latin typeface="Times New Roman" pitchFamily="18" charset="0"/>
                <a:cs typeface="Times New Roman" pitchFamily="18" charset="0"/>
              </a:rPr>
              <a:t>Black cotton soils when blended with quarry dust and lime are very </a:t>
            </a:r>
            <a:r>
              <a:rPr lang="en-US" sz="1800" dirty="0" err="1" smtClean="0">
                <a:latin typeface="Times New Roman" pitchFamily="18" charset="0"/>
                <a:cs typeface="Times New Roman" pitchFamily="18" charset="0"/>
              </a:rPr>
              <a:t>promisinG</a:t>
            </a:r>
            <a:r>
              <a:rPr lang="en-US" sz="1800" dirty="0" smtClean="0">
                <a:latin typeface="Times New Roman" pitchFamily="18" charset="0"/>
                <a:cs typeface="Times New Roman" pitchFamily="18" charset="0"/>
              </a:rPr>
              <a:t> to improve the geotechnical properties. This will provide solution for the use of locally available black cotton soil.</a:t>
            </a:r>
          </a:p>
          <a:p>
            <a:pPr lvl="0"/>
            <a:r>
              <a:rPr lang="en-US" sz="1800" dirty="0" smtClean="0">
                <a:latin typeface="Times New Roman" pitchFamily="18" charset="0"/>
                <a:cs typeface="Times New Roman" pitchFamily="18" charset="0"/>
              </a:rPr>
              <a:t>Specific gravity of BC soil decreased with the addition of quarry dust and lime, this reduction of specific gravity value may be due to the reduction of plasticity character of BC soil.</a:t>
            </a:r>
          </a:p>
          <a:p>
            <a:pPr lvl="0"/>
            <a:r>
              <a:rPr lang="en-US" sz="1800" dirty="0" smtClean="0">
                <a:latin typeface="Times New Roman" pitchFamily="18" charset="0"/>
                <a:cs typeface="Times New Roman" pitchFamily="18" charset="0"/>
              </a:rPr>
              <a:t>Maximum dry density (MDD) is observed at soil for addition of quarry dust and lime. Further addition of it, MDD value decreased.</a:t>
            </a:r>
          </a:p>
          <a:p>
            <a:pPr lvl="0"/>
            <a:r>
              <a:rPr lang="en-US" sz="1800" dirty="0" smtClean="0">
                <a:latin typeface="Times New Roman" pitchFamily="18" charset="0"/>
                <a:cs typeface="Times New Roman" pitchFamily="18" charset="0"/>
              </a:rPr>
              <a:t>The strength of black cotton soil increasing with the addition up to soil and further decreased.</a:t>
            </a:r>
          </a:p>
          <a:p>
            <a:pPr lvl="0"/>
            <a:r>
              <a:rPr lang="en-US" sz="1800" dirty="0" smtClean="0">
                <a:latin typeface="Times New Roman" pitchFamily="18" charset="0"/>
                <a:cs typeface="Times New Roman" pitchFamily="18" charset="0"/>
              </a:rPr>
              <a:t>From the test it is concluded that the strength characteristics of BC soil are optimum at (8% lime + 20% quarry dust) .</a:t>
            </a: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REFERENCES:</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None/>
            </a:pPr>
            <a:endParaRPr lang="en-US" sz="1800" dirty="0" smtClean="0">
              <a:latin typeface="Times New Roman" pitchFamily="18" charset="0"/>
              <a:cs typeface="Times New Roman" pitchFamily="18" charset="0"/>
            </a:endParaRPr>
          </a:p>
          <a:p>
            <a:pPr lvl="0">
              <a:buNone/>
            </a:pPr>
            <a:r>
              <a:rPr lang="en-US" sz="1800" dirty="0" smtClean="0">
                <a:latin typeface="Times New Roman" pitchFamily="18" charset="0"/>
                <a:cs typeface="Times New Roman" pitchFamily="18" charset="0"/>
              </a:rPr>
              <a:t>1.Mishra B. A study on engineering behavior of black cotton soil and its stabilization by use of lime. International Journal of Science and Research. 2015 Nov; 4(11): 1–5.</a:t>
            </a:r>
          </a:p>
          <a:p>
            <a:pPr>
              <a:buNone/>
            </a:pPr>
            <a:r>
              <a:rPr lang="en-US" sz="1800" dirty="0" smtClean="0">
                <a:latin typeface="Times New Roman" pitchFamily="18" charset="0"/>
                <a:cs typeface="Times New Roman" pitchFamily="18" charset="0"/>
              </a:rPr>
              <a:t>2.Tiwari A, </a:t>
            </a:r>
            <a:r>
              <a:rPr lang="en-US" sz="1800" dirty="0" err="1" smtClean="0">
                <a:latin typeface="Times New Roman" pitchFamily="18" charset="0"/>
                <a:cs typeface="Times New Roman" pitchFamily="18" charset="0"/>
              </a:rPr>
              <a:t>Mahiyar</a:t>
            </a:r>
            <a:r>
              <a:rPr lang="en-US" sz="1800" dirty="0" smtClean="0">
                <a:latin typeface="Times New Roman" pitchFamily="18" charset="0"/>
                <a:cs typeface="Times New Roman" pitchFamily="18" charset="0"/>
              </a:rPr>
              <a:t> H K. Experimental study on stabilization of black cotton soil by fly ash, coconut coir fiber and crushed glass. International Journal of Engineering Technology and Advanced Engineering. 2015 Nov; 4(11): 1–4.</a:t>
            </a:r>
          </a:p>
          <a:p>
            <a:pPr>
              <a:buNone/>
            </a:pPr>
            <a:r>
              <a:rPr lang="en-US" sz="1800" dirty="0" smtClean="0">
                <a:latin typeface="Times New Roman" pitchFamily="18" charset="0"/>
                <a:cs typeface="Times New Roman" pitchFamily="18" charset="0"/>
              </a:rPr>
              <a:t>3. </a:t>
            </a:r>
            <a:r>
              <a:rPr lang="en-US" sz="1800" dirty="0" err="1" smtClean="0">
                <a:latin typeface="Times New Roman" pitchFamily="18" charset="0"/>
                <a:cs typeface="Times New Roman" pitchFamily="18" charset="0"/>
              </a:rPr>
              <a:t>Ghosh</a:t>
            </a:r>
            <a:r>
              <a:rPr lang="en-US" sz="1800" dirty="0" smtClean="0">
                <a:latin typeface="Times New Roman" pitchFamily="18" charset="0"/>
                <a:cs typeface="Times New Roman" pitchFamily="18" charset="0"/>
              </a:rPr>
              <a:t> P. </a:t>
            </a:r>
            <a:r>
              <a:rPr lang="en-US" sz="1800" dirty="0" err="1" smtClean="0">
                <a:latin typeface="Times New Roman" pitchFamily="18" charset="0"/>
                <a:cs typeface="Times New Roman" pitchFamily="18" charset="0"/>
              </a:rPr>
              <a:t>Fibre</a:t>
            </a:r>
            <a:r>
              <a:rPr lang="en-US" sz="1800" dirty="0" smtClean="0">
                <a:latin typeface="Times New Roman" pitchFamily="18" charset="0"/>
                <a:cs typeface="Times New Roman" pitchFamily="18" charset="0"/>
              </a:rPr>
              <a:t> Science and Technology. First Edition. Tata McGraw Hill Publishing Company: New Delhi; 2004.</a:t>
            </a:r>
          </a:p>
          <a:p>
            <a:pPr>
              <a:buNone/>
            </a:pPr>
            <a:r>
              <a:rPr lang="en-US" sz="1800" dirty="0" smtClean="0">
                <a:latin typeface="Times New Roman" pitchFamily="18" charset="0"/>
                <a:cs typeface="Times New Roman" pitchFamily="18" charset="0"/>
              </a:rPr>
              <a:t>4. </a:t>
            </a:r>
            <a:r>
              <a:rPr lang="en-US" sz="1800" dirty="0" err="1" smtClean="0">
                <a:latin typeface="Times New Roman" pitchFamily="18" charset="0"/>
                <a:cs typeface="Times New Roman" pitchFamily="18" charset="0"/>
              </a:rPr>
              <a:t>Olufowobi</a:t>
            </a:r>
            <a:r>
              <a:rPr lang="en-US" sz="1800" dirty="0" smtClean="0">
                <a:latin typeface="Times New Roman" pitchFamily="18" charset="0"/>
                <a:cs typeface="Times New Roman" pitchFamily="18" charset="0"/>
              </a:rPr>
              <a:t> J, </a:t>
            </a:r>
            <a:r>
              <a:rPr lang="en-US" sz="1800" dirty="0" err="1" smtClean="0">
                <a:latin typeface="Times New Roman" pitchFamily="18" charset="0"/>
                <a:cs typeface="Times New Roman" pitchFamily="18" charset="0"/>
              </a:rPr>
              <a:t>Ogundoju</a:t>
            </a:r>
            <a:r>
              <a:rPr lang="en-US" sz="1800" dirty="0" smtClean="0">
                <a:latin typeface="Times New Roman" pitchFamily="18" charset="0"/>
                <a:cs typeface="Times New Roman" pitchFamily="18" charset="0"/>
              </a:rPr>
              <a:t> A, Michael B, </a:t>
            </a:r>
            <a:r>
              <a:rPr lang="en-US" sz="1800" dirty="0" err="1" smtClean="0">
                <a:latin typeface="Times New Roman" pitchFamily="18" charset="0"/>
                <a:cs typeface="Times New Roman" pitchFamily="18" charset="0"/>
              </a:rPr>
              <a:t>Adrinlewo</a:t>
            </a:r>
            <a:r>
              <a:rPr lang="en-US" sz="1800" dirty="0" smtClean="0">
                <a:latin typeface="Times New Roman" pitchFamily="18" charset="0"/>
                <a:cs typeface="Times New Roman" pitchFamily="18" charset="0"/>
              </a:rPr>
              <a:t> O. Clay soil stabilization using powdered glass. Journal of Engineering Science and Technology. 2014 Oct; 9(05): 541–58.</a:t>
            </a:r>
          </a:p>
          <a:p>
            <a:pPr>
              <a:buNone/>
            </a:pPr>
            <a:r>
              <a:rPr lang="en-US" sz="1800" dirty="0" smtClean="0">
                <a:latin typeface="Times New Roman" pitchFamily="18" charset="0"/>
                <a:cs typeface="Times New Roman" pitchFamily="18" charset="0"/>
              </a:rPr>
              <a:t>5. Suresh K, </a:t>
            </a:r>
            <a:r>
              <a:rPr lang="en-US" sz="1800" dirty="0" err="1" smtClean="0">
                <a:latin typeface="Times New Roman" pitchFamily="18" charset="0"/>
                <a:cs typeface="Times New Roman" pitchFamily="18" charset="0"/>
              </a:rPr>
              <a:t>Padmavathi</a:t>
            </a:r>
            <a:r>
              <a:rPr lang="en-US" sz="1800" dirty="0" smtClean="0">
                <a:latin typeface="Times New Roman" pitchFamily="18" charset="0"/>
                <a:cs typeface="Times New Roman" pitchFamily="18" charset="0"/>
              </a:rPr>
              <a:t> V, Sultana A. Experimental study on stabilization of black cotton soil with stone dust and fibers. Proceedings of 48th Indian Geotechnical Conference; India; 2009. p. 1–5.</a:t>
            </a: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0" indent="-342900">
              <a:spcBef>
                <a:spcPts val="0"/>
              </a:spcBef>
              <a:buClr>
                <a:srgbClr val="000000"/>
              </a:buClr>
              <a:buSzPts val="1800"/>
              <a:buNone/>
            </a:pPr>
            <a:r>
              <a:rPr lang="en-US" sz="2100" dirty="0" smtClean="0">
                <a:solidFill>
                  <a:srgbClr val="000000"/>
                </a:solidFill>
                <a:latin typeface="Times New Roman" pitchFamily="18" charset="0"/>
                <a:cs typeface="Times New Roman" pitchFamily="18" charset="0"/>
              </a:rPr>
              <a:t>6.Gourly, C.S., </a:t>
            </a:r>
            <a:r>
              <a:rPr lang="en-US" sz="2100" dirty="0" err="1" smtClean="0">
                <a:solidFill>
                  <a:srgbClr val="000000"/>
                </a:solidFill>
                <a:latin typeface="Times New Roman" pitchFamily="18" charset="0"/>
                <a:cs typeface="Times New Roman" pitchFamily="18" charset="0"/>
              </a:rPr>
              <a:t>Newill</a:t>
            </a:r>
            <a:r>
              <a:rPr lang="en-US" sz="2100" dirty="0" smtClean="0">
                <a:solidFill>
                  <a:srgbClr val="000000"/>
                </a:solidFill>
                <a:latin typeface="Times New Roman" pitchFamily="18" charset="0"/>
                <a:cs typeface="Times New Roman" pitchFamily="18" charset="0"/>
              </a:rPr>
              <a:t>, D., and </a:t>
            </a:r>
            <a:r>
              <a:rPr lang="en-US" sz="2100" dirty="0" err="1" smtClean="0">
                <a:solidFill>
                  <a:srgbClr val="000000"/>
                </a:solidFill>
                <a:latin typeface="Times New Roman" pitchFamily="18" charset="0"/>
                <a:cs typeface="Times New Roman" pitchFamily="18" charset="0"/>
              </a:rPr>
              <a:t>Shreiner</a:t>
            </a:r>
            <a:r>
              <a:rPr lang="en-US" sz="2100" dirty="0" smtClean="0">
                <a:solidFill>
                  <a:srgbClr val="000000"/>
                </a:solidFill>
                <a:latin typeface="Times New Roman" pitchFamily="18" charset="0"/>
                <a:cs typeface="Times New Roman" pitchFamily="18" charset="0"/>
              </a:rPr>
              <a:t>, H.D., “Expansive soils: TRL’s research strategy.” Proc., Int. </a:t>
            </a:r>
            <a:r>
              <a:rPr lang="en-US" sz="2100" dirty="0" err="1" smtClean="0">
                <a:solidFill>
                  <a:srgbClr val="000000"/>
                </a:solidFill>
                <a:latin typeface="Times New Roman" pitchFamily="18" charset="0"/>
                <a:cs typeface="Times New Roman" pitchFamily="18" charset="0"/>
              </a:rPr>
              <a:t>symp</a:t>
            </a:r>
            <a:r>
              <a:rPr lang="en-US" sz="2100" dirty="0" smtClean="0">
                <a:solidFill>
                  <a:srgbClr val="000000"/>
                </a:solidFill>
                <a:latin typeface="Times New Roman" pitchFamily="18" charset="0"/>
                <a:cs typeface="Times New Roman" pitchFamily="18" charset="0"/>
              </a:rPr>
              <a:t>. On Engineering        Characteristics of Arid soils, 1993. </a:t>
            </a:r>
          </a:p>
          <a:p>
            <a:pPr marL="457200" lvl="0" indent="-342900">
              <a:spcBef>
                <a:spcPts val="0"/>
              </a:spcBef>
              <a:buClr>
                <a:srgbClr val="000000"/>
              </a:buClr>
              <a:buSzPts val="1800"/>
              <a:buNone/>
            </a:pPr>
            <a:r>
              <a:rPr lang="en-US" sz="2100" dirty="0" smtClean="0">
                <a:solidFill>
                  <a:srgbClr val="000000"/>
                </a:solidFill>
                <a:latin typeface="Times New Roman" pitchFamily="18" charset="0"/>
                <a:cs typeface="Times New Roman" pitchFamily="18" charset="0"/>
              </a:rPr>
              <a:t>7.Chapman, H.D., “</a:t>
            </a:r>
            <a:r>
              <a:rPr lang="en-US" sz="2100" dirty="0" err="1" smtClean="0">
                <a:solidFill>
                  <a:srgbClr val="000000"/>
                </a:solidFill>
                <a:latin typeface="Times New Roman" pitchFamily="18" charset="0"/>
                <a:cs typeface="Times New Roman" pitchFamily="18" charset="0"/>
              </a:rPr>
              <a:t>Cation</a:t>
            </a:r>
            <a:r>
              <a:rPr lang="en-US" sz="2100" dirty="0" smtClean="0">
                <a:solidFill>
                  <a:srgbClr val="000000"/>
                </a:solidFill>
                <a:latin typeface="Times New Roman" pitchFamily="18" charset="0"/>
                <a:cs typeface="Times New Roman" pitchFamily="18" charset="0"/>
              </a:rPr>
              <a:t> Exchange Capacity in Methods of soil analysis”, American society of Soil Agronomy, 1965, C.A. Black et al., Eds., Madison, WI, pp.891-901. </a:t>
            </a:r>
          </a:p>
          <a:p>
            <a:pPr marL="457200" lvl="0" indent="-342900">
              <a:spcBef>
                <a:spcPts val="0"/>
              </a:spcBef>
              <a:buClr>
                <a:srgbClr val="000000"/>
              </a:buClr>
              <a:buSzPts val="1800"/>
              <a:buNone/>
            </a:pPr>
            <a:r>
              <a:rPr lang="en-US" sz="2100" dirty="0" smtClean="0">
                <a:solidFill>
                  <a:srgbClr val="000000"/>
                </a:solidFill>
                <a:latin typeface="Times New Roman" pitchFamily="18" charset="0"/>
                <a:cs typeface="Times New Roman" pitchFamily="18" charset="0"/>
              </a:rPr>
              <a:t>8.N K </a:t>
            </a:r>
            <a:r>
              <a:rPr lang="en-US" sz="2100" dirty="0" err="1" smtClean="0">
                <a:solidFill>
                  <a:srgbClr val="000000"/>
                </a:solidFill>
                <a:latin typeface="Times New Roman" pitchFamily="18" charset="0"/>
                <a:cs typeface="Times New Roman" pitchFamily="18" charset="0"/>
              </a:rPr>
              <a:t>Bhasin</a:t>
            </a:r>
            <a:r>
              <a:rPr lang="en-US" sz="2100" dirty="0" smtClean="0">
                <a:solidFill>
                  <a:srgbClr val="000000"/>
                </a:solidFill>
                <a:latin typeface="Times New Roman" pitchFamily="18" charset="0"/>
                <a:cs typeface="Times New Roman" pitchFamily="18" charset="0"/>
              </a:rPr>
              <a:t>, N K </a:t>
            </a:r>
            <a:r>
              <a:rPr lang="en-US" sz="2100" dirty="0" err="1" smtClean="0">
                <a:solidFill>
                  <a:srgbClr val="000000"/>
                </a:solidFill>
                <a:latin typeface="Times New Roman" pitchFamily="18" charset="0"/>
                <a:cs typeface="Times New Roman" pitchFamily="18" charset="0"/>
              </a:rPr>
              <a:t>Goswami</a:t>
            </a:r>
            <a:r>
              <a:rPr lang="en-US" sz="2100" dirty="0" smtClean="0">
                <a:solidFill>
                  <a:srgbClr val="000000"/>
                </a:solidFill>
                <a:latin typeface="Times New Roman" pitchFamily="18" charset="0"/>
                <a:cs typeface="Times New Roman" pitchFamily="18" charset="0"/>
              </a:rPr>
              <a:t>, P </a:t>
            </a:r>
            <a:r>
              <a:rPr lang="en-US" sz="2100" dirty="0" err="1" smtClean="0">
                <a:solidFill>
                  <a:srgbClr val="000000"/>
                </a:solidFill>
                <a:latin typeface="Times New Roman" pitchFamily="18" charset="0"/>
                <a:cs typeface="Times New Roman" pitchFamily="18" charset="0"/>
              </a:rPr>
              <a:t>Oli</a:t>
            </a:r>
            <a:r>
              <a:rPr lang="en-US" sz="2100" dirty="0" smtClean="0">
                <a:solidFill>
                  <a:srgbClr val="000000"/>
                </a:solidFill>
                <a:latin typeface="Times New Roman" pitchFamily="18" charset="0"/>
                <a:cs typeface="Times New Roman" pitchFamily="18" charset="0"/>
              </a:rPr>
              <a:t>, N Krishnan and N B </a:t>
            </a:r>
            <a:r>
              <a:rPr lang="en-US" sz="2100" dirty="0" err="1" smtClean="0">
                <a:solidFill>
                  <a:srgbClr val="000000"/>
                </a:solidFill>
                <a:latin typeface="Times New Roman" pitchFamily="18" charset="0"/>
                <a:cs typeface="Times New Roman" pitchFamily="18" charset="0"/>
              </a:rPr>
              <a:t>Lal</a:t>
            </a:r>
            <a:r>
              <a:rPr lang="en-US" sz="2100" dirty="0" smtClean="0">
                <a:solidFill>
                  <a:srgbClr val="000000"/>
                </a:solidFill>
                <a:latin typeface="Times New Roman" pitchFamily="18" charset="0"/>
                <a:cs typeface="Times New Roman" pitchFamily="18" charset="0"/>
              </a:rPr>
              <a:t> (1988), “A Laboratory Study on Utilization of Waste Materials for the Construction of Roads in Black Cotton Soil Areas”, Highway research bulletin, No. 36,pp. 1-11.</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295400"/>
          </a:xfrm>
        </p:spPr>
        <p:txBody>
          <a:bodyPr>
            <a:normAutofit/>
          </a:bodyPr>
          <a:lstStyle/>
          <a:p>
            <a:pPr algn="ctr"/>
            <a:r>
              <a:rPr lang="en-US" sz="2400" dirty="0" smtClean="0">
                <a:latin typeface="Times New Roman" pitchFamily="18" charset="0"/>
                <a:cs typeface="Times New Roman" pitchFamily="18" charset="0"/>
              </a:rPr>
              <a:t>THANK YOU</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solidFill>
                  <a:schemeClr val="bg2">
                    <a:lumMod val="50000"/>
                  </a:schemeClr>
                </a:solidFill>
                <a:latin typeface="Times New Roman" pitchFamily="18" charset="0"/>
                <a:cs typeface="Times New Roman" pitchFamily="18" charset="0"/>
              </a:rPr>
              <a:t>ABSTRACT</a:t>
            </a:r>
            <a:endParaRPr lang="en-US" sz="2400" dirty="0">
              <a:solidFill>
                <a:schemeClr val="bg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219200" y="1600200"/>
            <a:ext cx="7467600" cy="4144963"/>
          </a:xfrm>
        </p:spPr>
        <p:txBody>
          <a:bodyPr>
            <a:normAutofit fontScale="85000" lnSpcReduction="10000"/>
          </a:bodyPr>
          <a:lstStyle/>
          <a:p>
            <a:pPr algn="just"/>
            <a:r>
              <a:rPr lang="en-IN" sz="2000" dirty="0" smtClean="0">
                <a:latin typeface="Times New Roman" pitchFamily="18" charset="0"/>
                <a:cs typeface="Times New Roman" pitchFamily="18" charset="0"/>
              </a:rPr>
              <a:t>With the increasing of population and the reduction of available land, more and more construction of buildings and other civil engineering structures have to be carried out on weak or soft soil . In this project we are going to describe about the effect of lime and some Geo-technical properties of expansive soil stabilized with the optimum percentage of Quarry dust. Black cotton soil is one of the major soil deposits of India. These soils are very expansive in nature, these expand highly when comes contact with the water .This study is carried out with an intention to evaluate the effects of Quarry dust and lime on the geotechnical properties of the locally available expansive soil from Vaddeswaram. Tests which are to be carried out on the sample of soil dealt with specific gravity, compaction, California bearing ratio, unconfined compressive strength and shear strength. These tests are to be conducted at both non-stabilized and stabilized states by adding 2%, 4%, 6%, 8% and 10% of lime in addition with 5%, 10%, 15%, 20% and 25% of quarry dust. The results show the effect of quarry dust and lime on geotechnical properties of the soil samples strength. Also it may be estimated that this is an efficient way of reducing costs, without losing the strength gains and water sensibility</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INTRODUCTION</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Black cotton soil are found in many parts of the India. Black cotton soil are found in many parts of the India. t is highly expansive in nature due to presence of clay minerals and It expands greatly when comes in contact with water and contracts when the water squeezes out. Due to this swell and shrink </a:t>
            </a:r>
            <a:r>
              <a:rPr lang="en-US" sz="2000" dirty="0" err="1" smtClean="0">
                <a:latin typeface="Times New Roman" pitchFamily="18" charset="0"/>
                <a:cs typeface="Times New Roman" pitchFamily="18" charset="0"/>
              </a:rPr>
              <a:t>behaviour</a:t>
            </a:r>
            <a:r>
              <a:rPr lang="en-US" sz="2000" dirty="0" smtClean="0">
                <a:latin typeface="Times New Roman" pitchFamily="18" charset="0"/>
                <a:cs typeface="Times New Roman" pitchFamily="18" charset="0"/>
              </a:rPr>
              <a:t> of black cotton soil severe damages cause to foundations of the buildings and structures constructed on them. It has been observed that the addition of Lime and Quarry dust did not changed the plasticity characteristics. Different proportions of lime and quarry dust are used to determine the basic Geo-technical properties </a:t>
            </a:r>
            <a:r>
              <a:rPr lang="en-US" sz="2000" dirty="0" err="1" smtClean="0">
                <a:latin typeface="Times New Roman" pitchFamily="18" charset="0"/>
                <a:cs typeface="Times New Roman" pitchFamily="18" charset="0"/>
              </a:rPr>
              <a:t>suchas</a:t>
            </a:r>
            <a:r>
              <a:rPr lang="en-US" sz="2000" dirty="0" smtClean="0">
                <a:latin typeface="Times New Roman" pitchFamily="18" charset="0"/>
                <a:cs typeface="Times New Roman" pitchFamily="18" charset="0"/>
              </a:rPr>
              <a:t> Specific gravity, compaction,   unconfined compression strength, and maximum dry density.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OBJECTIVES</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To improve the engineering properties of black cotton soils by adding lime and quarry dust.</a:t>
            </a:r>
          </a:p>
          <a:p>
            <a:pPr algn="just">
              <a:buNone/>
            </a:pP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To improve the swelling and shrinkage characteristics.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762000"/>
          </a:xfrm>
        </p:spPr>
        <p:txBody>
          <a:bodyPr>
            <a:normAutofit/>
          </a:bodyPr>
          <a:lstStyle/>
          <a:p>
            <a:r>
              <a:rPr lang="en-US" sz="2400" dirty="0" smtClean="0">
                <a:latin typeface="Times New Roman" pitchFamily="18" charset="0"/>
                <a:cs typeface="Times New Roman" pitchFamily="18" charset="0"/>
              </a:rPr>
              <a:t>LITERATURE REVIEW</a:t>
            </a:r>
            <a:endParaRPr lang="en-US" sz="24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1143000" y="1009594"/>
          <a:ext cx="7162800" cy="4930252"/>
        </p:xfrm>
        <a:graphic>
          <a:graphicData uri="http://schemas.openxmlformats.org/drawingml/2006/table">
            <a:tbl>
              <a:tblPr firstRow="1" bandRow="1">
                <a:tableStyleId>{5C22544A-7EE6-4342-B048-85BDC9FD1C3A}</a:tableStyleId>
              </a:tblPr>
              <a:tblGrid>
                <a:gridCol w="838200"/>
                <a:gridCol w="1981200"/>
                <a:gridCol w="1295400"/>
                <a:gridCol w="1219200"/>
                <a:gridCol w="1828800"/>
              </a:tblGrid>
              <a:tr h="1066800">
                <a:tc>
                  <a:txBody>
                    <a:bodyPr/>
                    <a:lstStyle/>
                    <a:p>
                      <a:r>
                        <a:rPr lang="en-US" sz="1400" dirty="0" smtClean="0">
                          <a:latin typeface="Times New Roman" pitchFamily="18" charset="0"/>
                          <a:cs typeface="Times New Roman" pitchFamily="18" charset="0"/>
                        </a:rPr>
                        <a:t>S.</a:t>
                      </a:r>
                      <a:r>
                        <a:rPr lang="en-US" sz="1400" baseline="0" dirty="0" smtClean="0">
                          <a:latin typeface="Times New Roman" pitchFamily="18" charset="0"/>
                          <a:cs typeface="Times New Roman" pitchFamily="18" charset="0"/>
                        </a:rPr>
                        <a:t> NO</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AUTHOR OF THE JOURNAL</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JOURNAL ANME</a:t>
                      </a:r>
                    </a:p>
                    <a:p>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JOURNAL TITLE</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YEAR OF PUBLICATION</a:t>
                      </a:r>
                      <a:endParaRPr lang="en-US" sz="1400" dirty="0">
                        <a:latin typeface="Times New Roman" pitchFamily="18" charset="0"/>
                        <a:cs typeface="Times New Roman" pitchFamily="18" charset="0"/>
                      </a:endParaRPr>
                    </a:p>
                  </a:txBody>
                  <a:tcPr/>
                </a:tc>
              </a:tr>
              <a:tr h="1733606">
                <a:tc>
                  <a:txBody>
                    <a:bodyPr/>
                    <a:lstStyle/>
                    <a:p>
                      <a:r>
                        <a:rPr lang="en-US" sz="1400" dirty="0" smtClean="0">
                          <a:latin typeface="Times New Roman" pitchFamily="18" charset="0"/>
                          <a:cs typeface="Times New Roman" pitchFamily="18" charset="0"/>
                        </a:rPr>
                        <a:t>1</a:t>
                      </a:r>
                      <a:endParaRPr lang="en-US" sz="1400" dirty="0">
                        <a:latin typeface="Times New Roman" pitchFamily="18" charset="0"/>
                        <a:cs typeface="Times New Roman" pitchFamily="18" charset="0"/>
                      </a:endParaRPr>
                    </a:p>
                  </a:txBody>
                  <a:tcPr/>
                </a:tc>
                <a:tc>
                  <a:txBody>
                    <a:bodyPr/>
                    <a:lstStyle/>
                    <a:p>
                      <a:r>
                        <a:rPr kumimoji="0" lang="en-US" sz="1400" kern="1200" baseline="0" dirty="0" err="1" smtClean="0">
                          <a:solidFill>
                            <a:schemeClr val="dk1"/>
                          </a:solidFill>
                          <a:latin typeface="Times New Roman" pitchFamily="18" charset="0"/>
                          <a:ea typeface="+mn-ea"/>
                          <a:cs typeface="Times New Roman" pitchFamily="18" charset="0"/>
                        </a:rPr>
                        <a:t>H.Venkateswarlu</a:t>
                      </a:r>
                      <a:r>
                        <a:rPr kumimoji="0" lang="en-US" sz="1400" kern="1200" baseline="0" dirty="0" smtClean="0">
                          <a:solidFill>
                            <a:schemeClr val="dk1"/>
                          </a:solidFill>
                          <a:latin typeface="Times New Roman" pitchFamily="18" charset="0"/>
                          <a:ea typeface="+mn-ea"/>
                          <a:cs typeface="Times New Roman" pitchFamily="18" charset="0"/>
                        </a:rPr>
                        <a:t> &amp; A.C.S.V Prasad</a:t>
                      </a:r>
                      <a:endParaRPr lang="en-US" sz="1400" dirty="0">
                        <a:latin typeface="Times New Roman" pitchFamily="18" charset="0"/>
                        <a:cs typeface="Times New Roman" pitchFamily="18" charset="0"/>
                      </a:endParaRPr>
                    </a:p>
                  </a:txBody>
                  <a:tcPr/>
                </a:tc>
                <a:tc>
                  <a:txBody>
                    <a:bodyPr/>
                    <a:lstStyle/>
                    <a:p>
                      <a:r>
                        <a:rPr kumimoji="0" lang="en-US" sz="1400" b="0" i="0" kern="1200" dirty="0" smtClean="0">
                          <a:solidFill>
                            <a:schemeClr val="dk1"/>
                          </a:solidFill>
                          <a:latin typeface="Times New Roman" pitchFamily="18" charset="0"/>
                          <a:ea typeface="+mn-ea"/>
                          <a:cs typeface="Times New Roman" pitchFamily="18" charset="0"/>
                        </a:rPr>
                        <a:t>International Journal of Industrial Engineering and Technology </a:t>
                      </a:r>
                      <a:endParaRPr lang="en-US" sz="1400" b="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smtClean="0">
                          <a:solidFill>
                            <a:schemeClr val="dk1"/>
                          </a:solidFill>
                          <a:latin typeface="Times New Roman" pitchFamily="18" charset="0"/>
                          <a:ea typeface="+mn-ea"/>
                          <a:cs typeface="Times New Roman" pitchFamily="18" charset="0"/>
                        </a:rPr>
                        <a:t>Study on Behavior of Expansive Soil Treated With Quarry Dust </a:t>
                      </a:r>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txBody>
                  <a:tcPr/>
                </a:tc>
                <a:tc>
                  <a:txBody>
                    <a:bodyPr/>
                    <a:lstStyle/>
                    <a:p>
                      <a:r>
                        <a:rPr kumimoji="0" lang="en-US" sz="1400" b="0" kern="1200" baseline="0" dirty="0" smtClean="0">
                          <a:solidFill>
                            <a:schemeClr val="dk1"/>
                          </a:solidFill>
                          <a:latin typeface="Times New Roman" pitchFamily="18" charset="0"/>
                          <a:ea typeface="+mn-ea"/>
                          <a:cs typeface="Times New Roman" pitchFamily="18" charset="0"/>
                        </a:rPr>
                        <a:t>Volume 4, Issue 10, April 2015 </a:t>
                      </a:r>
                      <a:endParaRPr lang="en-US" sz="1400" b="0" dirty="0">
                        <a:latin typeface="Times New Roman" pitchFamily="18" charset="0"/>
                        <a:cs typeface="Times New Roman" pitchFamily="18" charset="0"/>
                      </a:endParaRPr>
                    </a:p>
                  </a:txBody>
                  <a:tcPr/>
                </a:tc>
              </a:tr>
              <a:tr h="2129846">
                <a:tc>
                  <a:txBody>
                    <a:bodyPr/>
                    <a:lstStyle/>
                    <a:p>
                      <a:r>
                        <a:rPr lang="en-US" sz="1400" dirty="0" smtClean="0">
                          <a:latin typeface="Times New Roman" pitchFamily="18" charset="0"/>
                          <a:cs typeface="Times New Roman" pitchFamily="18" charset="0"/>
                        </a:rPr>
                        <a:t>2</a:t>
                      </a:r>
                      <a:endParaRPr lang="en-US" sz="1400" dirty="0">
                        <a:latin typeface="Times New Roman" pitchFamily="18" charset="0"/>
                        <a:cs typeface="Times New Roman" pitchFamily="18" charset="0"/>
                      </a:endParaRPr>
                    </a:p>
                  </a:txBody>
                  <a:tcPr/>
                </a:tc>
                <a:tc>
                  <a:txBody>
                    <a:bodyPr/>
                    <a:lstStyle/>
                    <a:p>
                      <a:r>
                        <a:rPr kumimoji="0" lang="en-US" sz="1400" kern="1200" baseline="0" dirty="0" smtClean="0">
                          <a:solidFill>
                            <a:schemeClr val="dk1"/>
                          </a:solidFill>
                          <a:latin typeface="Times New Roman" pitchFamily="18" charset="0"/>
                          <a:ea typeface="+mn-ea"/>
                          <a:cs typeface="Times New Roman" pitchFamily="18" charset="0"/>
                        </a:rPr>
                        <a:t>Dr. </a:t>
                      </a:r>
                      <a:r>
                        <a:rPr kumimoji="0" lang="en-US" sz="1400" kern="1200" baseline="0" dirty="0" err="1" smtClean="0">
                          <a:solidFill>
                            <a:schemeClr val="dk1"/>
                          </a:solidFill>
                          <a:latin typeface="Times New Roman" pitchFamily="18" charset="0"/>
                          <a:ea typeface="+mn-ea"/>
                          <a:cs typeface="Times New Roman" pitchFamily="18" charset="0"/>
                        </a:rPr>
                        <a:t>Akshaya</a:t>
                      </a:r>
                      <a:r>
                        <a:rPr kumimoji="0" lang="en-US" sz="1400" kern="1200" baseline="0" dirty="0" smtClean="0">
                          <a:solidFill>
                            <a:schemeClr val="dk1"/>
                          </a:solidFill>
                          <a:latin typeface="Times New Roman" pitchFamily="18" charset="0"/>
                          <a:ea typeface="+mn-ea"/>
                          <a:cs typeface="Times New Roman" pitchFamily="18" charset="0"/>
                        </a:rPr>
                        <a:t> Kumar </a:t>
                      </a:r>
                      <a:r>
                        <a:rPr kumimoji="0" lang="en-US" sz="1400" kern="1200" baseline="0" dirty="0" err="1" smtClean="0">
                          <a:solidFill>
                            <a:schemeClr val="dk1"/>
                          </a:solidFill>
                          <a:latin typeface="Times New Roman" pitchFamily="18" charset="0"/>
                          <a:ea typeface="+mn-ea"/>
                          <a:cs typeface="Times New Roman" pitchFamily="18" charset="0"/>
                        </a:rPr>
                        <a:t>Sabat</a:t>
                      </a:r>
                      <a:r>
                        <a:rPr kumimoji="0" lang="en-US" sz="1400" kern="1200" baseline="0" dirty="0" smtClean="0">
                          <a:solidFill>
                            <a:schemeClr val="dk1"/>
                          </a:solidFill>
                          <a:latin typeface="Times New Roman" pitchFamily="18" charset="0"/>
                          <a:ea typeface="+mn-ea"/>
                          <a:cs typeface="Times New Roman" pitchFamily="18" charset="0"/>
                        </a:rPr>
                        <a:t> </a:t>
                      </a:r>
                      <a:endParaRPr lang="en-US" sz="1400" dirty="0">
                        <a:latin typeface="Times New Roman" pitchFamily="18" charset="0"/>
                        <a:cs typeface="Times New Roman" pitchFamily="18" charset="0"/>
                      </a:endParaRPr>
                    </a:p>
                  </a:txBody>
                  <a:tcPr/>
                </a:tc>
                <a:tc>
                  <a:txBody>
                    <a:bodyPr/>
                    <a:lstStyle/>
                    <a:p>
                      <a:r>
                        <a:rPr kumimoji="0" lang="en-US" sz="1400" kern="1200" baseline="0" dirty="0" smtClean="0">
                          <a:solidFill>
                            <a:schemeClr val="dk1"/>
                          </a:solidFill>
                          <a:latin typeface="Times New Roman" pitchFamily="18" charset="0"/>
                          <a:ea typeface="+mn-ea"/>
                          <a:cs typeface="Times New Roman" pitchFamily="18" charset="0"/>
                        </a:rPr>
                        <a:t>International Journal of Emerging trends in Engineering and Development </a:t>
                      </a:r>
                      <a:endParaRPr lang="en-US" sz="1400" dirty="0">
                        <a:latin typeface="Times New Roman" pitchFamily="18" charset="0"/>
                        <a:cs typeface="Times New Roman" pitchFamily="18" charset="0"/>
                      </a:endParaRPr>
                    </a:p>
                  </a:txBody>
                  <a:tcPr/>
                </a:tc>
                <a:tc>
                  <a:txBody>
                    <a:bodyPr/>
                    <a:lstStyle/>
                    <a:p>
                      <a:r>
                        <a:rPr kumimoji="0" lang="en-US" sz="1400" b="0" kern="1200" baseline="0" dirty="0" smtClean="0">
                          <a:solidFill>
                            <a:schemeClr val="dk1"/>
                          </a:solidFill>
                          <a:latin typeface="Times New Roman" pitchFamily="18" charset="0"/>
                          <a:ea typeface="+mn-ea"/>
                          <a:cs typeface="Times New Roman" pitchFamily="18" charset="0"/>
                        </a:rPr>
                        <a:t>A Study on Some Geotechnical Properties of Lime </a:t>
                      </a:r>
                      <a:r>
                        <a:rPr kumimoji="0" lang="en-US" sz="1400" b="0" kern="1200" baseline="0" dirty="0" err="1" smtClean="0">
                          <a:solidFill>
                            <a:schemeClr val="dk1"/>
                          </a:solidFill>
                          <a:latin typeface="Times New Roman" pitchFamily="18" charset="0"/>
                          <a:ea typeface="+mn-ea"/>
                          <a:cs typeface="Times New Roman" pitchFamily="18" charset="0"/>
                        </a:rPr>
                        <a:t>Stabilised</a:t>
                      </a:r>
                      <a:r>
                        <a:rPr kumimoji="0" lang="en-US" sz="1400" b="0" kern="1200" baseline="0" dirty="0" smtClean="0">
                          <a:solidFill>
                            <a:schemeClr val="dk1"/>
                          </a:solidFill>
                          <a:latin typeface="Times New Roman" pitchFamily="18" charset="0"/>
                          <a:ea typeface="+mn-ea"/>
                          <a:cs typeface="Times New Roman" pitchFamily="18" charset="0"/>
                        </a:rPr>
                        <a:t> Expansive Soil –Quarry Dust Mixes </a:t>
                      </a:r>
                      <a:endParaRPr lang="en-US" sz="1400" b="0" dirty="0">
                        <a:latin typeface="Times New Roman" pitchFamily="18" charset="0"/>
                        <a:cs typeface="Times New Roman" pitchFamily="18" charset="0"/>
                      </a:endParaRPr>
                    </a:p>
                  </a:txBody>
                  <a:tcPr/>
                </a:tc>
                <a:tc>
                  <a:txBody>
                    <a:bodyPr/>
                    <a:lstStyle/>
                    <a:p>
                      <a:r>
                        <a:rPr kumimoji="0" lang="en-US" sz="1400" kern="1200" baseline="0" dirty="0" smtClean="0">
                          <a:solidFill>
                            <a:schemeClr val="dk1"/>
                          </a:solidFill>
                          <a:latin typeface="Times New Roman" pitchFamily="18" charset="0"/>
                          <a:ea typeface="+mn-ea"/>
                          <a:cs typeface="Times New Roman" pitchFamily="18" charset="0"/>
                        </a:rPr>
                        <a:t>Issue 2, Vol.1( January-2012) </a:t>
                      </a:r>
                      <a:endParaRPr lang="en-US" sz="14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371600" y="609600"/>
          <a:ext cx="7499350" cy="5928360"/>
        </p:xfrm>
        <a:graphic>
          <a:graphicData uri="http://schemas.openxmlformats.org/drawingml/2006/table">
            <a:tbl>
              <a:tblPr firstRow="1" bandRow="1">
                <a:tableStyleId>{5C22544A-7EE6-4342-B048-85BDC9FD1C3A}</a:tableStyleId>
              </a:tblPr>
              <a:tblGrid>
                <a:gridCol w="1499870"/>
                <a:gridCol w="1499870"/>
                <a:gridCol w="1499870"/>
                <a:gridCol w="1824990"/>
                <a:gridCol w="1174750"/>
              </a:tblGrid>
              <a:tr h="17565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S.</a:t>
                      </a:r>
                      <a:r>
                        <a:rPr lang="en-US" sz="1800" baseline="0" dirty="0" smtClean="0">
                          <a:latin typeface="Times New Roman" pitchFamily="18" charset="0"/>
                          <a:cs typeface="Times New Roman" pitchFamily="18" charset="0"/>
                        </a:rPr>
                        <a:t> NO</a:t>
                      </a:r>
                      <a:endParaRPr lang="en-US" sz="1800" dirty="0" smtClean="0">
                        <a:latin typeface="Times New Roman" pitchFamily="18" charset="0"/>
                        <a:cs typeface="Times New Roman"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AUTHOR OF THE JOURNAL</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JOURNAL ANME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JOURNAL TITLE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YEAR OF PUBLICATION</a:t>
                      </a:r>
                    </a:p>
                    <a:p>
                      <a:endParaRPr lang="en-US" dirty="0"/>
                    </a:p>
                  </a:txBody>
                  <a:tcPr/>
                </a:tc>
              </a:tr>
              <a:tr h="1756551">
                <a:tc>
                  <a:txBody>
                    <a:bodyPr/>
                    <a:lstStyle/>
                    <a:p>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B.JAYA PRAKASH REDDY</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International Journal of Pure and Applied Mathematic</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STABILIZATION</a:t>
                      </a:r>
                      <a:r>
                        <a:rPr lang="en-US" baseline="0" dirty="0" smtClean="0">
                          <a:latin typeface="Times New Roman" pitchFamily="18" charset="0"/>
                          <a:cs typeface="Times New Roman" pitchFamily="18" charset="0"/>
                        </a:rPr>
                        <a:t> OF BC SOIL USING QUARRY DUST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2018</a:t>
                      </a:r>
                      <a:endParaRPr lang="en-US" dirty="0">
                        <a:latin typeface="Times New Roman" pitchFamily="18" charset="0"/>
                        <a:cs typeface="Times New Roman" pitchFamily="18" charset="0"/>
                      </a:endParaRPr>
                    </a:p>
                  </a:txBody>
                  <a:tcPr/>
                </a:tc>
              </a:tr>
              <a:tr h="2415258">
                <a:tc>
                  <a:txBody>
                    <a:bodyPr/>
                    <a:lstStyle/>
                    <a:p>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H.Venkateswarlu1, Dr DSV Prasad2, Dr.GVR </a:t>
                      </a:r>
                      <a:r>
                        <a:rPr lang="en-US" dirty="0" err="1" smtClean="0">
                          <a:latin typeface="Times New Roman" pitchFamily="18" charset="0"/>
                          <a:cs typeface="Times New Roman" pitchFamily="18" charset="0"/>
                        </a:rPr>
                        <a:t>Prasada</a:t>
                      </a:r>
                      <a:r>
                        <a:rPr lang="en-US" dirty="0" smtClean="0">
                          <a:latin typeface="Times New Roman" pitchFamily="18" charset="0"/>
                          <a:cs typeface="Times New Roman" pitchFamily="18" charset="0"/>
                        </a:rPr>
                        <a:t> Raju3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IOSR Journal of Mechanical and Civil Engineering (IOSR-JMCE)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Study on Geotechnical Properties of Stabilized Expansive </a:t>
                      </a:r>
                      <a:r>
                        <a:rPr lang="en-US" dirty="0" err="1" smtClean="0">
                          <a:latin typeface="Times New Roman" pitchFamily="18" charset="0"/>
                          <a:cs typeface="Times New Roman" pitchFamily="18" charset="0"/>
                        </a:rPr>
                        <a:t>SoilQuarry</a:t>
                      </a:r>
                      <a:r>
                        <a:rPr lang="en-US" dirty="0" smtClean="0">
                          <a:latin typeface="Times New Roman" pitchFamily="18" charset="0"/>
                          <a:cs typeface="Times New Roman" pitchFamily="18" charset="0"/>
                        </a:rPr>
                        <a:t> Dust Mixes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2015</a:t>
                      </a:r>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METHODOLOGY</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b="1" dirty="0" smtClean="0">
                <a:latin typeface="Times New Roman" pitchFamily="18" charset="0"/>
                <a:cs typeface="Times New Roman" pitchFamily="18" charset="0"/>
              </a:rPr>
              <a:t>BLACK COTTON SOIL :</a:t>
            </a:r>
          </a:p>
          <a:p>
            <a:r>
              <a:rPr lang="en-US" sz="2000" dirty="0" smtClean="0">
                <a:latin typeface="Times New Roman" pitchFamily="18" charset="0"/>
                <a:cs typeface="Times New Roman" pitchFamily="18" charset="0"/>
              </a:rPr>
              <a:t>Up to now we done some experiments on black cotton soil which is highly expansive in nature. These soils are not utilized for the construction purpose in the civil engineering so, we have to do some research on these soils to use these expansive soils for construction purpose. For stabilization of this soils we added some admixtures like lime powder and quarry dust.</a:t>
            </a:r>
          </a:p>
          <a:p>
            <a:pPr>
              <a:buNone/>
            </a:pPr>
            <a:r>
              <a:rPr lang="en-US" sz="2000" b="1" dirty="0" smtClean="0">
                <a:latin typeface="Times New Roman" pitchFamily="18" charset="0"/>
                <a:cs typeface="Times New Roman" pitchFamily="18" charset="0"/>
              </a:rPr>
              <a:t>LIME :</a:t>
            </a:r>
          </a:p>
          <a:p>
            <a:r>
              <a:rPr lang="en-US" sz="2000" dirty="0" smtClean="0">
                <a:latin typeface="Times New Roman" pitchFamily="18" charset="0"/>
                <a:cs typeface="Times New Roman" pitchFamily="18" charset="0"/>
              </a:rPr>
              <a:t> Lime is one of the basic building material used mainly as lime mortar in construction.</a:t>
            </a:r>
          </a:p>
          <a:p>
            <a:pPr>
              <a:buNone/>
            </a:pPr>
            <a:r>
              <a:rPr lang="en-US" sz="2000" b="1" dirty="0" smtClean="0">
                <a:latin typeface="Times New Roman" pitchFamily="18" charset="0"/>
                <a:cs typeface="Times New Roman" pitchFamily="18" charset="0"/>
              </a:rPr>
              <a:t>QUARRY DUST :</a:t>
            </a:r>
          </a:p>
          <a:p>
            <a:r>
              <a:rPr lang="en-US" sz="2000" dirty="0" smtClean="0">
                <a:latin typeface="Times New Roman" pitchFamily="18" charset="0"/>
                <a:cs typeface="Times New Roman" pitchFamily="18" charset="0"/>
              </a:rPr>
              <a:t> It removes environmental problems as well as also contribute to the economy. Quarry dust is having higher shear strength then other wastes, which is highly beneficial for its use as a soil stabilizer.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6896" y="1371600"/>
            <a:ext cx="2743200" cy="1676400"/>
          </a:xfrm>
        </p:spPr>
        <p:txBody>
          <a:bodyPr/>
          <a:lstStyle/>
          <a:p>
            <a:r>
              <a:rPr lang="en-US" sz="2400" dirty="0" smtClean="0">
                <a:latin typeface="Times New Roman" pitchFamily="18" charset="0"/>
                <a:cs typeface="Times New Roman" pitchFamily="18" charset="0"/>
              </a:rPr>
              <a:t>BLACK COTTON SOIL</a:t>
            </a:r>
            <a:endParaRPr lang="en-US" sz="2400" dirty="0">
              <a:latin typeface="Times New Roman" pitchFamily="18" charset="0"/>
              <a:cs typeface="Times New Roman" pitchFamily="18" charset="0"/>
            </a:endParaRPr>
          </a:p>
        </p:txBody>
      </p:sp>
      <p:pic>
        <p:nvPicPr>
          <p:cNvPr id="5" name="Picture Placeholder 4" descr="Screenshot (29).png"/>
          <p:cNvPicPr>
            <a:picLocks noGrp="1" noChangeAspect="1"/>
          </p:cNvPicPr>
          <p:nvPr>
            <p:ph type="pic" idx="1"/>
          </p:nvPr>
        </p:nvPicPr>
        <p:blipFill>
          <a:blip r:embed="rId2"/>
          <a:srcRect l="6170" r="6170"/>
          <a:stretch>
            <a:fillRect/>
          </a:stretch>
        </p:blipFill>
        <p:spPr>
          <a:xfrm>
            <a:off x="838200" y="1143000"/>
            <a:ext cx="4419600" cy="3514725"/>
          </a:xfrm>
        </p:spPr>
      </p:pic>
      <p:sp>
        <p:nvSpPr>
          <p:cNvPr id="4" name="Text Placeholder 3"/>
          <p:cNvSpPr>
            <a:spLocks noGrp="1"/>
          </p:cNvSpPr>
          <p:nvPr>
            <p:ph type="body" sz="half" idx="2"/>
          </p:nvPr>
        </p:nvSpPr>
        <p:spPr/>
        <p:txBody>
          <a:bodyPr>
            <a:normAutofit/>
          </a:bodyPr>
          <a:lstStyle/>
          <a:p>
            <a:r>
              <a:rPr lang="en-US" sz="2400" dirty="0" smtClean="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FIGURE 1</a:t>
            </a:r>
            <a:endParaRPr lang="en-US"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631</TotalTime>
  <Words>1812</Words>
  <Application>Microsoft Office PowerPoint</Application>
  <PresentationFormat>On-screen Show (4:3)</PresentationFormat>
  <Paragraphs>345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Solstice</vt:lpstr>
      <vt:lpstr>STABILIZATION OF BLACK COTTON SOIL USING LIME AND QUARRY DUST AS A ADMIXTURES</vt:lpstr>
      <vt:lpstr>CONTENTS</vt:lpstr>
      <vt:lpstr>ABSTRACT</vt:lpstr>
      <vt:lpstr>INTRODUCTION</vt:lpstr>
      <vt:lpstr>OBJECTIVES</vt:lpstr>
      <vt:lpstr>LITERATURE REVIEW</vt:lpstr>
      <vt:lpstr>Slide 7</vt:lpstr>
      <vt:lpstr>METHODOLOGY</vt:lpstr>
      <vt:lpstr>BLACK COTTON SOIL</vt:lpstr>
      <vt:lpstr>QUARRY DUST</vt:lpstr>
      <vt:lpstr>LIME MIXTURE POWDER</vt:lpstr>
      <vt:lpstr>METHODOLOGY :</vt:lpstr>
      <vt:lpstr>PHYSICAL PROPERTIES:</vt:lpstr>
      <vt:lpstr>ENGINEERING PROPERTIES:</vt:lpstr>
      <vt:lpstr>FREE SWELL INDEX</vt:lpstr>
      <vt:lpstr>SIEVE ANALYSIS</vt:lpstr>
      <vt:lpstr>RESULTS TABLE:</vt:lpstr>
      <vt:lpstr>RESULTS TABLE OF ENGINEERING PROPERTIES: </vt:lpstr>
      <vt:lpstr>STANDARD PROCTOR :</vt:lpstr>
      <vt:lpstr>STANDARD PROCTOR TABLE :</vt:lpstr>
      <vt:lpstr>GRAPH OF STANDARD PROCTOR:</vt:lpstr>
      <vt:lpstr>UNCONFINED COMPRESSIVE STRENGTH :</vt:lpstr>
      <vt:lpstr>GRAPH OF UNCONFINED COMPRESSIVE STRENGTH :</vt:lpstr>
      <vt:lpstr>CONCLUSION:</vt:lpstr>
      <vt:lpstr>REFERENCES:</vt:lpstr>
      <vt:lpstr>Slide 26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STABILIZATION OF BLACK COTTON SOIL BU USING LIME AND QUARRY DUST</dc:title>
  <dc:creator>Dell</dc:creator>
  <cp:lastModifiedBy>Dell</cp:lastModifiedBy>
  <cp:revision>88</cp:revision>
  <dcterms:created xsi:type="dcterms:W3CDTF">2020-01-03T04:45:33Z</dcterms:created>
  <dcterms:modified xsi:type="dcterms:W3CDTF">2020-04-04T07:15:30Z</dcterms:modified>
</cp:coreProperties>
</file>