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94" r:id="rId3"/>
    <p:sldId id="274" r:id="rId4"/>
    <p:sldId id="278" r:id="rId5"/>
    <p:sldId id="298" r:id="rId6"/>
    <p:sldId id="297" r:id="rId7"/>
    <p:sldId id="291" r:id="rId8"/>
    <p:sldId id="299" r:id="rId9"/>
    <p:sldId id="282" r:id="rId10"/>
    <p:sldId id="281" r:id="rId11"/>
    <p:sldId id="295" r:id="rId12"/>
    <p:sldId id="285" r:id="rId13"/>
    <p:sldId id="300" r:id="rId14"/>
    <p:sldId id="286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99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548C-F13D-4AFE-824F-FA0E942DC736}" v="21" dt="2024-12-09T16:58:53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>
        <p:scale>
          <a:sx n="110" d="100"/>
          <a:sy n="110" d="100"/>
        </p:scale>
        <p:origin x="16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09T17:22:11.739" v="1329" actId="1076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mod">
        <pc:chgData name="Jayakumar, Anand" userId="6cc3a520-efbc-4e1c-bd39-3e6623e0a555" providerId="ADAL" clId="{FC29548C-F13D-4AFE-824F-FA0E942DC736}" dt="2024-12-09T10:22:19.220" v="239" actId="552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Exploring Mental Health Data: Predicting Depression with Data Science</a:t>
            </a:r>
            <a:endParaRPr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10-Dec-24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Prepare and save submission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263DB-ED53-930D-7A9A-9098EE307757}"/>
              </a:ext>
            </a:extLst>
          </p:cNvPr>
          <p:cNvGrpSpPr/>
          <p:nvPr/>
        </p:nvGrpSpPr>
        <p:grpSpPr>
          <a:xfrm>
            <a:off x="7927863" y="125213"/>
            <a:ext cx="1164926" cy="869477"/>
            <a:chOff x="7466313" y="125213"/>
            <a:chExt cx="1164926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DA78B035-FD13-D931-5A11-3C6A127FF11A}"/>
                </a:ext>
              </a:extLst>
            </p:cNvPr>
            <p:cNvSpPr/>
            <p:nvPr/>
          </p:nvSpPr>
          <p:spPr>
            <a:xfrm>
              <a:off x="7848658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0C1E1-8B21-855A-3958-D58DA610A712}"/>
                </a:ext>
              </a:extLst>
            </p:cNvPr>
            <p:cNvSpPr txBox="1"/>
            <p:nvPr/>
          </p:nvSpPr>
          <p:spPr>
            <a:xfrm>
              <a:off x="7466313" y="717691"/>
              <a:ext cx="1164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</a:t>
              </a:r>
              <a:endParaRPr lang="en-US" b="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93800; # Features - 17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11222"/>
            <a:ext cx="44089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Interpreting model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has performed well, even though considered for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Precision-recall trade offs with Decision Tree based on if predicting ‘Depression’ or ‘No Depression’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Feature importance from Decision Tree – Top 5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162FA4-9FC7-E5BB-8492-F1234805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9" y="2411660"/>
            <a:ext cx="2419350" cy="15430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1" y="907113"/>
            <a:ext cx="59117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Regularly retrain models with updated data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Explore advanced models like Random forests or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visuals for the next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actions for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ETA for the final presentation 4-Feb-25</a:t>
            </a:r>
          </a:p>
        </p:txBody>
      </p:sp>
      <p:pic>
        <p:nvPicPr>
          <p:cNvPr id="5" name="Picture 2" descr="Client - Free marketing icons">
            <a:extLst>
              <a:ext uri="{FF2B5EF4-FFF2-40B4-BE49-F238E27FC236}">
                <a16:creationId xmlns:a16="http://schemas.microsoft.com/office/drawing/2014/main" id="{7F88B62B-9CA4-9F65-9557-D7433B49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82" y="180631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1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E72F0A-4C8A-7E75-A831-BBE0014C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6" y="1010346"/>
            <a:ext cx="8264434" cy="14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64803" y="907113"/>
            <a:ext cx="8649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+mj-lt"/>
              </a:rPr>
              <a:t>Some of the 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399556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406487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2256803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2972558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3468309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81" y="2256803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1210602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92894" y="37228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02446" y="41336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Client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3BBD0-3790-5F02-C6A2-8935E8749167}"/>
              </a:ext>
            </a:extLst>
          </p:cNvPr>
          <p:cNvSpPr txBox="1"/>
          <p:nvPr/>
        </p:nvSpPr>
        <p:spPr>
          <a:xfrm>
            <a:off x="102446" y="905807"/>
            <a:ext cx="88926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i="1" dirty="0">
                <a:solidFill>
                  <a:srgbClr val="FF9900"/>
                </a:solidFill>
              </a:rPr>
              <a:t>Predict Depression based on mental health survey data to identify key influencing factors.</a:t>
            </a:r>
          </a:p>
          <a:p>
            <a:endParaRPr lang="en-US" dirty="0"/>
          </a:p>
          <a:p>
            <a:r>
              <a:rPr lang="en-US" b="1" dirty="0"/>
              <a:t>Deliverables:</a:t>
            </a:r>
          </a:p>
          <a:p>
            <a:r>
              <a:rPr lang="en-US" dirty="0"/>
              <a:t>Machine learning models to predict depression.</a:t>
            </a:r>
          </a:p>
          <a:p>
            <a:r>
              <a:rPr lang="en-US" dirty="0"/>
              <a:t>Visual representation of model performance [esp. Accuracy Score]</a:t>
            </a:r>
          </a:p>
          <a:p>
            <a:endParaRPr lang="en-US" dirty="0"/>
          </a:p>
          <a:p>
            <a:r>
              <a:rPr lang="en-US" b="1" dirty="0"/>
              <a:t>Provided data files: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Test Data</a:t>
            </a:r>
          </a:p>
          <a:p>
            <a:r>
              <a:rPr lang="en-US" dirty="0"/>
              <a:t>Sample Submission template</a:t>
            </a:r>
          </a:p>
        </p:txBody>
      </p:sp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25624" y="889208"/>
            <a:ext cx="40374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details about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Target variable: </a:t>
            </a:r>
            <a:r>
              <a:rPr lang="en-US" dirty="0"/>
              <a:t>Depression (binary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140700; # Features - 19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Types of features: N</a:t>
            </a:r>
            <a:r>
              <a:rPr lang="en-US" dirty="0"/>
              <a:t>umerical, Categorical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F693DD-3B01-AA06-2C6A-CE81C12C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4" y="2274486"/>
            <a:ext cx="2011680" cy="1187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CDA0AB-F282-AC63-18DE-62FE340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96" y="2274486"/>
            <a:ext cx="2011680" cy="1178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39E2F-509D-C507-72D7-91E11373F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368" y="2274486"/>
            <a:ext cx="2011680" cy="1189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BA796B-BC89-BD4E-4F75-07227F7E4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24" y="3424623"/>
            <a:ext cx="2011680" cy="12425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97BF8C-DCC6-F3D7-70C7-F9F631A79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496" y="3424623"/>
            <a:ext cx="2011680" cy="11781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57CE92-86B9-58DD-A33F-4E1D4B73C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368" y="3424623"/>
            <a:ext cx="2011680" cy="12253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BF57FA-837B-B185-77EC-2404D2FB5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0280" y="2742319"/>
            <a:ext cx="2011680" cy="1258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6C262-932E-F7F0-6DBB-EAFB2A226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8920" y="821577"/>
            <a:ext cx="2500917" cy="144918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615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 [Cont….]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30210" y="1017789"/>
            <a:ext cx="1427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Majority Class: </a:t>
            </a:r>
            <a:r>
              <a:rPr lang="en-US" dirty="0">
                <a:latin typeface="+mn-lt"/>
              </a:rPr>
              <a:t>Proportion of Depressed vs Not Depressed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D2686-9731-0F85-4C5E-51C0822C67AB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" name="Freeform 77">
              <a:extLst>
                <a:ext uri="{FF2B5EF4-FFF2-40B4-BE49-F238E27FC236}">
                  <a16:creationId xmlns:a16="http://schemas.microsoft.com/office/drawing/2014/main" id="{46E38E44-5CDC-DACB-EF6F-C958FBB31FD0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B05CA4-DCF1-0034-523C-38D5C24DC69C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F0AE96-D814-B1C9-4BE1-D9CCD77FD2AD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0" name="Freeform 77">
              <a:extLst>
                <a:ext uri="{FF2B5EF4-FFF2-40B4-BE49-F238E27FC236}">
                  <a16:creationId xmlns:a16="http://schemas.microsoft.com/office/drawing/2014/main" id="{43A6403B-8C3B-011E-FBD7-5B4C91B3549B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98C999-78D4-755E-8771-916B035E79EA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38090-EDB6-9688-B8A6-7D4296F4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4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0BC6DE-236F-5C5A-AB4D-356075E9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A3E046-7F63-D34C-30D2-960313B4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4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625CD-95D6-A350-AD7A-A598C8B1E2E2}"/>
              </a:ext>
            </a:extLst>
          </p:cNvPr>
          <p:cNvSpPr txBox="1"/>
          <p:nvPr/>
        </p:nvSpPr>
        <p:spPr>
          <a:xfrm>
            <a:off x="4371282" y="3852799"/>
            <a:ext cx="24233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+mn-lt"/>
              </a:rPr>
              <a:t>Feature relationship: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Correlation heatmap of numerical features</a:t>
            </a:r>
            <a:endParaRPr lang="en-US" dirty="0">
              <a:latin typeface="+mn-lt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88A540-D3FD-C223-9CD3-2B343F83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6" y="856190"/>
            <a:ext cx="1605745" cy="14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FE4C2-341D-BA93-9B3A-A30AD50C8B4D}"/>
              </a:ext>
            </a:extLst>
          </p:cNvPr>
          <p:cNvSpPr txBox="1"/>
          <p:nvPr/>
        </p:nvSpPr>
        <p:spPr>
          <a:xfrm>
            <a:off x="125624" y="2486786"/>
            <a:ext cx="4245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Boxplots for some of the categorical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22D9D-2BF8-7C81-DD90-30DAE2982DB0}"/>
              </a:ext>
            </a:extLst>
          </p:cNvPr>
          <p:cNvSpPr txBox="1"/>
          <p:nvPr/>
        </p:nvSpPr>
        <p:spPr>
          <a:xfrm>
            <a:off x="5754956" y="1017789"/>
            <a:ext cx="2035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Missing Data Insights</a:t>
            </a:r>
            <a:endParaRPr lang="en-US" b="1" dirty="0"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1BFE6-3334-0D25-EECA-CA752E45E8CF}"/>
              </a:ext>
            </a:extLst>
          </p:cNvPr>
          <p:cNvGrpSpPr/>
          <p:nvPr/>
        </p:nvGrpSpPr>
        <p:grpSpPr>
          <a:xfrm>
            <a:off x="4720460" y="1429237"/>
            <a:ext cx="4104974" cy="2141483"/>
            <a:chOff x="4579710" y="1577286"/>
            <a:chExt cx="4104974" cy="21414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93D9F6-3A15-8D42-D760-7050107701BC}"/>
                </a:ext>
              </a:extLst>
            </p:cNvPr>
            <p:cNvGrpSpPr/>
            <p:nvPr/>
          </p:nvGrpSpPr>
          <p:grpSpPr>
            <a:xfrm>
              <a:off x="4579710" y="1577286"/>
              <a:ext cx="1954450" cy="2125111"/>
              <a:chOff x="4579710" y="1577286"/>
              <a:chExt cx="1954450" cy="212511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A4F1F5D-067E-375D-21AF-4A4A2F8B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9710" y="1822504"/>
                <a:ext cx="1954450" cy="187989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4922C-F9F4-133F-6C91-D643DDA8C90E}"/>
                  </a:ext>
                </a:extLst>
              </p:cNvPr>
              <p:cNvSpPr txBox="1"/>
              <p:nvPr/>
            </p:nvSpPr>
            <p:spPr>
              <a:xfrm>
                <a:off x="4848378" y="1577286"/>
                <a:ext cx="1417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i="1" dirty="0"/>
                  <a:t>Train Missing values</a:t>
                </a:r>
                <a:endParaRPr lang="en-US" sz="1050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E9AD82-E238-B0B9-F485-E75F57138999}"/>
                </a:ext>
              </a:extLst>
            </p:cNvPr>
            <p:cNvGrpSpPr/>
            <p:nvPr/>
          </p:nvGrpSpPr>
          <p:grpSpPr>
            <a:xfrm>
              <a:off x="6727868" y="1577286"/>
              <a:ext cx="1956816" cy="2141483"/>
              <a:chOff x="6727868" y="1577286"/>
              <a:chExt cx="1956816" cy="214148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59A60E-E9D3-145E-3CF7-EB9597EB609A}"/>
                  </a:ext>
                </a:extLst>
              </p:cNvPr>
              <p:cNvSpPr txBox="1"/>
              <p:nvPr/>
            </p:nvSpPr>
            <p:spPr>
              <a:xfrm>
                <a:off x="6997720" y="1577286"/>
                <a:ext cx="141711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050" i="1"/>
                </a:lvl1pPr>
              </a:lstStyle>
              <a:p>
                <a:r>
                  <a:rPr lang="en-US" dirty="0"/>
                  <a:t>Test Missing values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4B9F6AC-20ED-B70F-A5AE-0B4439564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7868" y="1842832"/>
                <a:ext cx="1956816" cy="18759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73968" y="398368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B8E03-248E-5F6F-A8B7-7739119BFB6B}"/>
              </a:ext>
            </a:extLst>
          </p:cNvPr>
          <p:cNvSpPr txBox="1"/>
          <p:nvPr/>
        </p:nvSpPr>
        <p:spPr>
          <a:xfrm>
            <a:off x="64233" y="1119090"/>
            <a:ext cx="90155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Handle missing data</a:t>
            </a:r>
            <a:r>
              <a:rPr lang="en-US" b="1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- </a:t>
            </a:r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Median imputation for numerical features, frequent value imputation for categorical features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Scaling</a:t>
            </a:r>
            <a:r>
              <a:rPr lang="en-US" dirty="0">
                <a:latin typeface="+mn-lt"/>
              </a:rPr>
              <a:t> - Standardize numeric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Encoding</a:t>
            </a:r>
            <a:r>
              <a:rPr lang="en-US" dirty="0">
                <a:latin typeface="+mn-lt"/>
              </a:rPr>
              <a:t> - One-hot encode of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Feature selection</a:t>
            </a:r>
            <a:r>
              <a:rPr lang="en-US" dirty="0">
                <a:latin typeface="+mn-lt"/>
              </a:rPr>
              <a:t> – Remove irrelevant columns (Name, City)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Model selection</a:t>
            </a:r>
          </a:p>
          <a:p>
            <a:pPr marL="285750" lvl="8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 – provides baseline for comparison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r>
              <a:rPr lang="en-US" dirty="0"/>
              <a:t>Decision Tree – provides Feature Importance and metrics for performance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Cross Validation –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check how it helps in comparing model behavior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64233" y="837440"/>
            <a:ext cx="2430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20CE0-1B72-9C70-9A08-9EF08C52DB46}"/>
              </a:ext>
            </a:extLst>
          </p:cNvPr>
          <p:cNvSpPr txBox="1"/>
          <p:nvPr/>
        </p:nvSpPr>
        <p:spPr>
          <a:xfrm>
            <a:off x="99238" y="981541"/>
            <a:ext cx="7445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en-US" i="1" dirty="0"/>
              <a:t>Models developed following the preprocessing recommendations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F4282-99B2-E181-2A23-82068CF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8" y="1320097"/>
            <a:ext cx="2286000" cy="1184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680DA-9FA8-047F-D3DA-B428E9F4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60" y="1313903"/>
            <a:ext cx="2286000" cy="1190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F4282-99B2-E181-2A23-82068CF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24" y="1017350"/>
            <a:ext cx="2286000" cy="1184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680DA-9FA8-047F-D3DA-B428E9F4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24" y="2357890"/>
            <a:ext cx="2286000" cy="1190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190298" y="856190"/>
            <a:ext cx="70639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Accuracy Score from Logistic Regression: 0.9364250177683013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0.9386780383795308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– Hyperparameter tuning – Tuned Max depth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 Accuracy Score from Decision Tree: 0.928820184790334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0.925373134328358</a:t>
            </a:r>
          </a:p>
        </p:txBody>
      </p:sp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E683F2-0531-1EF3-3061-5AC07402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6234"/>
              </p:ext>
            </p:extLst>
          </p:nvPr>
        </p:nvGraphicFramePr>
        <p:xfrm>
          <a:off x="165462" y="876335"/>
          <a:ext cx="34834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1">
                  <a:extLst>
                    <a:ext uri="{9D8B030D-6E8A-4147-A177-3AD203B41FA5}">
                      <a16:colId xmlns:a16="http://schemas.microsoft.com/office/drawing/2014/main" val="4159256383"/>
                    </a:ext>
                  </a:extLst>
                </a:gridCol>
                <a:gridCol w="1010193">
                  <a:extLst>
                    <a:ext uri="{9D8B030D-6E8A-4147-A177-3AD203B41FA5}">
                      <a16:colId xmlns:a16="http://schemas.microsoft.com/office/drawing/2014/main" val="32252946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266038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2058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4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3122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7B92BDE-3CAD-AF20-3265-6FB1EDFB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29" y="1169698"/>
            <a:ext cx="2795061" cy="2417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E0F212-D117-67FE-F046-F7E3F5CD05DD}"/>
              </a:ext>
            </a:extLst>
          </p:cNvPr>
          <p:cNvSpPr txBox="1"/>
          <p:nvPr/>
        </p:nvSpPr>
        <p:spPr>
          <a:xfrm>
            <a:off x="165462" y="2202418"/>
            <a:ext cx="32688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AUC Score</a:t>
            </a:r>
          </a:p>
          <a:p>
            <a:r>
              <a:rPr lang="en-US" sz="1200" dirty="0">
                <a:latin typeface="+mn-lt"/>
              </a:rPr>
              <a:t>    Logistic Regression: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0.8857500901242007</a:t>
            </a:r>
          </a:p>
          <a:p>
            <a:r>
              <a:rPr lang="en-US" sz="1200" dirty="0">
                <a:solidFill>
                  <a:srgbClr val="1F1F1F"/>
                </a:solidFill>
                <a:latin typeface="+mn-lt"/>
              </a:rPr>
              <a:t>    Decision Tree: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0.8754506083421533</a:t>
            </a:r>
            <a:endParaRPr lang="en-US" sz="12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527</Words>
  <Application>Microsoft Office PowerPoint</Application>
  <PresentationFormat>On-screen Show (16:9)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Wingdings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2024-12-09T17:22:17Z</dcterms:modified>
</cp:coreProperties>
</file>