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14"/>
  </p:notesMasterIdLst>
  <p:sldIdLst>
    <p:sldId id="400" r:id="rId2"/>
    <p:sldId id="402" r:id="rId3"/>
    <p:sldId id="481" r:id="rId4"/>
    <p:sldId id="500" r:id="rId5"/>
    <p:sldId id="499" r:id="rId6"/>
    <p:sldId id="501" r:id="rId7"/>
    <p:sldId id="502" r:id="rId8"/>
    <p:sldId id="503" r:id="rId9"/>
    <p:sldId id="491" r:id="rId10"/>
    <p:sldId id="505" r:id="rId11"/>
    <p:sldId id="504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6D6"/>
    <a:srgbClr val="566579"/>
    <a:srgbClr val="9AA3AF"/>
    <a:srgbClr val="7F7F7F"/>
    <a:srgbClr val="0070C0"/>
    <a:srgbClr val="339847"/>
    <a:srgbClr val="FF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5640" autoAdjust="0"/>
  </p:normalViewPr>
  <p:slideViewPr>
    <p:cSldViewPr snapToGrid="0">
      <p:cViewPr varScale="1">
        <p:scale>
          <a:sx n="117" d="100"/>
          <a:sy n="117" d="100"/>
        </p:scale>
        <p:origin x="1170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https://www.pexels.com/photo/aged-buddhist-temple-terrace-with-bell-shaped-stupas-4090091/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5A695-C1CD-4F57-A8D6-E3EB546956D0}" type="slidenum">
              <a:rPr lang="en-ID" smtClean="0"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90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Mutable = Can be changed</a:t>
            </a:r>
          </a:p>
          <a:p>
            <a:pPr marL="139700" indent="0">
              <a:buNone/>
            </a:pPr>
            <a:r>
              <a:rPr lang="en-ID"/>
              <a:t>Immutable =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2738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94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c4147e5b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c4147e5b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https://www.iconfinder.com/icons/4375050/logo_python_icon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https://en.wikipedia.org/wiki/Tuple</a:t>
            </a:r>
          </a:p>
          <a:p>
            <a:pPr marL="139700" indent="0">
              <a:buNone/>
            </a:pPr>
            <a:r>
              <a:rPr lang="en-ID"/>
              <a:t>Mutable = Able to change</a:t>
            </a:r>
          </a:p>
        </p:txBody>
      </p:sp>
    </p:spTree>
    <p:extLst>
      <p:ext uri="{BB962C8B-B14F-4D97-AF65-F5344CB8AC3E}">
        <p14:creationId xmlns:p14="http://schemas.microsoft.com/office/powerpoint/2010/main" val="373828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Explicit enumeration</a:t>
            </a:r>
          </a:p>
          <a:p>
            <a:pPr marL="139700" indent="0">
              <a:buNone/>
            </a:pPr>
            <a:r>
              <a:rPr lang="en-ID"/>
              <a:t>It's the use of comma which makes a tuple</a:t>
            </a:r>
          </a:p>
        </p:txBody>
      </p:sp>
    </p:spTree>
    <p:extLst>
      <p:ext uri="{BB962C8B-B14F-4D97-AF65-F5344CB8AC3E}">
        <p14:creationId xmlns:p14="http://schemas.microsoft.com/office/powerpoint/2010/main" val="167811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built-in tuple()</a:t>
            </a:r>
          </a:p>
        </p:txBody>
      </p:sp>
    </p:spTree>
    <p:extLst>
      <p:ext uri="{BB962C8B-B14F-4D97-AF65-F5344CB8AC3E}">
        <p14:creationId xmlns:p14="http://schemas.microsoft.com/office/powerpoint/2010/main" val="73402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508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007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Count how many elements of same index have same value between a and b</a:t>
            </a:r>
          </a:p>
        </p:txBody>
      </p:sp>
    </p:spTree>
    <p:extLst>
      <p:ext uri="{BB962C8B-B14F-4D97-AF65-F5344CB8AC3E}">
        <p14:creationId xmlns:p14="http://schemas.microsoft.com/office/powerpoint/2010/main" val="3798710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Count how many elements of same index have same value between a and b</a:t>
            </a:r>
          </a:p>
        </p:txBody>
      </p:sp>
    </p:spTree>
    <p:extLst>
      <p:ext uri="{BB962C8B-B14F-4D97-AF65-F5344CB8AC3E}">
        <p14:creationId xmlns:p14="http://schemas.microsoft.com/office/powerpoint/2010/main" val="207113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/>
              <a:t>Mutable = Can be changed</a:t>
            </a:r>
          </a:p>
          <a:p>
            <a:pPr marL="139700" indent="0">
              <a:buNone/>
            </a:pPr>
            <a:r>
              <a:rPr lang="en-ID"/>
              <a:t>Immutable =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246886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494142" y="4685183"/>
            <a:ext cx="4155716" cy="22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Dasar-Dasar Pemrograman 1 | Fariz Darari | Fakultas Ilmu Komputer - UI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2542781" y="4685183"/>
            <a:ext cx="4058439" cy="2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Dasar-Dasar Pemrograman 1 | Fariz Darari | Fakultas Ilmu Komputer - UI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.ly/pymooc-id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ged Buddhist temple terrace with bell shaped stupas">
            <a:extLst>
              <a:ext uri="{FF2B5EF4-FFF2-40B4-BE49-F238E27FC236}">
                <a16:creationId xmlns:a16="http://schemas.microsoft.com/office/drawing/2014/main" id="{F247BB0E-5904-4A22-8A92-C2EE1C1BB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3" y="-481145"/>
            <a:ext cx="9151146" cy="61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108E08-A584-4DE4-B5BF-19E4728F4416}"/>
              </a:ext>
            </a:extLst>
          </p:cNvPr>
          <p:cNvSpPr/>
          <p:nvPr/>
        </p:nvSpPr>
        <p:spPr>
          <a:xfrm>
            <a:off x="-1191" y="2233101"/>
            <a:ext cx="9144000" cy="109214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940A12-EA75-4580-BA45-CD4E1CC661D8}"/>
              </a:ext>
            </a:extLst>
          </p:cNvPr>
          <p:cNvSpPr txBox="1">
            <a:spLocks/>
          </p:cNvSpPr>
          <p:nvPr/>
        </p:nvSpPr>
        <p:spPr>
          <a:xfrm>
            <a:off x="1143000" y="2464456"/>
            <a:ext cx="6858000" cy="52224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b="0">
                <a:solidFill>
                  <a:schemeClr val="bg1"/>
                </a:solidFill>
                <a:latin typeface="Abadi" panose="020B0604020104020204" pitchFamily="34" charset="0"/>
              </a:rPr>
              <a:t>Python Tuples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D015F-8965-4522-97F1-0B572C8D455D}"/>
              </a:ext>
            </a:extLst>
          </p:cNvPr>
          <p:cNvSpPr/>
          <p:nvPr/>
        </p:nvSpPr>
        <p:spPr>
          <a:xfrm>
            <a:off x="-3573" y="2970949"/>
            <a:ext cx="9144000" cy="354293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3CC01D8-7984-4599-81E6-DC9A0B22F6FD}"/>
              </a:ext>
            </a:extLst>
          </p:cNvPr>
          <p:cNvSpPr txBox="1">
            <a:spLocks/>
          </p:cNvSpPr>
          <p:nvPr/>
        </p:nvSpPr>
        <p:spPr>
          <a:xfrm>
            <a:off x="1143000" y="2237609"/>
            <a:ext cx="6858000" cy="3542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>
                <a:solidFill>
                  <a:schemeClr val="bg1"/>
                </a:solidFill>
                <a:latin typeface="Abadi" panose="020B0604020104020204" pitchFamily="34" charset="0"/>
              </a:rPr>
              <a:t>CSGE601020 | Foundations of Programming 1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767A0B7-C003-4640-86A0-B551D5AC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" y="898"/>
            <a:ext cx="1910095" cy="827888"/>
          </a:xfrm>
          <a:prstGeom prst="rect">
            <a:avLst/>
          </a:prstGeom>
          <a:ln>
            <a:noFill/>
          </a:ln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095B7EAD-0F6B-44D4-BD5E-9CBCC34659D8}"/>
              </a:ext>
            </a:extLst>
          </p:cNvPr>
          <p:cNvSpPr txBox="1">
            <a:spLocks/>
          </p:cNvSpPr>
          <p:nvPr/>
        </p:nvSpPr>
        <p:spPr>
          <a:xfrm>
            <a:off x="1143000" y="2977115"/>
            <a:ext cx="6858000" cy="73267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Fariz Darari</a:t>
            </a:r>
            <a:endParaRPr lang="en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EB00-F486-482C-8BEC-CA477BD552E3}"/>
              </a:ext>
            </a:extLst>
          </p:cNvPr>
          <p:cNvSpPr txBox="1"/>
          <p:nvPr/>
        </p:nvSpPr>
        <p:spPr>
          <a:xfrm>
            <a:off x="97428" y="4510216"/>
            <a:ext cx="6386685" cy="52322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566579"/>
                </a:solidFill>
                <a:latin typeface="Abadi" panose="020B0604020104020204" pitchFamily="34" charset="0"/>
              </a:rPr>
              <a:t>A video lecture using this slideset is available (+ other cool Python tutorial videos):</a:t>
            </a:r>
          </a:p>
          <a:p>
            <a:r>
              <a:rPr lang="en-US" b="1">
                <a:solidFill>
                  <a:schemeClr val="tx1"/>
                </a:solidFill>
                <a:latin typeface="Abadi" panose="020B06040201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https://bit.ly/pymooc-id</a:t>
            </a:r>
            <a:endParaRPr lang="en-US" b="1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8"/>
    </mc:Choice>
    <mc:Fallback xmlns="">
      <p:transition spd="slow" advTm="153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Mutability: Lists are mutable while tuples are immutable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30"/>
            <a:ext cx="8520599" cy="2618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num_list = [3, 1, 2]</a:t>
            </a:r>
          </a:p>
          <a:p>
            <a:pPr marL="0" indent="0">
              <a:buNone/>
            </a:pPr>
            <a:r>
              <a:rPr lang="en-ID" sz="1800" b="1">
                <a:solidFill>
                  <a:schemeClr val="tx1"/>
                </a:solidFill>
                <a:latin typeface="Consolas" panose="020B0609020204030204" pitchFamily="49" charset="0"/>
              </a:rPr>
              <a:t>num_list[0] = 7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print(num_list)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num_tuple = (3, 1, 2)</a:t>
            </a:r>
          </a:p>
          <a:p>
            <a:pPr marL="0" indent="0">
              <a:buNone/>
            </a:pPr>
            <a:r>
              <a:rPr lang="en-ID" sz="1800" b="1">
                <a:solidFill>
                  <a:schemeClr val="tx1"/>
                </a:solidFill>
                <a:latin typeface="Consolas" panose="020B0609020204030204" pitchFamily="49" charset="0"/>
              </a:rPr>
              <a:t>num_tuple[0] = 7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print(num_tuple)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9262-4E25-4467-8FE8-FCC56179A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31"/>
          <a:stretch/>
        </p:blipFill>
        <p:spPr>
          <a:xfrm>
            <a:off x="381996" y="3971493"/>
            <a:ext cx="7811590" cy="221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84C126-B7D7-4542-97B6-C16237991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86" y="3578867"/>
            <a:ext cx="117173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3"/>
    </mc:Choice>
    <mc:Fallback xmlns="">
      <p:transition spd="slow" advTm="433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Mutability: Lists are mutable while tuples are immutable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30"/>
            <a:ext cx="8520599" cy="2618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num_list = [3, 1, 2]</a:t>
            </a:r>
          </a:p>
          <a:p>
            <a:pPr marL="0" indent="0">
              <a:buNone/>
            </a:pPr>
            <a:r>
              <a:rPr lang="en-ID" sz="1800" b="1">
                <a:solidFill>
                  <a:schemeClr val="tx1"/>
                </a:solidFill>
                <a:latin typeface="Consolas" panose="020B0609020204030204" pitchFamily="49" charset="0"/>
              </a:rPr>
              <a:t>del num_list[0]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print(num_list)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num_tuple = (3, 1, 2)</a:t>
            </a:r>
          </a:p>
          <a:p>
            <a:pPr marL="0" indent="0">
              <a:buNone/>
            </a:pPr>
            <a:r>
              <a:rPr lang="en-ID" sz="1800" b="1">
                <a:solidFill>
                  <a:schemeClr val="tx1"/>
                </a:solidFill>
                <a:latin typeface="Consolas" panose="020B0609020204030204" pitchFamily="49" charset="0"/>
              </a:rPr>
              <a:t>del num_tuple[0]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print(num_tuple)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68BAD-DCBD-43A1-936D-F8C368DB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3622422"/>
            <a:ext cx="800212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9954D-5DFF-4A25-87EF-B590403FD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68"/>
          <a:stretch/>
        </p:blipFill>
        <p:spPr>
          <a:xfrm>
            <a:off x="434300" y="4089795"/>
            <a:ext cx="7382905" cy="2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35"/>
    </mc:Choice>
    <mc:Fallback xmlns="">
      <p:transition spd="slow" advTm="413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7A6044-2A66-4C95-AD51-56BE702580EA}"/>
              </a:ext>
            </a:extLst>
          </p:cNvPr>
          <p:cNvGrpSpPr/>
          <p:nvPr/>
        </p:nvGrpSpPr>
        <p:grpSpPr>
          <a:xfrm>
            <a:off x="3742050" y="1008011"/>
            <a:ext cx="1659900" cy="1659900"/>
            <a:chOff x="3742050" y="1094500"/>
            <a:chExt cx="1659900" cy="1659900"/>
          </a:xfrm>
        </p:grpSpPr>
        <p:sp>
          <p:nvSpPr>
            <p:cNvPr id="890" name="Google Shape;890;p52"/>
            <p:cNvSpPr/>
            <p:nvPr/>
          </p:nvSpPr>
          <p:spPr>
            <a:xfrm>
              <a:off x="3742050" y="1094500"/>
              <a:ext cx="1659900" cy="1659900"/>
            </a:xfrm>
            <a:prstGeom prst="ellipse">
              <a:avLst/>
            </a:prstGeom>
            <a:noFill/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170" name="Picture 2" descr="logo, python icon">
              <a:extLst>
                <a:ext uri="{FF2B5EF4-FFF2-40B4-BE49-F238E27FC236}">
                  <a16:creationId xmlns:a16="http://schemas.microsoft.com/office/drawing/2014/main" id="{213FB561-EB10-444D-8568-100790B9D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173" y="1294097"/>
              <a:ext cx="1277654" cy="1277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Google Shape;252;p33">
            <a:extLst>
              <a:ext uri="{FF2B5EF4-FFF2-40B4-BE49-F238E27FC236}">
                <a16:creationId xmlns:a16="http://schemas.microsoft.com/office/drawing/2014/main" id="{8642F49A-BC5F-482C-97F3-B391FE64EEDC}"/>
              </a:ext>
            </a:extLst>
          </p:cNvPr>
          <p:cNvSpPr txBox="1"/>
          <p:nvPr/>
        </p:nvSpPr>
        <p:spPr>
          <a:xfrm>
            <a:off x="247135" y="2916937"/>
            <a:ext cx="8649730" cy="592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ID" sz="1800" b="1">
                <a:solidFill>
                  <a:schemeClr val="tx1"/>
                </a:solidFill>
                <a:latin typeface="Consolas" panose="020B0609020204030204" pitchFamily="49" charset="0"/>
              </a:rPr>
              <a:t>("thank", "you", "for", "watching")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8"/>
    </mc:Choice>
    <mc:Fallback xmlns="">
      <p:transition spd="slow" advTm="185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>
                <a:latin typeface="Abadi" panose="020B0604020104020204" pitchFamily="34" charset="0"/>
              </a:rPr>
              <a:t>Tuples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4" name="Google Shape;252;p33">
            <a:extLst>
              <a:ext uri="{FF2B5EF4-FFF2-40B4-BE49-F238E27FC236}">
                <a16:creationId xmlns:a16="http://schemas.microsoft.com/office/drawing/2014/main" id="{1D33F43D-4FD2-4010-A243-B4E3B62D7071}"/>
              </a:ext>
            </a:extLst>
          </p:cNvPr>
          <p:cNvSpPr txBox="1"/>
          <p:nvPr/>
        </p:nvSpPr>
        <p:spPr>
          <a:xfrm>
            <a:off x="311700" y="1154129"/>
            <a:ext cx="8721089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lnSpc>
                <a:spcPct val="130000"/>
              </a:lnSpc>
              <a:buClr>
                <a:srgbClr val="999999"/>
              </a:buClr>
              <a:buSzPts val="1000"/>
              <a:buFont typeface="Arial"/>
              <a:buChar char="➜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A tuple is a sequence of elements</a:t>
            </a:r>
          </a:p>
          <a:p>
            <a:pPr marL="457200" indent="-292100">
              <a:lnSpc>
                <a:spcPct val="130000"/>
              </a:lnSpc>
              <a:buClr>
                <a:srgbClr val="999999"/>
              </a:buClr>
              <a:buSzPts val="1000"/>
              <a:buFont typeface="Arial"/>
              <a:buChar char="➜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Tuples are written by listing the elements separated by comma,</a:t>
            </a: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usually within parentheses ( )</a:t>
            </a:r>
          </a:p>
          <a:p>
            <a:pPr marL="457200" indent="-292100">
              <a:lnSpc>
                <a:spcPct val="130000"/>
              </a:lnSpc>
              <a:buClr>
                <a:srgbClr val="999999"/>
              </a:buClr>
              <a:buSzPts val="1000"/>
              <a:buFont typeface="Arial"/>
              <a:buChar char="➜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For example: (2, 5, 1, 3, 1), ("Budi", "Ani"), (2, "Putri")</a:t>
            </a:r>
          </a:p>
          <a:p>
            <a:pPr marL="457200" indent="-292100">
              <a:lnSpc>
                <a:spcPct val="130000"/>
              </a:lnSpc>
              <a:buClr>
                <a:srgbClr val="999999"/>
              </a:buClr>
              <a:buSzPts val="1000"/>
              <a:buFont typeface="Arial"/>
              <a:buChar char="➜"/>
            </a:pP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Tuples differ from lists in that tuples are immutable while lists are mutable</a:t>
            </a:r>
            <a:b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</a:br>
            <a:r>
              <a:rPr lang="en-ID" sz="200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(We will come to this mutability issue later)</a:t>
            </a:r>
          </a:p>
        </p:txBody>
      </p:sp>
    </p:spTree>
    <p:extLst>
      <p:ext uri="{BB962C8B-B14F-4D97-AF65-F5344CB8AC3E}">
        <p14:creationId xmlns:p14="http://schemas.microsoft.com/office/powerpoint/2010/main" val="3811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27"/>
    </mc:Choice>
    <mc:Fallback xmlns="">
      <p:transition spd="slow" advTm="620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Creating tuples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3581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nums = (3, 2, 1, 2)</a:t>
            </a:r>
          </a:p>
          <a:p>
            <a:pPr marL="0" indent="0">
              <a:buNone/>
            </a:pPr>
            <a:endParaRPr lang="en-ID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nums_2 = 1, 2, 3</a:t>
            </a:r>
          </a:p>
          <a:p>
            <a:pPr marL="0" indent="0">
              <a:buNone/>
            </a:pPr>
            <a:endParaRPr lang="en-ID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empty_tuple = ()</a:t>
            </a:r>
          </a:p>
          <a:p>
            <a:pPr marL="0" indent="0">
              <a:buNone/>
            </a:pPr>
            <a:endParaRPr lang="en-ID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tuple_size_one = ("Borobudur",)</a:t>
            </a: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print(type(tuple_size_one)) # &lt;class 'tuple'&gt;</a:t>
            </a:r>
          </a:p>
          <a:p>
            <a:pPr marL="0" indent="0">
              <a:buNone/>
            </a:pPr>
            <a:endParaRPr lang="en-ID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# compare that with the example below</a:t>
            </a: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this_is_not_tuple_1 = ("Borobudur")</a:t>
            </a: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print(type(this_is_not_tuple_1)) # &lt;class 'str'&gt;</a:t>
            </a: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this_is_not_tuple_2 = (4)</a:t>
            </a:r>
          </a:p>
          <a:p>
            <a:pPr marL="0" indent="0">
              <a:buNone/>
            </a:pPr>
            <a:r>
              <a:rPr lang="en-ID" sz="1600">
                <a:solidFill>
                  <a:schemeClr val="tx1"/>
                </a:solidFill>
                <a:latin typeface="Consolas" panose="020B0609020204030204" pitchFamily="49" charset="0"/>
              </a:rPr>
              <a:t>print(type(this_is_not_tuple_2)) # &lt;class 'int'&gt;</a:t>
            </a:r>
          </a:p>
        </p:txBody>
      </p:sp>
    </p:spTree>
    <p:extLst>
      <p:ext uri="{BB962C8B-B14F-4D97-AF65-F5344CB8AC3E}">
        <p14:creationId xmlns:p14="http://schemas.microsoft.com/office/powerpoint/2010/main" val="27480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04"/>
    </mc:Choice>
    <mc:Fallback xmlns="">
      <p:transition spd="slow" advTm="855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Creating tuples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3174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x = tuple("abc")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print(x) # ('a', 'b', 'c')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y = tuple([2, 1, 2, 1])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print(y) # (2, 1, 2, 1)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z = tuple(range(3))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print(z) # (0, 1, 2)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w = tuple()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print(w) # ()</a:t>
            </a:r>
          </a:p>
        </p:txBody>
      </p:sp>
    </p:spTree>
    <p:extLst>
      <p:ext uri="{BB962C8B-B14F-4D97-AF65-F5344CB8AC3E}">
        <p14:creationId xmlns:p14="http://schemas.microsoft.com/office/powerpoint/2010/main" val="36584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63"/>
    </mc:Choice>
    <mc:Fallback xmlns="">
      <p:transition spd="slow" advTm="417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Tuple operations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30"/>
            <a:ext cx="8520599" cy="256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nums = (2, 0, 1, 4)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print(3 in nums) # False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print(len(nums)) # 4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print(nums[0]) # 2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print(nums[1:3]) # (0, 1)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print(min(nums)) # 0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print(max(nums)) # 4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print(sum(nums)) # 7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83"/>
    </mc:Choice>
    <mc:Fallback xmlns="">
      <p:transition spd="slow" advTm="579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Tuple iterations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31"/>
            <a:ext cx="8520599" cy="1011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for el in ("i", "am", "a", "tuple"):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  print(el)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97B5C-1834-46CB-90E5-C9889F83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6" y="1968157"/>
            <a:ext cx="73352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4"/>
    </mc:Choice>
    <mc:Fallback xmlns="">
      <p:transition spd="slow" advTm="166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What's this code do? Please pause the video.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2828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a = (5, 7, 1)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b = (5, 3, 1)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x = 0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for i in range(len(a)):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  if a[i] == b[i]: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    x += 1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5587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8"/>
    </mc:Choice>
    <mc:Fallback xmlns="">
      <p:transition spd="slow" advTm="1090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Quiz time: What's this code do? Please pause the video.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29"/>
            <a:ext cx="8520599" cy="2828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a = (5, 7, 1)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b = (5, 3, 1)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x = 0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for i in range(len(a)):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  if a[i] == b[i]: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    x += 1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print(x) </a:t>
            </a:r>
            <a:r>
              <a:rPr lang="en-ID" sz="1800" b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2</a:t>
            </a:r>
          </a:p>
        </p:txBody>
      </p:sp>
    </p:spTree>
    <p:extLst>
      <p:ext uri="{BB962C8B-B14F-4D97-AF65-F5344CB8AC3E}">
        <p14:creationId xmlns:p14="http://schemas.microsoft.com/office/powerpoint/2010/main" val="5490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51"/>
    </mc:Choice>
    <mc:Fallback xmlns="">
      <p:transition spd="slow" advTm="304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AA6E-C357-4E88-9713-3AC3F981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>
                <a:latin typeface="Abadi" panose="020B0604020104020204" pitchFamily="34" charset="0"/>
              </a:rPr>
              <a:t>Mutability: Lists are mutable while tuples are immutable</a:t>
            </a:r>
            <a:endParaRPr lang="en-ID" sz="240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9C0F-2DC0-4FF2-A6E6-E22A869217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6" name="Google Shape;252;p33">
            <a:extLst>
              <a:ext uri="{FF2B5EF4-FFF2-40B4-BE49-F238E27FC236}">
                <a16:creationId xmlns:a16="http://schemas.microsoft.com/office/drawing/2014/main" id="{7405E5FE-21FC-4270-B46C-1C348CA037C8}"/>
              </a:ext>
            </a:extLst>
          </p:cNvPr>
          <p:cNvSpPr txBox="1"/>
          <p:nvPr/>
        </p:nvSpPr>
        <p:spPr>
          <a:xfrm>
            <a:off x="400995" y="841830"/>
            <a:ext cx="8520599" cy="2618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num_list = [3, 1, 2]</a:t>
            </a:r>
          </a:p>
          <a:p>
            <a:pPr marL="0" indent="0">
              <a:buNone/>
            </a:pPr>
            <a:r>
              <a:rPr lang="en-ID" sz="1800" b="1">
                <a:solidFill>
                  <a:schemeClr val="tx1"/>
                </a:solidFill>
                <a:latin typeface="Consolas" panose="020B0609020204030204" pitchFamily="49" charset="0"/>
              </a:rPr>
              <a:t>num_list.append(5)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print(num_list)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num_tuple = (3, 1, 2)</a:t>
            </a:r>
          </a:p>
          <a:p>
            <a:pPr marL="0" indent="0">
              <a:buNone/>
            </a:pPr>
            <a:r>
              <a:rPr lang="en-ID" sz="1800" b="1">
                <a:solidFill>
                  <a:schemeClr val="tx1"/>
                </a:solidFill>
                <a:latin typeface="Consolas" panose="020B0609020204030204" pitchFamily="49" charset="0"/>
              </a:rPr>
              <a:t>num_tuple.append(5)</a:t>
            </a:r>
          </a:p>
          <a:p>
            <a:pPr marL="0" indent="0">
              <a:buNone/>
            </a:pPr>
            <a:r>
              <a:rPr lang="en-ID" sz="1800">
                <a:solidFill>
                  <a:schemeClr val="tx1"/>
                </a:solidFill>
                <a:latin typeface="Consolas" panose="020B0609020204030204" pitchFamily="49" charset="0"/>
              </a:rPr>
              <a:t>print(num_tuple)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9D030-1D1B-4F02-AE58-ABCD24C5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3" y="3622422"/>
            <a:ext cx="1629002" cy="24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75A36-08B1-4A07-8DD3-7D3DEC13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00" y="4032637"/>
            <a:ext cx="7468642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03"/>
    </mc:Choice>
    <mc:Fallback xmlns="">
      <p:transition spd="slow" advTm="6130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831</Words>
  <Application>Microsoft Office PowerPoint</Application>
  <PresentationFormat>On-screen Show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</vt:lpstr>
      <vt:lpstr>Consolas</vt:lpstr>
      <vt:lpstr>Trebuchet MS</vt:lpstr>
      <vt:lpstr>Simple Light</vt:lpstr>
      <vt:lpstr>PowerPoint Presentation</vt:lpstr>
      <vt:lpstr>Tuples</vt:lpstr>
      <vt:lpstr>Creating tuples</vt:lpstr>
      <vt:lpstr>Creating tuples</vt:lpstr>
      <vt:lpstr>Tuple operations</vt:lpstr>
      <vt:lpstr>Tuple iterations</vt:lpstr>
      <vt:lpstr>Quiz time: What's this code do? Please pause the video.</vt:lpstr>
      <vt:lpstr>Quiz time: What's this code do? Please pause the video.</vt:lpstr>
      <vt:lpstr>Mutability: Lists are mutable while tuples are immutable</vt:lpstr>
      <vt:lpstr>Mutability: Lists are mutable while tuples are immutable</vt:lpstr>
      <vt:lpstr>Mutability: Lists are mutable while tuples are immutable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Fariz</dc:creator>
  <cp:lastModifiedBy>fatchan chan</cp:lastModifiedBy>
  <cp:revision>735</cp:revision>
  <dcterms:modified xsi:type="dcterms:W3CDTF">2022-11-30T06:45:10Z</dcterms:modified>
</cp:coreProperties>
</file>