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8" r:id="rId1"/>
  </p:sldMasterIdLst>
  <p:notesMasterIdLst>
    <p:notesMasterId r:id="rId17"/>
  </p:notesMasterIdLst>
  <p:sldIdLst>
    <p:sldId id="256" r:id="rId2"/>
    <p:sldId id="260" r:id="rId3"/>
    <p:sldId id="348" r:id="rId4"/>
    <p:sldId id="259" r:id="rId5"/>
    <p:sldId id="275" r:id="rId6"/>
    <p:sldId id="298" r:id="rId7"/>
    <p:sldId id="287" r:id="rId8"/>
    <p:sldId id="257" r:id="rId9"/>
    <p:sldId id="349" r:id="rId10"/>
    <p:sldId id="350" r:id="rId11"/>
    <p:sldId id="351" r:id="rId12"/>
    <p:sldId id="352" r:id="rId13"/>
    <p:sldId id="261" r:id="rId14"/>
    <p:sldId id="262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55EA5C-BF4C-44E2-A943-6204ABAE8B25}">
  <a:tblStyle styleId="{C855EA5C-BF4C-44E2-A943-6204ABAE8B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1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a Salsabila" userId="0af68818d86a9ad4" providerId="LiveId" clId="{60092CC8-D6A6-4143-9BCE-70BF78EB7D9C}"/>
    <pc:docChg chg="custSel modSld">
      <pc:chgData name="Eka Salsabila" userId="0af68818d86a9ad4" providerId="LiveId" clId="{60092CC8-D6A6-4143-9BCE-70BF78EB7D9C}" dt="2023-11-25T14:36:15.077" v="21" actId="478"/>
      <pc:docMkLst>
        <pc:docMk/>
      </pc:docMkLst>
      <pc:sldChg chg="addSp delSp modSp mod delAnim">
        <pc:chgData name="Eka Salsabila" userId="0af68818d86a9ad4" providerId="LiveId" clId="{60092CC8-D6A6-4143-9BCE-70BF78EB7D9C}" dt="2023-11-25T14:36:15.077" v="21" actId="478"/>
        <pc:sldMkLst>
          <pc:docMk/>
          <pc:sldMk cId="0" sldId="287"/>
        </pc:sldMkLst>
        <pc:spChg chg="add del mod">
          <ac:chgData name="Eka Salsabila" userId="0af68818d86a9ad4" providerId="LiveId" clId="{60092CC8-D6A6-4143-9BCE-70BF78EB7D9C}" dt="2023-11-25T14:36:07.543" v="19" actId="478"/>
          <ac:spMkLst>
            <pc:docMk/>
            <pc:sldMk cId="0" sldId="287"/>
            <ac:spMk id="3" creationId="{6BABDD59-34E7-0CC9-5C87-38661DD2BCA6}"/>
          </ac:spMkLst>
        </pc:spChg>
        <pc:spChg chg="add del mod">
          <ac:chgData name="Eka Salsabila" userId="0af68818d86a9ad4" providerId="LiveId" clId="{60092CC8-D6A6-4143-9BCE-70BF78EB7D9C}" dt="2023-11-25T14:36:15.077" v="21" actId="478"/>
          <ac:spMkLst>
            <pc:docMk/>
            <pc:sldMk cId="0" sldId="287"/>
            <ac:spMk id="5" creationId="{A996BC0B-B611-4D7E-8A7F-C0E5D8C284EF}"/>
          </ac:spMkLst>
        </pc:spChg>
        <pc:spChg chg="del mod">
          <ac:chgData name="Eka Salsabila" userId="0af68818d86a9ad4" providerId="LiveId" clId="{60092CC8-D6A6-4143-9BCE-70BF78EB7D9C}" dt="2023-11-25T14:35:55.813" v="16" actId="478"/>
          <ac:spMkLst>
            <pc:docMk/>
            <pc:sldMk cId="0" sldId="287"/>
            <ac:spMk id="1566" creationId="{00000000-0000-0000-0000-000000000000}"/>
          </ac:spMkLst>
        </pc:spChg>
        <pc:spChg chg="del mod">
          <ac:chgData name="Eka Salsabila" userId="0af68818d86a9ad4" providerId="LiveId" clId="{60092CC8-D6A6-4143-9BCE-70BF78EB7D9C}" dt="2023-11-25T14:35:59.380" v="17" actId="478"/>
          <ac:spMkLst>
            <pc:docMk/>
            <pc:sldMk cId="0" sldId="287"/>
            <ac:spMk id="1568" creationId="{00000000-0000-0000-0000-000000000000}"/>
          </ac:spMkLst>
        </pc:spChg>
        <pc:spChg chg="del">
          <ac:chgData name="Eka Salsabila" userId="0af68818d86a9ad4" providerId="LiveId" clId="{60092CC8-D6A6-4143-9BCE-70BF78EB7D9C}" dt="2023-11-25T14:36:11.032" v="20" actId="478"/>
          <ac:spMkLst>
            <pc:docMk/>
            <pc:sldMk cId="0" sldId="287"/>
            <ac:spMk id="1570" creationId="{00000000-0000-0000-0000-000000000000}"/>
          </ac:spMkLst>
        </pc:spChg>
        <pc:spChg chg="del">
          <ac:chgData name="Eka Salsabila" userId="0af68818d86a9ad4" providerId="LiveId" clId="{60092CC8-D6A6-4143-9BCE-70BF78EB7D9C}" dt="2023-11-25T14:36:04.175" v="18" actId="478"/>
          <ac:spMkLst>
            <pc:docMk/>
            <pc:sldMk cId="0" sldId="287"/>
            <ac:spMk id="15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1447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d1e87cec6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d1e87cec6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61f6db21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61f6db21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d1e87cec6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d1e87cec6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d1e87cec6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d1e87cec6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6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750" name="Google Shape;750;p51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51"/>
          <p:cNvSpPr/>
          <p:nvPr/>
        </p:nvSpPr>
        <p:spPr>
          <a:xfrm rot="-5911893" flipH="1">
            <a:off x="31252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1"/>
          <p:cNvSpPr/>
          <p:nvPr/>
        </p:nvSpPr>
        <p:spPr>
          <a:xfrm rot="-515846" flipH="1">
            <a:off x="-399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51"/>
          <p:cNvSpPr/>
          <p:nvPr/>
        </p:nvSpPr>
        <p:spPr>
          <a:xfrm flipH="1">
            <a:off x="-423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51"/>
          <p:cNvSpPr/>
          <p:nvPr/>
        </p:nvSpPr>
        <p:spPr>
          <a:xfrm>
            <a:off x="-275372" y="4138788"/>
            <a:ext cx="3370532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1"/>
          <p:cNvSpPr/>
          <p:nvPr/>
        </p:nvSpPr>
        <p:spPr>
          <a:xfrm rot="1067063" flipH="1">
            <a:off x="-556554" y="4319279"/>
            <a:ext cx="4178350" cy="12011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51"/>
          <p:cNvSpPr/>
          <p:nvPr/>
        </p:nvSpPr>
        <p:spPr>
          <a:xfrm rot="626416">
            <a:off x="-1346735" y="4226168"/>
            <a:ext cx="4901831" cy="1227025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51"/>
          <p:cNvSpPr/>
          <p:nvPr/>
        </p:nvSpPr>
        <p:spPr>
          <a:xfrm rot="5400000">
            <a:off x="2074869" y="43515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51"/>
          <p:cNvSpPr/>
          <p:nvPr/>
        </p:nvSpPr>
        <p:spPr>
          <a:xfrm rot="1364436">
            <a:off x="2082771" y="538417"/>
            <a:ext cx="98562" cy="988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51"/>
          <p:cNvSpPr/>
          <p:nvPr/>
        </p:nvSpPr>
        <p:spPr>
          <a:xfrm rot="-5400000">
            <a:off x="1418044" y="4198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51"/>
          <p:cNvSpPr/>
          <p:nvPr/>
        </p:nvSpPr>
        <p:spPr>
          <a:xfrm rot="1359618">
            <a:off x="1253917" y="848767"/>
            <a:ext cx="163523" cy="16352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5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7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"/>
          <p:cNvSpPr/>
          <p:nvPr/>
        </p:nvSpPr>
        <p:spPr>
          <a:xfrm rot="10800000">
            <a:off x="5444252" y="4036344"/>
            <a:ext cx="3644607" cy="111842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5"/>
          <p:cNvSpPr/>
          <p:nvPr/>
        </p:nvSpPr>
        <p:spPr>
          <a:xfrm>
            <a:off x="6207850" y="3883665"/>
            <a:ext cx="2936718" cy="1271100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5"/>
          <p:cNvSpPr/>
          <p:nvPr/>
        </p:nvSpPr>
        <p:spPr>
          <a:xfrm flipH="1">
            <a:off x="6645307" y="3883573"/>
            <a:ext cx="2498729" cy="1271173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5"/>
          <p:cNvSpPr txBox="1">
            <a:spLocks noGrp="1"/>
          </p:cNvSpPr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05" name="Google Shape;805;p55"/>
          <p:cNvSpPr txBox="1">
            <a:spLocks noGrp="1"/>
          </p:cNvSpPr>
          <p:nvPr>
            <p:ph type="subTitle" idx="1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55"/>
          <p:cNvSpPr/>
          <p:nvPr/>
        </p:nvSpPr>
        <p:spPr>
          <a:xfrm rot="10800000">
            <a:off x="6742285" y="22388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5"/>
          <p:cNvSpPr/>
          <p:nvPr/>
        </p:nvSpPr>
        <p:spPr>
          <a:xfrm rot="-9367883" flipH="1">
            <a:off x="6298030" y="-379289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5"/>
          <p:cNvSpPr/>
          <p:nvPr/>
        </p:nvSpPr>
        <p:spPr>
          <a:xfrm rot="-9944222">
            <a:off x="6382945" y="-335889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5"/>
          <p:cNvSpPr/>
          <p:nvPr/>
        </p:nvSpPr>
        <p:spPr>
          <a:xfrm rot="5400000">
            <a:off x="8071681" y="77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5"/>
          <p:cNvSpPr/>
          <p:nvPr/>
        </p:nvSpPr>
        <p:spPr>
          <a:xfrm rot="5400000">
            <a:off x="6004944" y="4863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5"/>
          <p:cNvSpPr/>
          <p:nvPr/>
        </p:nvSpPr>
        <p:spPr>
          <a:xfrm rot="-5400000">
            <a:off x="7414856" y="625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55"/>
          <p:cNvSpPr/>
          <p:nvPr/>
        </p:nvSpPr>
        <p:spPr>
          <a:xfrm rot="5400000">
            <a:off x="5348731" y="4228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4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37927" y="4374834"/>
            <a:ext cx="2505013" cy="76874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10800000" flipH="1">
            <a:off x="6632383" y="4238575"/>
            <a:ext cx="3779755" cy="936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4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rot="10800000" flipH="1">
            <a:off x="-34948" y="4374909"/>
            <a:ext cx="2505013" cy="76874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/>
          <p:nvPr/>
        </p:nvSpPr>
        <p:spPr>
          <a:xfrm flipH="1">
            <a:off x="6142736" y="0"/>
            <a:ext cx="2594745" cy="68451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632383" y="0"/>
            <a:ext cx="3779755" cy="936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"/>
          <p:cNvSpPr/>
          <p:nvPr/>
        </p:nvSpPr>
        <p:spPr>
          <a:xfrm flipH="1">
            <a:off x="-5" y="4269850"/>
            <a:ext cx="2018280" cy="87380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-1" y="4269786"/>
            <a:ext cx="1717924" cy="87359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"/>
          <p:cNvSpPr/>
          <p:nvPr/>
        </p:nvSpPr>
        <p:spPr>
          <a:xfrm flipH="1">
            <a:off x="6962402" y="0"/>
            <a:ext cx="2594826" cy="822238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"/>
          <p:cNvSpPr/>
          <p:nvPr/>
        </p:nvSpPr>
        <p:spPr>
          <a:xfrm rot="9281215" flipH="1">
            <a:off x="6963797" y="4203731"/>
            <a:ext cx="2228124" cy="91892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"/>
          <p:cNvSpPr/>
          <p:nvPr/>
        </p:nvSpPr>
        <p:spPr>
          <a:xfrm rot="9280772" flipH="1">
            <a:off x="6019538" y="4396562"/>
            <a:ext cx="3782980" cy="1428824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"/>
          <p:cNvSpPr/>
          <p:nvPr/>
        </p:nvSpPr>
        <p:spPr>
          <a:xfrm rot="9281383">
            <a:off x="6014037" y="3898835"/>
            <a:ext cx="4264746" cy="184380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/>
          <p:nvPr/>
        </p:nvSpPr>
        <p:spPr>
          <a:xfrm rot="10800000" flipH="1">
            <a:off x="-874529" y="63632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/>
          <p:nvPr/>
        </p:nvSpPr>
        <p:spPr>
          <a:xfrm rot="9367883">
            <a:off x="-1140979" y="-338044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/>
          <p:nvPr/>
        </p:nvSpPr>
        <p:spPr>
          <a:xfrm rot="9944222" flipH="1">
            <a:off x="-1677309" y="-294645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>
            <a:off x="2550000" y="3290249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2250150" y="1355551"/>
            <a:ext cx="4643700" cy="16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16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6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"/>
          <p:cNvSpPr/>
          <p:nvPr/>
        </p:nvSpPr>
        <p:spPr>
          <a:xfrm rot="5400000">
            <a:off x="957006" y="6007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"/>
          <p:cNvSpPr/>
          <p:nvPr/>
        </p:nvSpPr>
        <p:spPr>
          <a:xfrm rot="5400000">
            <a:off x="8564894" y="4842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234781" y="10034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"/>
          <p:cNvSpPr/>
          <p:nvPr/>
        </p:nvSpPr>
        <p:spPr>
          <a:xfrm rot="5400000">
            <a:off x="1477081" y="140794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"/>
          <p:cNvSpPr/>
          <p:nvPr/>
        </p:nvSpPr>
        <p:spPr>
          <a:xfrm rot="5400000">
            <a:off x="8233156" y="433776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"/>
          <p:cNvSpPr/>
          <p:nvPr/>
        </p:nvSpPr>
        <p:spPr>
          <a:xfrm rot="5400000">
            <a:off x="7390894" y="4558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"/>
          <p:cNvSpPr/>
          <p:nvPr/>
        </p:nvSpPr>
        <p:spPr>
          <a:xfrm rot="-5400000">
            <a:off x="8911081" y="35576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"/>
          <p:cNvSpPr/>
          <p:nvPr/>
        </p:nvSpPr>
        <p:spPr>
          <a:xfrm rot="5400000">
            <a:off x="7296606" y="5209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9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5"/>
          <p:cNvSpPr txBox="1">
            <a:spLocks noGrp="1"/>
          </p:cNvSpPr>
          <p:nvPr>
            <p:ph type="title"/>
          </p:nvPr>
        </p:nvSpPr>
        <p:spPr>
          <a:xfrm>
            <a:off x="1098938" y="1256925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38" name="Google Shape;638;p45"/>
          <p:cNvSpPr txBox="1">
            <a:spLocks noGrp="1"/>
          </p:cNvSpPr>
          <p:nvPr>
            <p:ph type="subTitle" idx="1"/>
          </p:nvPr>
        </p:nvSpPr>
        <p:spPr>
          <a:xfrm>
            <a:off x="1098938" y="1574098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9" name="Google Shape;639;p45"/>
          <p:cNvSpPr txBox="1">
            <a:spLocks noGrp="1"/>
          </p:cNvSpPr>
          <p:nvPr>
            <p:ph type="title" idx="2"/>
          </p:nvPr>
        </p:nvSpPr>
        <p:spPr>
          <a:xfrm>
            <a:off x="6001463" y="1256925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40" name="Google Shape;640;p45"/>
          <p:cNvSpPr txBox="1">
            <a:spLocks noGrp="1"/>
          </p:cNvSpPr>
          <p:nvPr>
            <p:ph type="subTitle" idx="3"/>
          </p:nvPr>
        </p:nvSpPr>
        <p:spPr>
          <a:xfrm>
            <a:off x="6001463" y="1574098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1" name="Google Shape;641;p45"/>
          <p:cNvSpPr txBox="1">
            <a:spLocks noGrp="1"/>
          </p:cNvSpPr>
          <p:nvPr>
            <p:ph type="title" idx="4"/>
          </p:nvPr>
        </p:nvSpPr>
        <p:spPr>
          <a:xfrm>
            <a:off x="1120238" y="3403200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42" name="Google Shape;642;p45"/>
          <p:cNvSpPr txBox="1">
            <a:spLocks noGrp="1"/>
          </p:cNvSpPr>
          <p:nvPr>
            <p:ph type="subTitle" idx="5"/>
          </p:nvPr>
        </p:nvSpPr>
        <p:spPr>
          <a:xfrm>
            <a:off x="1120238" y="3720373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3" name="Google Shape;643;p45"/>
          <p:cNvSpPr txBox="1">
            <a:spLocks noGrp="1"/>
          </p:cNvSpPr>
          <p:nvPr>
            <p:ph type="title" idx="6"/>
          </p:nvPr>
        </p:nvSpPr>
        <p:spPr>
          <a:xfrm>
            <a:off x="6022763" y="3403200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44" name="Google Shape;644;p45"/>
          <p:cNvSpPr txBox="1">
            <a:spLocks noGrp="1"/>
          </p:cNvSpPr>
          <p:nvPr>
            <p:ph type="subTitle" idx="7"/>
          </p:nvPr>
        </p:nvSpPr>
        <p:spPr>
          <a:xfrm>
            <a:off x="6022763" y="3720373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5" name="Google Shape;645;p45"/>
          <p:cNvSpPr txBox="1">
            <a:spLocks noGrp="1"/>
          </p:cNvSpPr>
          <p:nvPr>
            <p:ph type="title" idx="8"/>
          </p:nvPr>
        </p:nvSpPr>
        <p:spPr>
          <a:xfrm>
            <a:off x="3550200" y="2330063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46" name="Google Shape;646;p45"/>
          <p:cNvSpPr txBox="1">
            <a:spLocks noGrp="1"/>
          </p:cNvSpPr>
          <p:nvPr>
            <p:ph type="subTitle" idx="9"/>
          </p:nvPr>
        </p:nvSpPr>
        <p:spPr>
          <a:xfrm>
            <a:off x="3550200" y="2647235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7" name="Google Shape;647;p45"/>
          <p:cNvSpPr/>
          <p:nvPr/>
        </p:nvSpPr>
        <p:spPr>
          <a:xfrm rot="-1518785" flipH="1">
            <a:off x="108221" y="-13636"/>
            <a:ext cx="2228124" cy="91892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5"/>
          <p:cNvSpPr/>
          <p:nvPr/>
        </p:nvSpPr>
        <p:spPr>
          <a:xfrm rot="-1519228" flipH="1">
            <a:off x="-502377" y="-716362"/>
            <a:ext cx="3782980" cy="1428824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5"/>
          <p:cNvSpPr/>
          <p:nvPr/>
        </p:nvSpPr>
        <p:spPr>
          <a:xfrm rot="-1518617">
            <a:off x="-978642" y="-633617"/>
            <a:ext cx="4264746" cy="184380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5"/>
          <p:cNvSpPr/>
          <p:nvPr/>
        </p:nvSpPr>
        <p:spPr>
          <a:xfrm>
            <a:off x="-727683" y="4105400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5"/>
          <p:cNvSpPr/>
          <p:nvPr/>
        </p:nvSpPr>
        <p:spPr>
          <a:xfrm rot="1432117" flipH="1">
            <a:off x="-994133" y="4325918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5"/>
          <p:cNvSpPr/>
          <p:nvPr/>
        </p:nvSpPr>
        <p:spPr>
          <a:xfrm rot="855778">
            <a:off x="-1530463" y="4208916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5"/>
          <p:cNvSpPr txBox="1">
            <a:spLocks noGrp="1"/>
          </p:cNvSpPr>
          <p:nvPr>
            <p:ph type="title" idx="13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4" name="Google Shape;654;p45"/>
          <p:cNvSpPr/>
          <p:nvPr/>
        </p:nvSpPr>
        <p:spPr>
          <a:xfrm rot="5400000">
            <a:off x="2668844" y="1525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5"/>
          <p:cNvSpPr/>
          <p:nvPr/>
        </p:nvSpPr>
        <p:spPr>
          <a:xfrm rot="5400000">
            <a:off x="1006581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5"/>
          <p:cNvSpPr/>
          <p:nvPr/>
        </p:nvSpPr>
        <p:spPr>
          <a:xfrm rot="-5400000">
            <a:off x="2012019" y="-1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5"/>
          <p:cNvSpPr/>
          <p:nvPr/>
        </p:nvSpPr>
        <p:spPr>
          <a:xfrm rot="5400000">
            <a:off x="350369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0" r:id="rId7"/>
    <p:sldLayoutId id="2147483662" r:id="rId8"/>
    <p:sldLayoutId id="2147483691" r:id="rId9"/>
    <p:sldLayoutId id="2147483697" r:id="rId10"/>
    <p:sldLayoutId id="2147483699" r:id="rId11"/>
    <p:sldLayoutId id="2147483701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-89350" y="1528500"/>
            <a:ext cx="9412964" cy="20556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 err="1"/>
              <a:t>Transformasi</a:t>
            </a:r>
            <a:r>
              <a:rPr lang="en-US" sz="5400" dirty="0"/>
              <a:t> </a:t>
            </a:r>
            <a:r>
              <a:rPr lang="en-US" sz="5400" dirty="0" err="1"/>
              <a:t>Penerapan</a:t>
            </a:r>
            <a:r>
              <a:rPr lang="en-US" sz="5400" dirty="0"/>
              <a:t> Nilai-Nilai Pancasila</a:t>
            </a:r>
            <a:endParaRPr sz="5400" dirty="0"/>
          </a:p>
        </p:txBody>
      </p:sp>
      <p:sp>
        <p:nvSpPr>
          <p:cNvPr id="1035" name="Google Shape;1035;p74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v-SE" sz="1600" dirty="0"/>
              <a:t>Menuju Masyarakat yang Lebih Baik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1294403" y="676542"/>
            <a:ext cx="70029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Contoh-Contoh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Nilai-Nilai Pancasila</a:t>
            </a:r>
          </a:p>
        </p:txBody>
      </p:sp>
      <p:sp>
        <p:nvSpPr>
          <p:cNvPr id="1041" name="Google Shape;1041;p75"/>
          <p:cNvSpPr txBox="1">
            <a:spLocks noGrp="1"/>
          </p:cNvSpPr>
          <p:nvPr>
            <p:ph type="body" idx="1"/>
          </p:nvPr>
        </p:nvSpPr>
        <p:spPr>
          <a:xfrm>
            <a:off x="3487479" y="1770343"/>
            <a:ext cx="4916966" cy="2172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Keterlibatan</a:t>
            </a:r>
            <a:r>
              <a:rPr lang="en-US" b="1" dirty="0"/>
              <a:t> </a:t>
            </a:r>
            <a:r>
              <a:rPr lang="en-US" b="1" dirty="0" err="1"/>
              <a:t>Masyarakat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Pengambilan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b="1" dirty="0"/>
              <a:t> </a:t>
            </a:r>
            <a:r>
              <a:rPr lang="en-US" b="1" dirty="0" err="1"/>
              <a:t>Lokal</a:t>
            </a:r>
            <a:r>
              <a:rPr lang="en-US" b="1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err="1"/>
              <a:t>Transformasi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sentralistik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Setelah</a:t>
            </a:r>
            <a:r>
              <a:rPr lang="en-US" b="1" dirty="0"/>
              <a:t> </a:t>
            </a:r>
            <a:r>
              <a:rPr lang="en-US" b="1" dirty="0" err="1"/>
              <a:t>Transformasi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2" y="1770343"/>
            <a:ext cx="3215667" cy="2172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1294403" y="676542"/>
            <a:ext cx="70029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Contoh-Contoh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Nilai-Nilai Pancasila</a:t>
            </a:r>
          </a:p>
        </p:txBody>
      </p:sp>
      <p:sp>
        <p:nvSpPr>
          <p:cNvPr id="1041" name="Google Shape;1041;p75"/>
          <p:cNvSpPr txBox="1">
            <a:spLocks noGrp="1"/>
          </p:cNvSpPr>
          <p:nvPr>
            <p:ph type="body" idx="1"/>
          </p:nvPr>
        </p:nvSpPr>
        <p:spPr>
          <a:xfrm>
            <a:off x="3683710" y="1823951"/>
            <a:ext cx="4720734" cy="2088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4.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Ekonomi</a:t>
            </a:r>
            <a:r>
              <a:rPr lang="en-US" b="1" dirty="0"/>
              <a:t> </a:t>
            </a:r>
            <a:r>
              <a:rPr lang="en-US" b="1" dirty="0" err="1"/>
              <a:t>Berbasis</a:t>
            </a:r>
            <a:r>
              <a:rPr lang="en-US" b="1" dirty="0"/>
              <a:t> </a:t>
            </a:r>
            <a:r>
              <a:rPr lang="en-US" b="1" dirty="0" err="1"/>
              <a:t>Keadilan</a:t>
            </a:r>
            <a:r>
              <a:rPr lang="en-US" b="1" dirty="0"/>
              <a:t> </a:t>
            </a:r>
            <a:r>
              <a:rPr lang="en-US" b="1" dirty="0" err="1"/>
              <a:t>Sosial</a:t>
            </a:r>
            <a:r>
              <a:rPr lang="en-US" b="1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err="1"/>
              <a:t>Transformasi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Kesenjangan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ketidaksetaraan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Setelah</a:t>
            </a:r>
            <a:r>
              <a:rPr lang="en-US" b="1" dirty="0"/>
              <a:t> </a:t>
            </a:r>
            <a:r>
              <a:rPr lang="en-US" b="1" dirty="0" err="1"/>
              <a:t>Transformasi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redistribusi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pelibatan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5" y="1798379"/>
            <a:ext cx="3398395" cy="2114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1294403" y="676542"/>
            <a:ext cx="70029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Contoh-Contoh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Nilai-Nilai Pancasila</a:t>
            </a:r>
          </a:p>
        </p:txBody>
      </p:sp>
      <p:sp>
        <p:nvSpPr>
          <p:cNvPr id="1041" name="Google Shape;1041;p75"/>
          <p:cNvSpPr txBox="1">
            <a:spLocks noGrp="1"/>
          </p:cNvSpPr>
          <p:nvPr>
            <p:ph type="body" idx="1"/>
          </p:nvPr>
        </p:nvSpPr>
        <p:spPr>
          <a:xfrm>
            <a:off x="2519915" y="1962180"/>
            <a:ext cx="5884529" cy="264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5. Media Massa yang </a:t>
            </a:r>
            <a:r>
              <a:rPr lang="en-US" b="1" dirty="0" err="1"/>
              <a:t>Mengedepankan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Kebangsaan</a:t>
            </a:r>
            <a:r>
              <a:rPr lang="en-US" b="1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err="1"/>
              <a:t>Transformasi</a:t>
            </a:r>
            <a:r>
              <a:rPr lang="en-US" b="1" dirty="0"/>
              <a:t>:</a:t>
            </a:r>
            <a:r>
              <a:rPr lang="en-US" dirty="0"/>
              <a:t> Media </a:t>
            </a:r>
            <a:r>
              <a:rPr lang="en-US" dirty="0" err="1"/>
              <a:t>massa</a:t>
            </a:r>
            <a:r>
              <a:rPr lang="en-US" dirty="0"/>
              <a:t> yang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sensasional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Setelah</a:t>
            </a:r>
            <a:r>
              <a:rPr lang="en-US" b="1" dirty="0"/>
              <a:t> </a:t>
            </a:r>
            <a:r>
              <a:rPr lang="en-US" b="1" dirty="0" err="1"/>
              <a:t>Transformasi</a:t>
            </a:r>
            <a:r>
              <a:rPr lang="en-US" b="1" dirty="0"/>
              <a:t>:</a:t>
            </a:r>
            <a:r>
              <a:rPr lang="en-US" dirty="0"/>
              <a:t> Media </a:t>
            </a:r>
            <a:r>
              <a:rPr lang="en-US" dirty="0" err="1"/>
              <a:t>massa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mengedepankan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mempromosikan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persatuan</a:t>
            </a:r>
            <a:r>
              <a:rPr lang="en-US" dirty="0"/>
              <a:t>, </a:t>
            </a:r>
            <a:r>
              <a:rPr lang="en-US" dirty="0" err="1"/>
              <a:t>keadilan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5" y="1710582"/>
            <a:ext cx="2321839" cy="302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1993200" y="12012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Kesimpulan</a:t>
            </a:r>
            <a:endParaRPr sz="4800" dirty="0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1486100" y="2284233"/>
            <a:ext cx="6171799" cy="1658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Tx/>
              <a:buChar char="-"/>
            </a:pPr>
            <a:r>
              <a:rPr lang="en-US" sz="1600" dirty="0" err="1"/>
              <a:t>Menjaga</a:t>
            </a:r>
            <a:r>
              <a:rPr lang="en-US" sz="1600" dirty="0"/>
              <a:t> </a:t>
            </a:r>
            <a:r>
              <a:rPr lang="en-US" sz="1600" dirty="0" err="1"/>
              <a:t>Warisan</a:t>
            </a:r>
            <a:r>
              <a:rPr lang="en-US" sz="1600" dirty="0"/>
              <a:t> </a:t>
            </a:r>
            <a:r>
              <a:rPr lang="en-US" sz="1600" dirty="0" err="1"/>
              <a:t>Budaya</a:t>
            </a:r>
            <a:r>
              <a:rPr lang="en-US" sz="1600" dirty="0"/>
              <a:t>: </a:t>
            </a:r>
            <a:r>
              <a:rPr lang="en-US" sz="1600" dirty="0" err="1"/>
              <a:t>Pentingnya</a:t>
            </a:r>
            <a:r>
              <a:rPr lang="en-US" sz="1600" dirty="0"/>
              <a:t> Nilai-Nilai Pancasila</a:t>
            </a:r>
          </a:p>
          <a:p>
            <a:pPr marL="285750" lvl="0" indent="-285750" algn="l">
              <a:buFontTx/>
              <a:buChar char="-"/>
            </a:pPr>
            <a:r>
              <a:rPr lang="en-US" sz="1600" dirty="0"/>
              <a:t>Peran Kita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Transformasi</a:t>
            </a:r>
            <a:r>
              <a:rPr lang="en-US" sz="1600" dirty="0"/>
              <a:t> </a:t>
            </a:r>
            <a:r>
              <a:rPr lang="en-US" sz="1600" dirty="0" err="1"/>
              <a:t>Penerapan</a:t>
            </a:r>
            <a:r>
              <a:rPr lang="en-US" sz="1600" dirty="0"/>
              <a:t> Nilai-Nilai Pancasila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266333" y="1390009"/>
            <a:ext cx="6680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 err="1"/>
              <a:t>Pertanyaan</a:t>
            </a:r>
            <a:r>
              <a:rPr lang="en-US" sz="4000" dirty="0"/>
              <a:t> dan </a:t>
            </a:r>
            <a:r>
              <a:rPr lang="en-US" sz="4000" dirty="0" err="1"/>
              <a:t>Diskusi</a:t>
            </a:r>
            <a:endParaRPr sz="4000" dirty="0"/>
          </a:p>
        </p:txBody>
      </p:sp>
      <p:sp>
        <p:nvSpPr>
          <p:cNvPr id="1098" name="Google Shape;1098;p80"/>
          <p:cNvSpPr txBox="1">
            <a:spLocks noGrp="1"/>
          </p:cNvSpPr>
          <p:nvPr>
            <p:ph type="subTitle" idx="1"/>
          </p:nvPr>
        </p:nvSpPr>
        <p:spPr>
          <a:xfrm>
            <a:off x="1714733" y="2217980"/>
            <a:ext cx="4440534" cy="592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>
                <a:solidFill>
                  <a:schemeClr val="dk2"/>
                </a:solidFill>
              </a:rPr>
              <a:t>Ajukan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pertanyaan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kepada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peserta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/>
            <a:r>
              <a:rPr lang="en-US" dirty="0" err="1">
                <a:solidFill>
                  <a:schemeClr val="dk2"/>
                </a:solidFill>
              </a:rPr>
              <a:t>Berikan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waktu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untuk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diskusi</a:t>
            </a:r>
            <a:r>
              <a:rPr lang="en-US" dirty="0">
                <a:solidFill>
                  <a:schemeClr val="dk2"/>
                </a:solidFill>
              </a:rPr>
              <a:t> dan </a:t>
            </a:r>
            <a:r>
              <a:rPr lang="en-US" dirty="0" err="1">
                <a:solidFill>
                  <a:schemeClr val="dk2"/>
                </a:solidFill>
              </a:rPr>
              <a:t>pertanyaan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74;p133">
            <a:extLst>
              <a:ext uri="{FF2B5EF4-FFF2-40B4-BE49-F238E27FC236}">
                <a16:creationId xmlns:a16="http://schemas.microsoft.com/office/drawing/2014/main" id="{DFAB6113-9540-3648-F1AF-5B88532BE0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TERIMAKASIH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7" name="Google Shape;2275;p133">
            <a:extLst>
              <a:ext uri="{FF2B5EF4-FFF2-40B4-BE49-F238E27FC236}">
                <a16:creationId xmlns:a16="http://schemas.microsoft.com/office/drawing/2014/main" id="{00D338FD-619A-1635-9BCE-01709BF0DF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4707" y="2034971"/>
            <a:ext cx="7954586" cy="1073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 err="1"/>
              <a:t>Demikian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presentasi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kami. </a:t>
            </a:r>
            <a:r>
              <a:rPr lang="en-US" sz="2000" dirty="0" err="1"/>
              <a:t>Semoga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kami </a:t>
            </a:r>
            <a:r>
              <a:rPr lang="en-US" sz="2000" dirty="0" err="1"/>
              <a:t>sampaikan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bermanfaat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. Jika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kekurangan</a:t>
            </a:r>
            <a:r>
              <a:rPr lang="en-US" sz="2000" dirty="0"/>
              <a:t> </a:t>
            </a:r>
            <a:r>
              <a:rPr lang="en-US" sz="2000" dirty="0" err="1"/>
              <a:t>mohon</a:t>
            </a:r>
            <a:r>
              <a:rPr lang="en-US" sz="2000" dirty="0"/>
              <a:t> </a:t>
            </a:r>
            <a:r>
              <a:rPr lang="en-US" sz="2000" dirty="0" err="1"/>
              <a:t>dimaafkan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20" name="Google Shape;2274;p133">
            <a:extLst>
              <a:ext uri="{FF2B5EF4-FFF2-40B4-BE49-F238E27FC236}">
                <a16:creationId xmlns:a16="http://schemas.microsoft.com/office/drawing/2014/main" id="{27F29DB3-76D1-323A-9EF0-50CEDF6F593E}"/>
              </a:ext>
            </a:extLst>
          </p:cNvPr>
          <p:cNvSpPr txBox="1">
            <a:spLocks/>
          </p:cNvSpPr>
          <p:nvPr/>
        </p:nvSpPr>
        <p:spPr>
          <a:xfrm>
            <a:off x="2629950" y="3383950"/>
            <a:ext cx="3884100" cy="48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1600" dirty="0" err="1"/>
              <a:t>Wassalammu’alaikum</a:t>
            </a:r>
            <a:r>
              <a:rPr lang="en-US" sz="1600" dirty="0"/>
              <a:t> </a:t>
            </a:r>
            <a:r>
              <a:rPr lang="en-US" sz="1600" dirty="0" err="1"/>
              <a:t>Wr.Wb</a:t>
            </a:r>
            <a:endParaRPr lang="en-US" sz="16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632C4A5-B054-8D02-7492-ED839197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03" y="1376627"/>
            <a:ext cx="3243497" cy="310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3" name="Google Shape;1083;p78"/>
          <p:cNvSpPr txBox="1">
            <a:spLocks noGrp="1"/>
          </p:cNvSpPr>
          <p:nvPr>
            <p:ph type="title"/>
          </p:nvPr>
        </p:nvSpPr>
        <p:spPr>
          <a:xfrm>
            <a:off x="283835" y="1610266"/>
            <a:ext cx="688705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4000" dirty="0"/>
              <a:t>Signifikansi Nilai-Nilai Pancasila di Indonesia</a:t>
            </a:r>
            <a:endParaRPr sz="4000" dirty="0"/>
          </a:p>
        </p:txBody>
      </p:sp>
      <p:sp>
        <p:nvSpPr>
          <p:cNvPr id="1084" name="Google Shape;1084;p78"/>
          <p:cNvSpPr txBox="1">
            <a:spLocks noGrp="1"/>
          </p:cNvSpPr>
          <p:nvPr>
            <p:ph type="subTitle" idx="1"/>
          </p:nvPr>
        </p:nvSpPr>
        <p:spPr>
          <a:xfrm>
            <a:off x="177812" y="2432566"/>
            <a:ext cx="5879517" cy="1263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tabLst>
                <a:tab pos="1143000" algn="l"/>
              </a:tabLst>
            </a:pPr>
            <a:r>
              <a:rPr lang="sv-SE" sz="2000" dirty="0"/>
              <a:t>Tujuan : Memahami transformasi penerapan 	nilai-nilai Pancasila dan implikasinya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" grpId="0"/>
      <p:bldP spid="108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1236500" y="233351"/>
            <a:ext cx="667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err="1"/>
              <a:t>Definisi</a:t>
            </a:r>
            <a:r>
              <a:rPr lang="en-US" sz="3200" dirty="0"/>
              <a:t> Nilai-Nilai Pancasila</a:t>
            </a:r>
            <a:br>
              <a:rPr lang="en-US" sz="3200" dirty="0"/>
            </a:br>
            <a:endParaRPr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829FC1-333A-BCDD-03F5-7105DD15BD20}"/>
              </a:ext>
            </a:extLst>
          </p:cNvPr>
          <p:cNvSpPr/>
          <p:nvPr/>
        </p:nvSpPr>
        <p:spPr>
          <a:xfrm>
            <a:off x="1769533" y="806051"/>
            <a:ext cx="5579534" cy="4571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8" name="Google Shape;1048;p76">
            <a:extLst>
              <a:ext uri="{FF2B5EF4-FFF2-40B4-BE49-F238E27FC236}">
                <a16:creationId xmlns:a16="http://schemas.microsoft.com/office/drawing/2014/main" id="{477AC0C2-904E-0112-F3EB-0221BB7A2BCB}"/>
              </a:ext>
            </a:extLst>
          </p:cNvPr>
          <p:cNvSpPr txBox="1">
            <a:spLocks/>
          </p:cNvSpPr>
          <p:nvPr/>
        </p:nvSpPr>
        <p:spPr>
          <a:xfrm>
            <a:off x="2644250" y="1003372"/>
            <a:ext cx="383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2000" dirty="0" err="1"/>
              <a:t>Empat</a:t>
            </a:r>
            <a:r>
              <a:rPr lang="en-US" sz="2000" dirty="0"/>
              <a:t> Pilar Pancasila : </a:t>
            </a:r>
          </a:p>
        </p:txBody>
      </p:sp>
      <p:sp>
        <p:nvSpPr>
          <p:cNvPr id="49" name="Google Shape;1047;p76">
            <a:extLst>
              <a:ext uri="{FF2B5EF4-FFF2-40B4-BE49-F238E27FC236}">
                <a16:creationId xmlns:a16="http://schemas.microsoft.com/office/drawing/2014/main" id="{411B3642-7A85-BA34-8A49-D79D07C9C8FA}"/>
              </a:ext>
            </a:extLst>
          </p:cNvPr>
          <p:cNvSpPr txBox="1">
            <a:spLocks/>
          </p:cNvSpPr>
          <p:nvPr/>
        </p:nvSpPr>
        <p:spPr>
          <a:xfrm>
            <a:off x="934238" y="1868975"/>
            <a:ext cx="3690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/>
            <a:r>
              <a:rPr lang="en-US" sz="2000" dirty="0" err="1"/>
              <a:t>Kebangsaan</a:t>
            </a:r>
            <a:endParaRPr lang="en-US" sz="2000" dirty="0"/>
          </a:p>
        </p:txBody>
      </p:sp>
      <p:sp>
        <p:nvSpPr>
          <p:cNvPr id="50" name="Google Shape;1048;p76">
            <a:extLst>
              <a:ext uri="{FF2B5EF4-FFF2-40B4-BE49-F238E27FC236}">
                <a16:creationId xmlns:a16="http://schemas.microsoft.com/office/drawing/2014/main" id="{9060B44C-78F5-087B-58C7-A2715A3439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dirty="0" err="1"/>
              <a:t>Internasionalisme</a:t>
            </a:r>
            <a:endParaRPr lang="en-US" sz="2000" dirty="0"/>
          </a:p>
        </p:txBody>
      </p:sp>
      <p:sp>
        <p:nvSpPr>
          <p:cNvPr id="51" name="Google Shape;1049;p76">
            <a:extLst>
              <a:ext uri="{FF2B5EF4-FFF2-40B4-BE49-F238E27FC236}">
                <a16:creationId xmlns:a16="http://schemas.microsoft.com/office/drawing/2014/main" id="{3E6E43BC-F003-BDC7-DE31-37E1FA1C4CE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 err="1"/>
              <a:t>Penjelasan</a:t>
            </a:r>
            <a:r>
              <a:rPr lang="en-US" sz="1100" dirty="0"/>
              <a:t> </a:t>
            </a:r>
            <a:r>
              <a:rPr lang="en-US" sz="1100" dirty="0" err="1"/>
              <a:t>dll</a:t>
            </a:r>
            <a:endParaRPr lang="en-US" sz="1100" dirty="0"/>
          </a:p>
        </p:txBody>
      </p:sp>
      <p:sp>
        <p:nvSpPr>
          <p:cNvPr id="52" name="Google Shape;1050;p76">
            <a:extLst>
              <a:ext uri="{FF2B5EF4-FFF2-40B4-BE49-F238E27FC236}">
                <a16:creationId xmlns:a16="http://schemas.microsoft.com/office/drawing/2014/main" id="{7EC476E1-FE3F-31AF-8622-651220E27FE3}"/>
              </a:ext>
            </a:extLst>
          </p:cNvPr>
          <p:cNvSpPr txBox="1">
            <a:spLocks/>
          </p:cNvSpPr>
          <p:nvPr/>
        </p:nvSpPr>
        <p:spPr>
          <a:xfrm>
            <a:off x="1536188" y="2188088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/>
            <a:r>
              <a:rPr lang="en-US" sz="1100" dirty="0" err="1"/>
              <a:t>Penjelasan</a:t>
            </a:r>
            <a:r>
              <a:rPr lang="en-US" sz="1100" dirty="0"/>
              <a:t> </a:t>
            </a:r>
            <a:r>
              <a:rPr lang="en-US" sz="1100" dirty="0" err="1"/>
              <a:t>dll</a:t>
            </a:r>
            <a:endParaRPr lang="en-US" sz="1100" dirty="0"/>
          </a:p>
        </p:txBody>
      </p:sp>
      <p:sp>
        <p:nvSpPr>
          <p:cNvPr id="53" name="Google Shape;1051;p76">
            <a:extLst>
              <a:ext uri="{FF2B5EF4-FFF2-40B4-BE49-F238E27FC236}">
                <a16:creationId xmlns:a16="http://schemas.microsoft.com/office/drawing/2014/main" id="{8608803D-AAC7-56E1-B5FB-A3AECE6F8ABC}"/>
              </a:ext>
            </a:extLst>
          </p:cNvPr>
          <p:cNvSpPr txBox="1">
            <a:spLocks/>
          </p:cNvSpPr>
          <p:nvPr/>
        </p:nvSpPr>
        <p:spPr>
          <a:xfrm>
            <a:off x="4379600" y="3770850"/>
            <a:ext cx="383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2000" dirty="0" err="1"/>
              <a:t>Sosial</a:t>
            </a:r>
            <a:r>
              <a:rPr lang="en-US" sz="2000" dirty="0"/>
              <a:t> </a:t>
            </a:r>
            <a:r>
              <a:rPr lang="en-US" sz="2000" dirty="0" err="1"/>
              <a:t>Keadilan</a:t>
            </a:r>
            <a:endParaRPr lang="en-US" sz="2000" dirty="0"/>
          </a:p>
        </p:txBody>
      </p:sp>
      <p:sp>
        <p:nvSpPr>
          <p:cNvPr id="54" name="Google Shape;1052;p76">
            <a:extLst>
              <a:ext uri="{FF2B5EF4-FFF2-40B4-BE49-F238E27FC236}">
                <a16:creationId xmlns:a16="http://schemas.microsoft.com/office/drawing/2014/main" id="{E1107DA2-1C37-21B5-1B15-952F5EC6CF51}"/>
              </a:ext>
            </a:extLst>
          </p:cNvPr>
          <p:cNvSpPr txBox="1">
            <a:spLocks/>
          </p:cNvSpPr>
          <p:nvPr/>
        </p:nvSpPr>
        <p:spPr>
          <a:xfrm>
            <a:off x="5051588" y="408997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/>
            <a:r>
              <a:rPr lang="en-US" sz="1100" dirty="0" err="1"/>
              <a:t>Penjelasan</a:t>
            </a:r>
            <a:r>
              <a:rPr lang="en-US" sz="1100" dirty="0"/>
              <a:t> </a:t>
            </a:r>
            <a:r>
              <a:rPr lang="en-US" sz="1100" dirty="0" err="1"/>
              <a:t>dll</a:t>
            </a:r>
            <a:endParaRPr lang="en-US" sz="1100" dirty="0"/>
          </a:p>
        </p:txBody>
      </p:sp>
      <p:sp>
        <p:nvSpPr>
          <p:cNvPr id="55" name="Google Shape;1053;p76">
            <a:extLst>
              <a:ext uri="{FF2B5EF4-FFF2-40B4-BE49-F238E27FC236}">
                <a16:creationId xmlns:a16="http://schemas.microsoft.com/office/drawing/2014/main" id="{DA79C347-C67E-62FD-CDB0-2EAE6264FAE4}"/>
              </a:ext>
            </a:extLst>
          </p:cNvPr>
          <p:cNvSpPr txBox="1">
            <a:spLocks/>
          </p:cNvSpPr>
          <p:nvPr/>
        </p:nvSpPr>
        <p:spPr>
          <a:xfrm>
            <a:off x="934238" y="3770850"/>
            <a:ext cx="3690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/>
            <a:r>
              <a:rPr lang="en-US" sz="2000" dirty="0" err="1"/>
              <a:t>Demokrasi</a:t>
            </a:r>
            <a:endParaRPr lang="en-US" sz="2000" dirty="0"/>
          </a:p>
        </p:txBody>
      </p:sp>
      <p:sp>
        <p:nvSpPr>
          <p:cNvPr id="56" name="Google Shape;1054;p76">
            <a:extLst>
              <a:ext uri="{FF2B5EF4-FFF2-40B4-BE49-F238E27FC236}">
                <a16:creationId xmlns:a16="http://schemas.microsoft.com/office/drawing/2014/main" id="{D5FA6985-BDD8-9F09-1316-BDDB31C778B0}"/>
              </a:ext>
            </a:extLst>
          </p:cNvPr>
          <p:cNvSpPr txBox="1">
            <a:spLocks/>
          </p:cNvSpPr>
          <p:nvPr/>
        </p:nvSpPr>
        <p:spPr>
          <a:xfrm>
            <a:off x="1536188" y="408997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/>
            <a:r>
              <a:rPr lang="en-US" sz="1100" dirty="0" err="1"/>
              <a:t>Penjelasan</a:t>
            </a:r>
            <a:r>
              <a:rPr lang="en-US" sz="1100" dirty="0"/>
              <a:t> </a:t>
            </a:r>
            <a:r>
              <a:rPr lang="en-US" sz="1100" dirty="0" err="1"/>
              <a:t>dll</a:t>
            </a:r>
            <a:endParaRPr lang="en-US" sz="1100" dirty="0"/>
          </a:p>
        </p:txBody>
      </p:sp>
      <p:sp>
        <p:nvSpPr>
          <p:cNvPr id="57" name="Google Shape;1055;p76">
            <a:extLst>
              <a:ext uri="{FF2B5EF4-FFF2-40B4-BE49-F238E27FC236}">
                <a16:creationId xmlns:a16="http://schemas.microsoft.com/office/drawing/2014/main" id="{08B6201A-AEC4-FBE1-FC7A-7A733865E211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2259638" y="1429901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58" name="Google Shape;1056;p76">
            <a:extLst>
              <a:ext uri="{FF2B5EF4-FFF2-40B4-BE49-F238E27FC236}">
                <a16:creationId xmlns:a16="http://schemas.microsoft.com/office/drawing/2014/main" id="{E453A363-2BC1-E1B8-96C4-42936A533EA6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5775063" y="1429901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sp>
        <p:nvSpPr>
          <p:cNvPr id="59" name="Google Shape;1057;p76">
            <a:extLst>
              <a:ext uri="{FF2B5EF4-FFF2-40B4-BE49-F238E27FC236}">
                <a16:creationId xmlns:a16="http://schemas.microsoft.com/office/drawing/2014/main" id="{DB4670DF-DBCB-AC70-E7C9-817E57341580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2259638" y="33299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03</a:t>
            </a:r>
            <a:endParaRPr sz="3200"/>
          </a:p>
        </p:txBody>
      </p:sp>
      <p:sp>
        <p:nvSpPr>
          <p:cNvPr id="60" name="Google Shape;1058;p76">
            <a:extLst>
              <a:ext uri="{FF2B5EF4-FFF2-40B4-BE49-F238E27FC236}">
                <a16:creationId xmlns:a16="http://schemas.microsoft.com/office/drawing/2014/main" id="{3E28E7B5-E53F-9B99-480A-AA553F90D069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5775063" y="33299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04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7"/>
          <p:cNvSpPr txBox="1">
            <a:spLocks noGrp="1"/>
          </p:cNvSpPr>
          <p:nvPr>
            <p:ph type="title"/>
          </p:nvPr>
        </p:nvSpPr>
        <p:spPr>
          <a:xfrm>
            <a:off x="5602382" y="2802807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04</a:t>
            </a:r>
            <a:endParaRPr sz="2400" dirty="0"/>
          </a:p>
        </p:txBody>
      </p:sp>
      <p:sp>
        <p:nvSpPr>
          <p:cNvPr id="1065" name="Google Shape;1065;p77"/>
          <p:cNvSpPr txBox="1">
            <a:spLocks noGrp="1"/>
          </p:cNvSpPr>
          <p:nvPr>
            <p:ph type="subTitle" idx="1"/>
          </p:nvPr>
        </p:nvSpPr>
        <p:spPr>
          <a:xfrm>
            <a:off x="921497" y="1600129"/>
            <a:ext cx="3337236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2000" dirty="0"/>
              <a:t>Peran </a:t>
            </a:r>
            <a:r>
              <a:rPr lang="en-US" sz="2000" dirty="0" err="1"/>
              <a:t>dalam</a:t>
            </a:r>
            <a:r>
              <a:rPr lang="en-US" sz="2000" dirty="0"/>
              <a:t> Pendidikan</a:t>
            </a:r>
            <a:endParaRPr sz="2000" dirty="0"/>
          </a:p>
        </p:txBody>
      </p:sp>
      <p:sp>
        <p:nvSpPr>
          <p:cNvPr id="1066" name="Google Shape;1066;p77"/>
          <p:cNvSpPr txBox="1">
            <a:spLocks noGrp="1"/>
          </p:cNvSpPr>
          <p:nvPr>
            <p:ph type="subTitle" idx="3"/>
          </p:nvPr>
        </p:nvSpPr>
        <p:spPr>
          <a:xfrm>
            <a:off x="1175190" y="1996525"/>
            <a:ext cx="2362200" cy="286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 err="1"/>
              <a:t>Penjelasan</a:t>
            </a:r>
            <a:r>
              <a:rPr lang="en-US" sz="1100" dirty="0"/>
              <a:t> </a:t>
            </a:r>
            <a:r>
              <a:rPr lang="en-US" sz="1100" dirty="0" err="1"/>
              <a:t>dll</a:t>
            </a:r>
            <a:endParaRPr lang="en-US" sz="1100" dirty="0"/>
          </a:p>
        </p:txBody>
      </p:sp>
      <p:sp>
        <p:nvSpPr>
          <p:cNvPr id="1067" name="Google Shape;1067;p77"/>
          <p:cNvSpPr txBox="1">
            <a:spLocks noGrp="1"/>
          </p:cNvSpPr>
          <p:nvPr>
            <p:ph type="subTitle" idx="4"/>
          </p:nvPr>
        </p:nvSpPr>
        <p:spPr>
          <a:xfrm>
            <a:off x="5070063" y="1583218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2000" dirty="0"/>
              <a:t>Peran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Politik</a:t>
            </a:r>
            <a:endParaRPr sz="2000" dirty="0"/>
          </a:p>
        </p:txBody>
      </p:sp>
      <p:sp>
        <p:nvSpPr>
          <p:cNvPr id="1068" name="Google Shape;1068;p77"/>
          <p:cNvSpPr txBox="1">
            <a:spLocks noGrp="1"/>
          </p:cNvSpPr>
          <p:nvPr>
            <p:ph type="subTitle" idx="5"/>
          </p:nvPr>
        </p:nvSpPr>
        <p:spPr>
          <a:xfrm>
            <a:off x="5223813" y="1950885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 err="1"/>
              <a:t>Penjelasan</a:t>
            </a:r>
            <a:r>
              <a:rPr lang="en-US" sz="1100" dirty="0"/>
              <a:t> </a:t>
            </a:r>
            <a:r>
              <a:rPr lang="en-US" sz="1100" dirty="0" err="1"/>
              <a:t>dll</a:t>
            </a:r>
            <a:endParaRPr lang="en-US" sz="1100" dirty="0"/>
          </a:p>
        </p:txBody>
      </p:sp>
      <p:sp>
        <p:nvSpPr>
          <p:cNvPr id="1069" name="Google Shape;1069;p77"/>
          <p:cNvSpPr txBox="1">
            <a:spLocks noGrp="1"/>
          </p:cNvSpPr>
          <p:nvPr>
            <p:ph type="subTitle" idx="6"/>
          </p:nvPr>
        </p:nvSpPr>
        <p:spPr>
          <a:xfrm>
            <a:off x="5082525" y="3248522"/>
            <a:ext cx="26697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2000" dirty="0"/>
              <a:t>Peran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dan Ekonomi</a:t>
            </a:r>
            <a:endParaRPr sz="2000" dirty="0"/>
          </a:p>
        </p:txBody>
      </p:sp>
      <p:sp>
        <p:nvSpPr>
          <p:cNvPr id="1070" name="Google Shape;1070;p77"/>
          <p:cNvSpPr txBox="1">
            <a:spLocks noGrp="1"/>
          </p:cNvSpPr>
          <p:nvPr>
            <p:ph type="subTitle" idx="7"/>
          </p:nvPr>
        </p:nvSpPr>
        <p:spPr>
          <a:xfrm>
            <a:off x="5377563" y="3861559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 err="1"/>
              <a:t>Penjelasan</a:t>
            </a:r>
            <a:r>
              <a:rPr lang="en-US" sz="1100" dirty="0"/>
              <a:t> </a:t>
            </a:r>
            <a:r>
              <a:rPr lang="en-US" sz="1100" dirty="0" err="1"/>
              <a:t>dll</a:t>
            </a:r>
            <a:endParaRPr lang="en-US" sz="1100" dirty="0"/>
          </a:p>
        </p:txBody>
      </p:sp>
      <p:sp>
        <p:nvSpPr>
          <p:cNvPr id="1071" name="Google Shape;1071;p77"/>
          <p:cNvSpPr txBox="1">
            <a:spLocks noGrp="1"/>
          </p:cNvSpPr>
          <p:nvPr>
            <p:ph type="subTitle" idx="8"/>
          </p:nvPr>
        </p:nvSpPr>
        <p:spPr>
          <a:xfrm>
            <a:off x="810240" y="3254145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2000" dirty="0"/>
              <a:t>Peran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Budaya</a:t>
            </a:r>
            <a:endParaRPr sz="2000" dirty="0"/>
          </a:p>
        </p:txBody>
      </p:sp>
      <p:sp>
        <p:nvSpPr>
          <p:cNvPr id="1072" name="Google Shape;1072;p77"/>
          <p:cNvSpPr txBox="1">
            <a:spLocks noGrp="1"/>
          </p:cNvSpPr>
          <p:nvPr>
            <p:ph type="subTitle" idx="9"/>
          </p:nvPr>
        </p:nvSpPr>
        <p:spPr>
          <a:xfrm>
            <a:off x="1175190" y="3590822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 err="1"/>
              <a:t>Penjelasan</a:t>
            </a:r>
            <a:r>
              <a:rPr lang="en-US" sz="1100" dirty="0"/>
              <a:t> </a:t>
            </a:r>
            <a:r>
              <a:rPr lang="en-US" sz="1100" dirty="0" err="1"/>
              <a:t>dll</a:t>
            </a:r>
            <a:endParaRPr lang="en-US" sz="1100" dirty="0"/>
          </a:p>
        </p:txBody>
      </p:sp>
      <p:sp>
        <p:nvSpPr>
          <p:cNvPr id="1075" name="Google Shape;1075;p77"/>
          <p:cNvSpPr txBox="1">
            <a:spLocks noGrp="1"/>
          </p:cNvSpPr>
          <p:nvPr>
            <p:ph type="title" idx="15"/>
          </p:nvPr>
        </p:nvSpPr>
        <p:spPr>
          <a:xfrm>
            <a:off x="1861555" y="1139054"/>
            <a:ext cx="98947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076" name="Google Shape;1076;p77"/>
          <p:cNvSpPr txBox="1">
            <a:spLocks noGrp="1"/>
          </p:cNvSpPr>
          <p:nvPr>
            <p:ph type="title" idx="16"/>
          </p:nvPr>
        </p:nvSpPr>
        <p:spPr>
          <a:xfrm>
            <a:off x="5607513" y="1152041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077" name="Google Shape;1077;p77"/>
          <p:cNvSpPr txBox="1">
            <a:spLocks noGrp="1"/>
          </p:cNvSpPr>
          <p:nvPr>
            <p:ph type="title" idx="17"/>
          </p:nvPr>
        </p:nvSpPr>
        <p:spPr>
          <a:xfrm>
            <a:off x="1558890" y="2800814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1078" name="Google Shape;1078;p77"/>
          <p:cNvSpPr txBox="1">
            <a:spLocks noGrp="1"/>
          </p:cNvSpPr>
          <p:nvPr>
            <p:ph type="title" idx="18"/>
          </p:nvPr>
        </p:nvSpPr>
        <p:spPr>
          <a:xfrm>
            <a:off x="1722900" y="427592"/>
            <a:ext cx="569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Peran Nilai-Nilai Pancasila</a:t>
            </a:r>
            <a:endParaRPr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F4AC44-D746-8E58-0DC0-C6170A3424BB}"/>
              </a:ext>
            </a:extLst>
          </p:cNvPr>
          <p:cNvSpPr/>
          <p:nvPr/>
        </p:nvSpPr>
        <p:spPr>
          <a:xfrm>
            <a:off x="1955800" y="948684"/>
            <a:ext cx="5241382" cy="4571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93"/>
          <p:cNvSpPr txBox="1">
            <a:spLocks noGrp="1"/>
          </p:cNvSpPr>
          <p:nvPr>
            <p:ph type="title"/>
          </p:nvPr>
        </p:nvSpPr>
        <p:spPr>
          <a:xfrm>
            <a:off x="4124533" y="1414950"/>
            <a:ext cx="51888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000" dirty="0" err="1"/>
              <a:t>Transformasi</a:t>
            </a:r>
            <a:r>
              <a:rPr lang="en-US" sz="3000" dirty="0"/>
              <a:t> </a:t>
            </a:r>
            <a:r>
              <a:rPr lang="en-US" sz="3000" dirty="0" err="1"/>
              <a:t>Penerapan</a:t>
            </a:r>
            <a:r>
              <a:rPr lang="en-US" sz="3000" dirty="0"/>
              <a:t> Nilai-Nilai Pancasila</a:t>
            </a:r>
            <a:endParaRPr sz="3000" dirty="0"/>
          </a:p>
        </p:txBody>
      </p:sp>
      <p:sp>
        <p:nvSpPr>
          <p:cNvPr id="1279" name="Google Shape;1279;p93"/>
          <p:cNvSpPr txBox="1">
            <a:spLocks noGrp="1"/>
          </p:cNvSpPr>
          <p:nvPr>
            <p:ph type="subTitle" idx="1"/>
          </p:nvPr>
        </p:nvSpPr>
        <p:spPr>
          <a:xfrm>
            <a:off x="4471337" y="2448654"/>
            <a:ext cx="4282867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-US" sz="1600" dirty="0" err="1">
                <a:solidFill>
                  <a:schemeClr val="dk2"/>
                </a:solidFill>
              </a:rPr>
              <a:t>Mengintegrasikan</a:t>
            </a:r>
            <a:r>
              <a:rPr lang="en-US" sz="1600" dirty="0">
                <a:solidFill>
                  <a:schemeClr val="dk2"/>
                </a:solidFill>
              </a:rPr>
              <a:t> </a:t>
            </a:r>
            <a:r>
              <a:rPr lang="en-US" sz="1600" dirty="0" err="1">
                <a:solidFill>
                  <a:schemeClr val="dk2"/>
                </a:solidFill>
              </a:rPr>
              <a:t>dalam</a:t>
            </a:r>
            <a:r>
              <a:rPr lang="en-US" sz="1600" dirty="0">
                <a:solidFill>
                  <a:schemeClr val="dk2"/>
                </a:solidFill>
              </a:rPr>
              <a:t> Pendidikan</a:t>
            </a:r>
          </a:p>
          <a:p>
            <a:pPr marL="285750" lvl="0" indent="-285750">
              <a:buFontTx/>
              <a:buChar char="-"/>
            </a:pPr>
            <a:r>
              <a:rPr lang="en-US" sz="1600" dirty="0" err="1">
                <a:solidFill>
                  <a:schemeClr val="dk2"/>
                </a:solidFill>
              </a:rPr>
              <a:t>Penerapan</a:t>
            </a:r>
            <a:r>
              <a:rPr lang="en-US" sz="1600" dirty="0">
                <a:solidFill>
                  <a:schemeClr val="dk2"/>
                </a:solidFill>
              </a:rPr>
              <a:t> </a:t>
            </a:r>
            <a:r>
              <a:rPr lang="en-US" sz="1600" dirty="0" err="1">
                <a:solidFill>
                  <a:schemeClr val="dk2"/>
                </a:solidFill>
              </a:rPr>
              <a:t>dalam</a:t>
            </a:r>
            <a:r>
              <a:rPr lang="en-US" sz="1600" dirty="0">
                <a:solidFill>
                  <a:schemeClr val="dk2"/>
                </a:solidFill>
              </a:rPr>
              <a:t> </a:t>
            </a:r>
            <a:r>
              <a:rPr lang="en-US" sz="1600" dirty="0" err="1">
                <a:solidFill>
                  <a:schemeClr val="dk2"/>
                </a:solidFill>
              </a:rPr>
              <a:t>Politik</a:t>
            </a:r>
            <a:endParaRPr lang="en-US" sz="1600" dirty="0">
              <a:solidFill>
                <a:schemeClr val="dk2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sz="1600" dirty="0" err="1">
                <a:solidFill>
                  <a:schemeClr val="dk2"/>
                </a:solidFill>
              </a:rPr>
              <a:t>Pengaruh</a:t>
            </a:r>
            <a:r>
              <a:rPr lang="en-US" sz="1600" dirty="0">
                <a:solidFill>
                  <a:schemeClr val="dk2"/>
                </a:solidFill>
              </a:rPr>
              <a:t> </a:t>
            </a:r>
            <a:r>
              <a:rPr lang="en-US" sz="1600" dirty="0" err="1">
                <a:solidFill>
                  <a:schemeClr val="dk2"/>
                </a:solidFill>
              </a:rPr>
              <a:t>dalam</a:t>
            </a:r>
            <a:r>
              <a:rPr lang="en-US" sz="1600" dirty="0">
                <a:solidFill>
                  <a:schemeClr val="dk2"/>
                </a:solidFill>
              </a:rPr>
              <a:t> </a:t>
            </a:r>
            <a:r>
              <a:rPr lang="en-US" sz="1600" dirty="0" err="1">
                <a:solidFill>
                  <a:schemeClr val="dk2"/>
                </a:solidFill>
              </a:rPr>
              <a:t>Sosial</a:t>
            </a:r>
            <a:r>
              <a:rPr lang="en-US" sz="1600" dirty="0">
                <a:solidFill>
                  <a:schemeClr val="dk2"/>
                </a:solidFill>
              </a:rPr>
              <a:t> dan Ekonomi</a:t>
            </a:r>
          </a:p>
          <a:p>
            <a:pPr marL="285750" lvl="0" indent="-285750">
              <a:buFontTx/>
              <a:buChar char="-"/>
            </a:pPr>
            <a:r>
              <a:rPr lang="en-US" sz="1600" dirty="0" err="1">
                <a:solidFill>
                  <a:schemeClr val="dk2"/>
                </a:solidFill>
              </a:rPr>
              <a:t>Promosi</a:t>
            </a:r>
            <a:r>
              <a:rPr lang="en-US" sz="1600" dirty="0">
                <a:solidFill>
                  <a:schemeClr val="dk2"/>
                </a:solidFill>
              </a:rPr>
              <a:t> </a:t>
            </a:r>
            <a:r>
              <a:rPr lang="en-US" sz="1600" dirty="0" err="1">
                <a:solidFill>
                  <a:schemeClr val="dk2"/>
                </a:solidFill>
              </a:rPr>
              <a:t>dalam</a:t>
            </a:r>
            <a:r>
              <a:rPr lang="en-US" sz="1600" dirty="0">
                <a:solidFill>
                  <a:schemeClr val="dk2"/>
                </a:solidFill>
              </a:rPr>
              <a:t> </a:t>
            </a:r>
            <a:r>
              <a:rPr lang="en-US" sz="1600" dirty="0" err="1">
                <a:solidFill>
                  <a:schemeClr val="dk2"/>
                </a:solidFill>
              </a:rPr>
              <a:t>Budaya</a:t>
            </a: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1026" name="Picture 2" descr="RUU Sisdiknas: peluang besar untuk benahi kualitas pendidikan – kita perlu  perjuangkan terus sambil membuka lebar diskusi publik">
            <a:extLst>
              <a:ext uri="{FF2B5EF4-FFF2-40B4-BE49-F238E27FC236}">
                <a16:creationId xmlns:a16="http://schemas.microsoft.com/office/drawing/2014/main" id="{A0E6CE06-DF44-D8BF-AF2F-C21FBD0D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29" y="453699"/>
            <a:ext cx="2212844" cy="2118051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mpulan Materi: PENGERTIAN BUDAYA">
            <a:extLst>
              <a:ext uri="{FF2B5EF4-FFF2-40B4-BE49-F238E27FC236}">
                <a16:creationId xmlns:a16="http://schemas.microsoft.com/office/drawing/2014/main" id="{63F2F920-7974-7F65-14AF-4063095C6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84" y="2186608"/>
            <a:ext cx="2272101" cy="2118051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uka KTT G20, Presiden Jokowi: Mata Dunia Tertuju pada Kita, G20 Harus  Berhasil - Direktorat Jenderal Imigrasi">
            <a:extLst>
              <a:ext uri="{FF2B5EF4-FFF2-40B4-BE49-F238E27FC236}">
                <a16:creationId xmlns:a16="http://schemas.microsoft.com/office/drawing/2014/main" id="{E8335AEE-DEF4-4B9E-8663-2EFB5BD0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96" y="1626203"/>
            <a:ext cx="2212844" cy="2118051"/>
          </a:xfrm>
          <a:prstGeom prst="ellipse">
            <a:avLst/>
          </a:prstGeom>
          <a:ln w="63500"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" grpId="0"/>
      <p:bldP spid="12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116"/>
          <p:cNvSpPr txBox="1">
            <a:spLocks noGrp="1"/>
          </p:cNvSpPr>
          <p:nvPr>
            <p:ph type="title"/>
          </p:nvPr>
        </p:nvSpPr>
        <p:spPr>
          <a:xfrm flipH="1">
            <a:off x="590184" y="1294986"/>
            <a:ext cx="3804260" cy="8738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 err="1"/>
              <a:t>Tantangan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Transformasi</a:t>
            </a:r>
            <a:endParaRPr sz="3200" dirty="0"/>
          </a:p>
        </p:txBody>
      </p:sp>
      <p:sp>
        <p:nvSpPr>
          <p:cNvPr id="1747" name="Google Shape;1747;p116"/>
          <p:cNvSpPr txBox="1">
            <a:spLocks noGrp="1"/>
          </p:cNvSpPr>
          <p:nvPr>
            <p:ph type="subTitle" idx="1"/>
          </p:nvPr>
        </p:nvSpPr>
        <p:spPr>
          <a:xfrm flipH="1">
            <a:off x="590184" y="2292750"/>
            <a:ext cx="2998800" cy="1278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Globalisasi</a:t>
            </a:r>
            <a:endParaRPr lang="en-US" dirty="0"/>
          </a:p>
          <a:p>
            <a:pPr marL="342900" lvl="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Teknologi</a:t>
            </a:r>
            <a:r>
              <a:rPr lang="en-US" dirty="0"/>
              <a:t> dan Media </a:t>
            </a:r>
            <a:r>
              <a:rPr lang="en-US" dirty="0" err="1"/>
              <a:t>Sosial</a:t>
            </a:r>
            <a:endParaRPr lang="en-US" dirty="0"/>
          </a:p>
          <a:p>
            <a:pPr marL="342900" lvl="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</a:p>
          <a:p>
            <a:pPr marL="342900" lvl="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Kebijakan</a:t>
            </a:r>
            <a:r>
              <a:rPr lang="en-US" dirty="0"/>
              <a:t> Publik</a:t>
            </a:r>
            <a:endParaRPr dirty="0"/>
          </a:p>
        </p:txBody>
      </p:sp>
      <p:pic>
        <p:nvPicPr>
          <p:cNvPr id="2052" name="Picture 4" descr="Foto Bareng Pemimpin Dunia, Posisi Berdiri Jokowi Jadi Sorotan Warganet">
            <a:extLst>
              <a:ext uri="{FF2B5EF4-FFF2-40B4-BE49-F238E27FC236}">
                <a16:creationId xmlns:a16="http://schemas.microsoft.com/office/drawing/2014/main" id="{0D9899E6-88CB-1000-991D-3B79C4D31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44" y="726336"/>
            <a:ext cx="4226217" cy="3336706"/>
          </a:xfrm>
          <a:prstGeom prst="ellipse">
            <a:avLst/>
          </a:prstGeom>
          <a:ln w="63500" cap="rnd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" grpId="0"/>
      <p:bldP spid="17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05"/>
          <p:cNvSpPr txBox="1">
            <a:spLocks noGrp="1"/>
          </p:cNvSpPr>
          <p:nvPr>
            <p:ph type="title"/>
          </p:nvPr>
        </p:nvSpPr>
        <p:spPr>
          <a:xfrm>
            <a:off x="1272099" y="1541779"/>
            <a:ext cx="252264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dirty="0" err="1"/>
              <a:t>Kepatuhan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Etika dan Moral</a:t>
            </a:r>
            <a:endParaRPr sz="1800" dirty="0"/>
          </a:p>
        </p:txBody>
      </p:sp>
      <p:sp>
        <p:nvSpPr>
          <p:cNvPr id="1567" name="Google Shape;1567;p105"/>
          <p:cNvSpPr txBox="1">
            <a:spLocks noGrp="1"/>
          </p:cNvSpPr>
          <p:nvPr>
            <p:ph type="title" idx="2"/>
          </p:nvPr>
        </p:nvSpPr>
        <p:spPr>
          <a:xfrm>
            <a:off x="5246606" y="1516461"/>
            <a:ext cx="261760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dirty="0"/>
              <a:t>Masyarakat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Berkeadilan</a:t>
            </a:r>
            <a:endParaRPr sz="1800" dirty="0"/>
          </a:p>
        </p:txBody>
      </p:sp>
      <p:sp>
        <p:nvSpPr>
          <p:cNvPr id="1569" name="Google Shape;1569;p105"/>
          <p:cNvSpPr txBox="1">
            <a:spLocks noGrp="1"/>
          </p:cNvSpPr>
          <p:nvPr>
            <p:ph type="title" idx="4"/>
          </p:nvPr>
        </p:nvSpPr>
        <p:spPr>
          <a:xfrm>
            <a:off x="1407835" y="3193663"/>
            <a:ext cx="225117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dirty="0" err="1"/>
              <a:t>Penguatan</a:t>
            </a:r>
            <a:r>
              <a:rPr lang="en-US" sz="1800" dirty="0"/>
              <a:t> </a:t>
            </a:r>
            <a:r>
              <a:rPr lang="en-US" sz="1800" dirty="0" err="1"/>
              <a:t>Identitas</a:t>
            </a:r>
            <a:r>
              <a:rPr lang="en-US" sz="1800" dirty="0"/>
              <a:t> </a:t>
            </a:r>
            <a:r>
              <a:rPr lang="en-US" sz="1800" dirty="0" err="1"/>
              <a:t>Bangsa</a:t>
            </a:r>
            <a:endParaRPr sz="1800" dirty="0"/>
          </a:p>
        </p:txBody>
      </p:sp>
      <p:sp>
        <p:nvSpPr>
          <p:cNvPr id="1571" name="Google Shape;1571;p105"/>
          <p:cNvSpPr txBox="1">
            <a:spLocks noGrp="1"/>
          </p:cNvSpPr>
          <p:nvPr>
            <p:ph type="title" idx="6"/>
          </p:nvPr>
        </p:nvSpPr>
        <p:spPr>
          <a:xfrm>
            <a:off x="5429823" y="3064737"/>
            <a:ext cx="2251172" cy="701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dirty="0" err="1"/>
              <a:t>Persatuan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Keberagaman</a:t>
            </a:r>
            <a:endParaRPr sz="1800" dirty="0"/>
          </a:p>
        </p:txBody>
      </p:sp>
      <p:sp>
        <p:nvSpPr>
          <p:cNvPr id="1575" name="Google Shape;1575;p105"/>
          <p:cNvSpPr txBox="1">
            <a:spLocks noGrp="1"/>
          </p:cNvSpPr>
          <p:nvPr>
            <p:ph type="title" idx="13"/>
          </p:nvPr>
        </p:nvSpPr>
        <p:spPr>
          <a:xfrm>
            <a:off x="270000" y="470612"/>
            <a:ext cx="86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Josefin Sans"/>
                <a:ea typeface="Josefin Sans"/>
                <a:cs typeface="Josefin Sans"/>
                <a:sym typeface="Josefin Sans"/>
              </a:rPr>
              <a:t>Manfaat</a:t>
            </a:r>
            <a:r>
              <a:rPr lang="en-US" sz="28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800" dirty="0" err="1">
                <a:latin typeface="Josefin Sans"/>
                <a:ea typeface="Josefin Sans"/>
                <a:cs typeface="Josefin Sans"/>
                <a:sym typeface="Josefin Sans"/>
              </a:rPr>
              <a:t>Transformasi</a:t>
            </a:r>
            <a:r>
              <a:rPr lang="en-US" sz="2800" dirty="0">
                <a:latin typeface="Josefin Sans"/>
                <a:ea typeface="Josefin Sans"/>
                <a:cs typeface="Josefin Sans"/>
                <a:sym typeface="Josefin Sans"/>
              </a:rPr>
              <a:t> Nilai-Nilai Pancasila</a:t>
            </a:r>
            <a:endParaRPr sz="2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1294403" y="676542"/>
            <a:ext cx="70029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Contoh-Contoh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Nilai-Nilai Pancasila</a:t>
            </a:r>
          </a:p>
        </p:txBody>
      </p:sp>
      <p:sp>
        <p:nvSpPr>
          <p:cNvPr id="1041" name="Google Shape;1041;p75"/>
          <p:cNvSpPr txBox="1">
            <a:spLocks noGrp="1"/>
          </p:cNvSpPr>
          <p:nvPr>
            <p:ph type="body" idx="1"/>
          </p:nvPr>
        </p:nvSpPr>
        <p:spPr>
          <a:xfrm>
            <a:off x="3968045" y="1762709"/>
            <a:ext cx="4436400" cy="2626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/>
              <a:t>Pendidikan</a:t>
            </a:r>
            <a:r>
              <a:rPr lang="en-US" b="1" dirty="0"/>
              <a:t> </a:t>
            </a:r>
            <a:r>
              <a:rPr lang="en-US" b="1" dirty="0" err="1"/>
              <a:t>Karakter</a:t>
            </a:r>
            <a:r>
              <a:rPr lang="en-US" b="1" dirty="0"/>
              <a:t> </a:t>
            </a:r>
            <a:r>
              <a:rPr lang="en-US" b="1" dirty="0" err="1"/>
              <a:t>di</a:t>
            </a:r>
            <a:r>
              <a:rPr lang="en-US" b="1" dirty="0"/>
              <a:t> </a:t>
            </a:r>
            <a:r>
              <a:rPr lang="en-US" b="1" dirty="0" err="1"/>
              <a:t>Sekolah</a:t>
            </a:r>
            <a:r>
              <a:rPr lang="en-US" b="1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err="1"/>
              <a:t>Transformasi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kebangsaan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Setelah</a:t>
            </a:r>
            <a:r>
              <a:rPr lang="en-US" b="1" dirty="0"/>
              <a:t> </a:t>
            </a:r>
            <a:r>
              <a:rPr lang="en-US" b="1" dirty="0" err="1"/>
              <a:t>Transformasi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gotong</a:t>
            </a:r>
            <a:r>
              <a:rPr lang="en-US" dirty="0"/>
              <a:t> </a:t>
            </a:r>
            <a:r>
              <a:rPr lang="en-US" dirty="0" err="1"/>
              <a:t>royong</a:t>
            </a:r>
            <a:r>
              <a:rPr lang="en-US" dirty="0"/>
              <a:t>, </a:t>
            </a:r>
            <a:r>
              <a:rPr lang="en-US" dirty="0" err="1"/>
              <a:t>gotong</a:t>
            </a:r>
            <a:r>
              <a:rPr lang="en-US" dirty="0"/>
              <a:t> </a:t>
            </a:r>
            <a:r>
              <a:rPr lang="en-US" dirty="0" err="1"/>
              <a:t>sulu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persatuan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1762710"/>
            <a:ext cx="3649069" cy="26264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1294403" y="676542"/>
            <a:ext cx="70029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Contoh-Contoh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Nilai-Nilai Pancasila</a:t>
            </a:r>
          </a:p>
        </p:txBody>
      </p:sp>
      <p:sp>
        <p:nvSpPr>
          <p:cNvPr id="1041" name="Google Shape;1041;p75"/>
          <p:cNvSpPr txBox="1">
            <a:spLocks noGrp="1"/>
          </p:cNvSpPr>
          <p:nvPr>
            <p:ph type="body" idx="1"/>
          </p:nvPr>
        </p:nvSpPr>
        <p:spPr>
          <a:xfrm>
            <a:off x="3561906" y="1766249"/>
            <a:ext cx="4842539" cy="2196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2. </a:t>
            </a:r>
            <a:r>
              <a:rPr lang="en-US" b="1" dirty="0" err="1"/>
              <a:t>Penerapan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Solidaritas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Lingkungan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err="1"/>
              <a:t>Transformasi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kompetitif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rasa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Setelah</a:t>
            </a:r>
            <a:r>
              <a:rPr lang="en-US" b="1" dirty="0"/>
              <a:t> </a:t>
            </a:r>
            <a:r>
              <a:rPr lang="en-US" b="1" dirty="0" err="1"/>
              <a:t>Transformasi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gotong</a:t>
            </a:r>
            <a:r>
              <a:rPr lang="en-US" dirty="0"/>
              <a:t> </a:t>
            </a:r>
            <a:r>
              <a:rPr lang="en-US" dirty="0" err="1"/>
              <a:t>royong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tolong-menolong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atmosfer</a:t>
            </a:r>
            <a:r>
              <a:rPr lang="en-US" dirty="0"/>
              <a:t> </a:t>
            </a:r>
            <a:r>
              <a:rPr lang="en-US" dirty="0" err="1"/>
              <a:t>solidaritas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kebersamaan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5" y="1755616"/>
            <a:ext cx="3376194" cy="2359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445</Words>
  <Application>Microsoft Office PowerPoint</Application>
  <PresentationFormat>On-screen Show (16:9)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Anaheim</vt:lpstr>
      <vt:lpstr>Arial</vt:lpstr>
      <vt:lpstr>Josefin Sans</vt:lpstr>
      <vt:lpstr>Open Sans</vt:lpstr>
      <vt:lpstr>Open Sans SemiBold</vt:lpstr>
      <vt:lpstr>Roboto Condensed</vt:lpstr>
      <vt:lpstr>Aquatic and Physical Therapy Center XL by Slidesgo</vt:lpstr>
      <vt:lpstr>Transformasi Penerapan Nilai-Nilai Pancasila</vt:lpstr>
      <vt:lpstr>Signifikansi Nilai-Nilai Pancasila di Indonesia</vt:lpstr>
      <vt:lpstr>Definisi Nilai-Nilai Pancasila </vt:lpstr>
      <vt:lpstr>04</vt:lpstr>
      <vt:lpstr>Transformasi Penerapan Nilai-Nilai Pancasila</vt:lpstr>
      <vt:lpstr>Tantangan dalam Transformasi</vt:lpstr>
      <vt:lpstr>Kepatuhan terhadap Etika dan Moral</vt:lpstr>
      <vt:lpstr>Contoh-Contoh Transformasi Penerapan Nilai-Nilai Pancasila</vt:lpstr>
      <vt:lpstr>Contoh-Contoh Transformasi Penerapan Nilai-Nilai Pancasila</vt:lpstr>
      <vt:lpstr>Contoh-Contoh Transformasi Penerapan Nilai-Nilai Pancasila</vt:lpstr>
      <vt:lpstr>Contoh-Contoh Transformasi Penerapan Nilai-Nilai Pancasila</vt:lpstr>
      <vt:lpstr>Contoh-Contoh Transformasi Penerapan Nilai-Nilai Pancasila</vt:lpstr>
      <vt:lpstr>Kesimpulan</vt:lpstr>
      <vt:lpstr>Pertanyaan dan Diskusi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Transformasi Penerapan Nilai-Nilai Pancasila</dc:title>
  <dc:creator>Gilang Prayoga</dc:creator>
  <cp:lastModifiedBy>Eka Salsabila</cp:lastModifiedBy>
  <cp:revision>9</cp:revision>
  <dcterms:modified xsi:type="dcterms:W3CDTF">2023-11-25T14:36:16Z</dcterms:modified>
</cp:coreProperties>
</file>