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81" r:id="rId3"/>
    <p:sldId id="261" r:id="rId4"/>
    <p:sldId id="265" r:id="rId5"/>
    <p:sldId id="266" r:id="rId6"/>
    <p:sldId id="267" r:id="rId7"/>
    <p:sldId id="268" r:id="rId8"/>
    <p:sldId id="269" r:id="rId9"/>
    <p:sldId id="273" r:id="rId10"/>
    <p:sldId id="270" r:id="rId11"/>
    <p:sldId id="271" r:id="rId12"/>
    <p:sldId id="277" r:id="rId13"/>
    <p:sldId id="272" r:id="rId14"/>
    <p:sldId id="274" r:id="rId15"/>
    <p:sldId id="275" r:id="rId16"/>
    <p:sldId id="279" r:id="rId17"/>
    <p:sldId id="278" r:id="rId18"/>
    <p:sldId id="280" r:id="rId19"/>
  </p:sldIdLst>
  <p:sldSz cx="9144000" cy="5143500" type="screen16x9"/>
  <p:notesSz cx="6858000" cy="9144000"/>
  <p:embeddedFontLst>
    <p:embeddedFont>
      <p:font typeface="Amiko" panose="020B0604020202020204" charset="0"/>
      <p:regular r:id="rId21"/>
      <p:bold r:id="rId22"/>
    </p:embeddedFont>
    <p:embeddedFont>
      <p:font typeface="Barlow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1D3690-6956-442E-95F1-34C0FAB6B64C}">
  <a:tblStyle styleId="{4B1D3690-6956-442E-95F1-34C0FAB6B6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E5316B5-580C-4A57-AF56-6C68CEB436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11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33b4b6a9d_2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e33b4b6a9d_2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36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24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365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09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186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346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223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801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82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33b4b6a9d_2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e33b4b6a9d_2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14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88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44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34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00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205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79900" y="1111300"/>
            <a:ext cx="6784200" cy="15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700" y="2773000"/>
            <a:ext cx="4528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5539121" y="1018204"/>
            <a:ext cx="4751640" cy="4792213"/>
            <a:chOff x="-654826" y="1322939"/>
            <a:chExt cx="3958051" cy="3991848"/>
          </a:xfrm>
        </p:grpSpPr>
        <p:sp>
          <p:nvSpPr>
            <p:cNvPr id="12" name="Google Shape;12;p2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" name="Google Shape;22;p2"/>
          <p:cNvGrpSpPr/>
          <p:nvPr/>
        </p:nvGrpSpPr>
        <p:grpSpPr>
          <a:xfrm>
            <a:off x="-1146761" y="1018254"/>
            <a:ext cx="4751640" cy="4792213"/>
            <a:chOff x="-654826" y="1322939"/>
            <a:chExt cx="3958051" cy="3991848"/>
          </a:xfrm>
        </p:grpSpPr>
        <p:sp>
          <p:nvSpPr>
            <p:cNvPr id="23" name="Google Shape;23;p2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Google Shape;33;p2"/>
          <p:cNvSpPr/>
          <p:nvPr/>
        </p:nvSpPr>
        <p:spPr>
          <a:xfrm>
            <a:off x="0" y="4956500"/>
            <a:ext cx="9144000" cy="1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" name="Google Shape;34;p2"/>
          <p:cNvCxnSpPr/>
          <p:nvPr/>
        </p:nvCxnSpPr>
        <p:spPr>
          <a:xfrm>
            <a:off x="809700" y="533375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4950504" y="2521300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492288" y="2521300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1492288" y="2135800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18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4950513" y="2135800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18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iko"/>
              <a:buNone/>
              <a:defRPr sz="2400">
                <a:latin typeface="Amiko"/>
                <a:ea typeface="Amiko"/>
                <a:cs typeface="Amiko"/>
                <a:sym typeface="Amiko"/>
              </a:defRPr>
            </a:lvl9pPr>
          </a:lstStyle>
          <a:p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 flipH="1">
            <a:off x="6444255" y="2743798"/>
            <a:ext cx="3846506" cy="4177607"/>
            <a:chOff x="-654826" y="1834897"/>
            <a:chExt cx="3204087" cy="3479889"/>
          </a:xfrm>
        </p:grpSpPr>
        <p:sp>
          <p:nvSpPr>
            <p:cNvPr id="88" name="Google Shape;88;p5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5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93" name="Google Shape;93;p5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" name="Google Shape;96;p5"/>
          <p:cNvSpPr/>
          <p:nvPr/>
        </p:nvSpPr>
        <p:spPr>
          <a:xfrm>
            <a:off x="0" y="4956500"/>
            <a:ext cx="9144000" cy="1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809700" y="533375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 flipH="1">
            <a:off x="5539121" y="1018204"/>
            <a:ext cx="4751640" cy="4792213"/>
            <a:chOff x="-654826" y="1322939"/>
            <a:chExt cx="3958051" cy="3991848"/>
          </a:xfrm>
        </p:grpSpPr>
        <p:sp>
          <p:nvSpPr>
            <p:cNvPr id="128" name="Google Shape;128;p8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8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" name="Google Shape;138;p8"/>
          <p:cNvGrpSpPr/>
          <p:nvPr/>
        </p:nvGrpSpPr>
        <p:grpSpPr>
          <a:xfrm>
            <a:off x="-1146761" y="1018254"/>
            <a:ext cx="4751640" cy="4792213"/>
            <a:chOff x="-654826" y="1322939"/>
            <a:chExt cx="3958051" cy="3991848"/>
          </a:xfrm>
        </p:grpSpPr>
        <p:sp>
          <p:nvSpPr>
            <p:cNvPr id="139" name="Google Shape;139;p8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45;p8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146" name="Google Shape;146;p8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" name="Google Shape;149;p8"/>
          <p:cNvSpPr/>
          <p:nvPr/>
        </p:nvSpPr>
        <p:spPr>
          <a:xfrm>
            <a:off x="0" y="4956500"/>
            <a:ext cx="9144000" cy="1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8"/>
          <p:cNvCxnSpPr/>
          <p:nvPr/>
        </p:nvCxnSpPr>
        <p:spPr>
          <a:xfrm>
            <a:off x="809700" y="533375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9"/>
          <p:cNvGrpSpPr/>
          <p:nvPr/>
        </p:nvGrpSpPr>
        <p:grpSpPr>
          <a:xfrm flipH="1">
            <a:off x="5539121" y="1018204"/>
            <a:ext cx="4751640" cy="4792213"/>
            <a:chOff x="-654826" y="1322939"/>
            <a:chExt cx="3958051" cy="3991848"/>
          </a:xfrm>
        </p:grpSpPr>
        <p:sp>
          <p:nvSpPr>
            <p:cNvPr id="154" name="Google Shape;154;p9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9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" name="Google Shape;164;p9"/>
          <p:cNvGrpSpPr/>
          <p:nvPr/>
        </p:nvGrpSpPr>
        <p:grpSpPr>
          <a:xfrm>
            <a:off x="-1146761" y="1018254"/>
            <a:ext cx="4751640" cy="4792213"/>
            <a:chOff x="-654826" y="1322939"/>
            <a:chExt cx="3958051" cy="3991848"/>
          </a:xfrm>
        </p:grpSpPr>
        <p:sp>
          <p:nvSpPr>
            <p:cNvPr id="165" name="Google Shape;165;p9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171;p9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9"/>
          <p:cNvSpPr/>
          <p:nvPr/>
        </p:nvSpPr>
        <p:spPr>
          <a:xfrm>
            <a:off x="0" y="4956500"/>
            <a:ext cx="9144000" cy="1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9"/>
          <p:cNvCxnSpPr/>
          <p:nvPr/>
        </p:nvCxnSpPr>
        <p:spPr>
          <a:xfrm>
            <a:off x="809700" y="533375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25"/>
          <p:cNvCxnSpPr/>
          <p:nvPr/>
        </p:nvCxnSpPr>
        <p:spPr>
          <a:xfrm>
            <a:off x="809700" y="533375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1" name="Google Shape;431;p25"/>
          <p:cNvGrpSpPr/>
          <p:nvPr/>
        </p:nvGrpSpPr>
        <p:grpSpPr>
          <a:xfrm flipH="1">
            <a:off x="5539121" y="1018204"/>
            <a:ext cx="4751640" cy="4792213"/>
            <a:chOff x="-654826" y="1322939"/>
            <a:chExt cx="3958051" cy="3991848"/>
          </a:xfrm>
        </p:grpSpPr>
        <p:sp>
          <p:nvSpPr>
            <p:cNvPr id="432" name="Google Shape;432;p25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" name="Google Shape;438;p25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439" name="Google Shape;439;p25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5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5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2" name="Google Shape;442;p25"/>
          <p:cNvGrpSpPr/>
          <p:nvPr/>
        </p:nvGrpSpPr>
        <p:grpSpPr>
          <a:xfrm>
            <a:off x="-1146761" y="1018254"/>
            <a:ext cx="4751640" cy="4792213"/>
            <a:chOff x="-654826" y="1322939"/>
            <a:chExt cx="3958051" cy="3991848"/>
          </a:xfrm>
        </p:grpSpPr>
        <p:sp>
          <p:nvSpPr>
            <p:cNvPr id="443" name="Google Shape;443;p25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5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450" name="Google Shape;450;p25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5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5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3" name="Google Shape;453;p25"/>
          <p:cNvSpPr/>
          <p:nvPr/>
        </p:nvSpPr>
        <p:spPr>
          <a:xfrm>
            <a:off x="0" y="4956500"/>
            <a:ext cx="9144000" cy="1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26"/>
          <p:cNvGrpSpPr/>
          <p:nvPr/>
        </p:nvGrpSpPr>
        <p:grpSpPr>
          <a:xfrm>
            <a:off x="-1135520" y="2743798"/>
            <a:ext cx="3846506" cy="4177607"/>
            <a:chOff x="-654826" y="1834897"/>
            <a:chExt cx="3204087" cy="3479889"/>
          </a:xfrm>
        </p:grpSpPr>
        <p:sp>
          <p:nvSpPr>
            <p:cNvPr id="456" name="Google Shape;456;p26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6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461" name="Google Shape;461;p26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4" name="Google Shape;464;p26"/>
          <p:cNvGrpSpPr/>
          <p:nvPr/>
        </p:nvGrpSpPr>
        <p:grpSpPr>
          <a:xfrm flipH="1">
            <a:off x="6444255" y="2743798"/>
            <a:ext cx="3846506" cy="4177607"/>
            <a:chOff x="-654826" y="1834897"/>
            <a:chExt cx="3204087" cy="3479889"/>
          </a:xfrm>
        </p:grpSpPr>
        <p:sp>
          <p:nvSpPr>
            <p:cNvPr id="465" name="Google Shape;465;p26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26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470" name="Google Shape;470;p26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73" name="Google Shape;473;p26"/>
          <p:cNvCxnSpPr/>
          <p:nvPr/>
        </p:nvCxnSpPr>
        <p:spPr>
          <a:xfrm>
            <a:off x="809700" y="533375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" name="Google Shape;474;p26"/>
          <p:cNvSpPr/>
          <p:nvPr/>
        </p:nvSpPr>
        <p:spPr>
          <a:xfrm>
            <a:off x="0" y="4956500"/>
            <a:ext cx="9144000" cy="1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59436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3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88" name="Google Shape;488;p30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89" name="Google Shape;489;p30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0" name="Google Shape;490;p30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1" name="Google Shape;491;p30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3" name="Google Shape;493;p30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4" name="Google Shape;494;p30">
            <a:hlinkClick r:id="" action="ppaction://hlinkshowjump?jump=nextslide"/>
          </p:cNvPr>
          <p:cNvSpPr/>
          <p:nvPr/>
        </p:nvSpPr>
        <p:spPr>
          <a:xfrm>
            <a:off x="4385675" y="3847525"/>
            <a:ext cx="372675" cy="187625"/>
          </a:xfrm>
          <a:custGeom>
            <a:avLst/>
            <a:gdLst/>
            <a:ahLst/>
            <a:cxnLst/>
            <a:rect l="l" t="t" r="r" b="b"/>
            <a:pathLst>
              <a:path w="14907" h="7505" extrusionOk="0">
                <a:moveTo>
                  <a:pt x="0" y="53"/>
                </a:moveTo>
                <a:lnTo>
                  <a:pt x="7506" y="7505"/>
                </a:lnTo>
                <a:lnTo>
                  <a:pt x="14907" y="0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8028D-5B77-E976-6022-4288D8CD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848" y="749509"/>
            <a:ext cx="6784200" cy="619570"/>
          </a:xfrm>
        </p:spPr>
        <p:txBody>
          <a:bodyPr/>
          <a:lstStyle/>
          <a:p>
            <a:r>
              <a:rPr lang="en-GB" sz="2800" b="1" dirty="0" err="1">
                <a:solidFill>
                  <a:schemeClr val="tx1"/>
                </a:solidFill>
                <a:latin typeface="Söhne"/>
              </a:rPr>
              <a:t>Materi</a:t>
            </a:r>
            <a:r>
              <a:rPr lang="en-GB" sz="2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GB" sz="2800" b="1" dirty="0" err="1">
                <a:solidFill>
                  <a:schemeClr val="tx1"/>
                </a:solidFill>
                <a:latin typeface="Söhne"/>
              </a:rPr>
              <a:t>Pemograman</a:t>
            </a:r>
            <a:r>
              <a:rPr lang="en-GB" sz="2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GB" sz="2800" b="1" dirty="0" err="1">
                <a:solidFill>
                  <a:schemeClr val="tx1"/>
                </a:solidFill>
                <a:latin typeface="Söhne"/>
              </a:rPr>
              <a:t>Kelompok</a:t>
            </a:r>
            <a:r>
              <a:rPr lang="en-GB" sz="2800" b="1" dirty="0">
                <a:solidFill>
                  <a:schemeClr val="tx1"/>
                </a:solidFill>
                <a:latin typeface="Söhne"/>
              </a:rPr>
              <a:t> 7</a:t>
            </a:r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2834C-7A68-FF9D-D651-56B3E880D770}"/>
              </a:ext>
            </a:extLst>
          </p:cNvPr>
          <p:cNvSpPr txBox="1"/>
          <p:nvPr/>
        </p:nvSpPr>
        <p:spPr>
          <a:xfrm>
            <a:off x="2579428" y="1986974"/>
            <a:ext cx="4223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Söhne"/>
              </a:rPr>
              <a:t>1. </a:t>
            </a:r>
            <a:r>
              <a:rPr lang="en-GB" b="1" dirty="0" err="1">
                <a:solidFill>
                  <a:schemeClr val="tx1"/>
                </a:solidFill>
                <a:latin typeface="Söhne"/>
              </a:rPr>
              <a:t>Nandang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Söhne"/>
              </a:rPr>
              <a:t>Duryat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 (312310233)</a:t>
            </a:r>
          </a:p>
          <a:p>
            <a:r>
              <a:rPr lang="en-GB" b="1" dirty="0">
                <a:solidFill>
                  <a:schemeClr val="tx1"/>
                </a:solidFill>
                <a:latin typeface="Söhne"/>
              </a:rPr>
              <a:t>2. </a:t>
            </a:r>
            <a:r>
              <a:rPr lang="en-GB" b="1" dirty="0" err="1">
                <a:solidFill>
                  <a:schemeClr val="tx1"/>
                </a:solidFill>
                <a:latin typeface="Söhne"/>
              </a:rPr>
              <a:t>F</a:t>
            </a:r>
            <a:r>
              <a:rPr lang="en-GB" b="1" dirty="0" err="1" smtClean="0">
                <a:solidFill>
                  <a:schemeClr val="tx1"/>
                </a:solidFill>
                <a:latin typeface="Söhne"/>
              </a:rPr>
              <a:t>emas</a:t>
            </a:r>
            <a:r>
              <a:rPr lang="en-GB" b="1" dirty="0" smtClean="0">
                <a:solidFill>
                  <a:schemeClr val="tx1"/>
                </a:solidFill>
                <a:latin typeface="Söhne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Rendi </a:t>
            </a:r>
            <a:r>
              <a:rPr lang="en-GB" b="1" dirty="0" err="1">
                <a:solidFill>
                  <a:schemeClr val="tx1"/>
                </a:solidFill>
                <a:latin typeface="Söhne"/>
              </a:rPr>
              <a:t>Alfian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Söhne"/>
              </a:rPr>
              <a:t>Salsabila</a:t>
            </a:r>
            <a:r>
              <a:rPr lang="en-GB" b="1" dirty="0" smtClean="0">
                <a:solidFill>
                  <a:schemeClr val="tx1"/>
                </a:solidFill>
                <a:latin typeface="Söhne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(312310311)</a:t>
            </a:r>
          </a:p>
          <a:p>
            <a:r>
              <a:rPr lang="en-GB" b="1" dirty="0">
                <a:solidFill>
                  <a:schemeClr val="tx1"/>
                </a:solidFill>
                <a:latin typeface="Söhne"/>
              </a:rPr>
              <a:t>3. </a:t>
            </a:r>
            <a:r>
              <a:rPr lang="en-GB" b="1" dirty="0" err="1">
                <a:solidFill>
                  <a:schemeClr val="tx1"/>
                </a:solidFill>
                <a:latin typeface="Söhne"/>
              </a:rPr>
              <a:t>Samsul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 Al </a:t>
            </a:r>
            <a:r>
              <a:rPr lang="en-GB" b="1" dirty="0" err="1">
                <a:solidFill>
                  <a:schemeClr val="tx1"/>
                </a:solidFill>
                <a:latin typeface="Söhne"/>
              </a:rPr>
              <a:t>Maarif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 (312310286)</a:t>
            </a:r>
          </a:p>
          <a:p>
            <a:r>
              <a:rPr lang="en-GB" b="1" dirty="0">
                <a:solidFill>
                  <a:schemeClr val="tx1"/>
                </a:solidFill>
                <a:latin typeface="Söhne"/>
              </a:rPr>
              <a:t>4. </a:t>
            </a:r>
            <a:r>
              <a:rPr lang="en-GB" b="1" dirty="0" err="1">
                <a:solidFill>
                  <a:schemeClr val="tx1"/>
                </a:solidFill>
                <a:latin typeface="Söhne"/>
              </a:rPr>
              <a:t>Renaldhi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Söhne"/>
              </a:rPr>
              <a:t>Trisetiyanto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 (312310246)</a:t>
            </a:r>
          </a:p>
          <a:p>
            <a:r>
              <a:rPr lang="en-GB" b="1" dirty="0">
                <a:solidFill>
                  <a:schemeClr val="tx1"/>
                </a:solidFill>
                <a:latin typeface="Söhne"/>
              </a:rPr>
              <a:t>5. Muhamad </a:t>
            </a:r>
            <a:r>
              <a:rPr lang="en-GB" b="1" dirty="0" err="1">
                <a:solidFill>
                  <a:schemeClr val="tx1"/>
                </a:solidFill>
                <a:latin typeface="Söhne"/>
              </a:rPr>
              <a:t>Hanifah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Söhne"/>
              </a:rPr>
              <a:t>Sofyan</a:t>
            </a:r>
            <a:r>
              <a:rPr lang="en-GB" b="1" dirty="0">
                <a:solidFill>
                  <a:schemeClr val="tx1"/>
                </a:solidFill>
                <a:latin typeface="Söhne"/>
              </a:rPr>
              <a:t> (312310236)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>
                <a:solidFill>
                  <a:schemeClr val="tx1"/>
                </a:solidFill>
                <a:latin typeface="Söhne"/>
              </a:rPr>
              <a:t>Contoh</a:t>
            </a:r>
            <a:r>
              <a:rPr lang="en-ID" b="1" dirty="0">
                <a:solidFill>
                  <a:schemeClr val="tx1"/>
                </a:solidFill>
                <a:latin typeface="Söhne"/>
              </a:rPr>
              <a:t> Kode - </a:t>
            </a:r>
            <a:r>
              <a:rPr lang="en-ID" b="1" dirty="0" err="1">
                <a:solidFill>
                  <a:schemeClr val="tx1"/>
                </a:solidFill>
                <a:latin typeface="Söhne"/>
              </a:rPr>
              <a:t>Percabangan</a:t>
            </a:r>
            <a:r>
              <a:rPr lang="en-ID" b="1" dirty="0">
                <a:solidFill>
                  <a:schemeClr val="tx1"/>
                </a:solidFill>
                <a:latin typeface="Söhne"/>
              </a:rPr>
              <a:t> (If-Else)</a:t>
            </a:r>
            <a:endParaRPr dirty="0"/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809699" y="1463071"/>
            <a:ext cx="7543665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algn="l"/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Tujuan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Contoh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Kode:</a:t>
            </a:r>
          </a:p>
          <a:p>
            <a:pPr algn="l"/>
            <a:endParaRPr lang="en-ID" sz="1400" b="1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Menunjukkan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bagaimana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percabangan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(if-else)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memungkinkan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program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memilih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tindakan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berdasarkan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kondisi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tertentu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1400" b="1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Menggambarkan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penggunaan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kondisi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mengatur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alur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1" i="0" dirty="0" err="1">
                <a:solidFill>
                  <a:schemeClr val="tx1"/>
                </a:solidFill>
                <a:effectLst/>
                <a:latin typeface="Söhne"/>
              </a:rPr>
              <a:t>eksekusi</a:t>
            </a:r>
            <a:r>
              <a:rPr lang="en-ID" sz="1400" b="1" i="0" dirty="0">
                <a:solidFill>
                  <a:schemeClr val="tx1"/>
                </a:solidFill>
                <a:effectLst/>
                <a:latin typeface="Söhne"/>
              </a:rPr>
              <a:t> program.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  <p:extLst>
      <p:ext uri="{BB962C8B-B14F-4D97-AF65-F5344CB8AC3E}">
        <p14:creationId xmlns:p14="http://schemas.microsoft.com/office/powerpoint/2010/main" val="125601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Contoh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Kode -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Pengulangan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(Loop)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675736" y="2463882"/>
            <a:ext cx="7382207" cy="2554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Penjelasan</a:t>
            </a:r>
            <a:r>
              <a:rPr lang="en-ID" sz="1300" b="1" dirty="0">
                <a:latin typeface="Söhne"/>
              </a:rPr>
              <a:t> Kode: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>
                <a:latin typeface="Söhne"/>
              </a:rPr>
              <a:t>for </a:t>
            </a:r>
            <a:r>
              <a:rPr lang="en-ID" sz="1300" b="1" dirty="0" err="1">
                <a:latin typeface="Söhne"/>
              </a:rPr>
              <a:t>i</a:t>
            </a:r>
            <a:r>
              <a:rPr lang="en-ID" sz="1300" b="1" dirty="0">
                <a:latin typeface="Söhne"/>
              </a:rPr>
              <a:t> in range(1, 6):: </a:t>
            </a:r>
            <a:r>
              <a:rPr lang="en-ID" sz="1300" b="1" dirty="0" err="1">
                <a:latin typeface="Söhne"/>
              </a:rPr>
              <a:t>Melakukan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perulangan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dari</a:t>
            </a:r>
            <a:r>
              <a:rPr lang="en-ID" sz="1300" b="1" dirty="0">
                <a:latin typeface="Söhne"/>
              </a:rPr>
              <a:t> 1 </a:t>
            </a:r>
            <a:r>
              <a:rPr lang="en-ID" sz="1300" b="1" dirty="0" err="1">
                <a:latin typeface="Söhne"/>
              </a:rPr>
              <a:t>hingga</a:t>
            </a:r>
            <a:r>
              <a:rPr lang="en-ID" sz="1300" b="1" dirty="0">
                <a:latin typeface="Söhne"/>
              </a:rPr>
              <a:t> 5 (range(1, 6) </a:t>
            </a:r>
            <a:r>
              <a:rPr lang="en-ID" sz="1300" b="1" dirty="0" err="1">
                <a:latin typeface="Söhne"/>
              </a:rPr>
              <a:t>menghasilkan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angka</a:t>
            </a:r>
            <a:r>
              <a:rPr lang="en-ID" sz="1300" b="1" dirty="0">
                <a:latin typeface="Söhne"/>
              </a:rPr>
              <a:t> 1, 2, 3, 4, dan 5).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>
                <a:latin typeface="Söhne"/>
              </a:rPr>
              <a:t>print("</a:t>
            </a:r>
            <a:r>
              <a:rPr lang="en-ID" sz="1300" b="1" dirty="0" err="1">
                <a:latin typeface="Söhne"/>
              </a:rPr>
              <a:t>Iterasi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ke</a:t>
            </a:r>
            <a:r>
              <a:rPr lang="en-ID" sz="1300" b="1" dirty="0">
                <a:latin typeface="Söhne"/>
              </a:rPr>
              <a:t>-", </a:t>
            </a:r>
            <a:r>
              <a:rPr lang="en-ID" sz="1300" b="1" dirty="0" err="1">
                <a:latin typeface="Söhne"/>
              </a:rPr>
              <a:t>i</a:t>
            </a:r>
            <a:r>
              <a:rPr lang="en-ID" sz="1300" b="1" dirty="0">
                <a:latin typeface="Söhne"/>
              </a:rPr>
              <a:t>): </a:t>
            </a:r>
            <a:r>
              <a:rPr lang="en-ID" sz="1300" b="1" dirty="0" err="1">
                <a:latin typeface="Söhne"/>
              </a:rPr>
              <a:t>Mencetak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pesan</a:t>
            </a:r>
            <a:r>
              <a:rPr lang="en-ID" sz="1300" b="1" dirty="0">
                <a:latin typeface="Söhne"/>
              </a:rPr>
              <a:t> "</a:t>
            </a:r>
            <a:r>
              <a:rPr lang="en-ID" sz="1300" b="1" dirty="0" err="1">
                <a:latin typeface="Söhne"/>
              </a:rPr>
              <a:t>Iterasi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ke</a:t>
            </a:r>
            <a:r>
              <a:rPr lang="en-ID" sz="1300" b="1" dirty="0">
                <a:latin typeface="Söhne"/>
              </a:rPr>
              <a:t>-" </a:t>
            </a:r>
            <a:r>
              <a:rPr lang="en-ID" sz="1300" b="1" dirty="0" err="1">
                <a:latin typeface="Söhne"/>
              </a:rPr>
              <a:t>diikuti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dengan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nilai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i</a:t>
            </a:r>
            <a:r>
              <a:rPr lang="en-ID" sz="1300" b="1" dirty="0">
                <a:latin typeface="Söhne"/>
              </a:rPr>
              <a:t> pada </a:t>
            </a:r>
            <a:r>
              <a:rPr lang="en-ID" sz="1300" b="1" dirty="0" err="1">
                <a:latin typeface="Söhne"/>
              </a:rPr>
              <a:t>setiap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iterasi</a:t>
            </a:r>
            <a:r>
              <a:rPr lang="en-ID" sz="13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D" sz="1300" b="1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Tujuan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Contoh</a:t>
            </a:r>
            <a:r>
              <a:rPr lang="en-ID" sz="1300" b="1" dirty="0">
                <a:latin typeface="Söhne"/>
              </a:rPr>
              <a:t> Kode: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Menunjukkan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bagaimana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pengulangan</a:t>
            </a:r>
            <a:r>
              <a:rPr lang="en-ID" sz="1300" b="1" dirty="0">
                <a:latin typeface="Söhne"/>
              </a:rPr>
              <a:t> (loop) </a:t>
            </a:r>
            <a:r>
              <a:rPr lang="en-ID" sz="1300" b="1" dirty="0" err="1">
                <a:latin typeface="Söhne"/>
              </a:rPr>
              <a:t>memungkinkan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eksekusi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blok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kode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berulang</a:t>
            </a:r>
            <a:r>
              <a:rPr lang="en-ID" sz="1300" b="1" dirty="0">
                <a:latin typeface="Söhne"/>
              </a:rPr>
              <a:t> kali.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Mengilustrasikan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cara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menggunakan</a:t>
            </a:r>
            <a:r>
              <a:rPr lang="en-ID" sz="1300" b="1" dirty="0">
                <a:latin typeface="Söhne"/>
              </a:rPr>
              <a:t> for loop </a:t>
            </a:r>
            <a:r>
              <a:rPr lang="en-ID" sz="1300" b="1" dirty="0" err="1">
                <a:latin typeface="Söhne"/>
              </a:rPr>
              <a:t>untuk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mengulangi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suatu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tindakan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sejumlah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tertentu</a:t>
            </a:r>
            <a:r>
              <a:rPr lang="en-ID" sz="1300" b="1" dirty="0">
                <a:latin typeface="Söhne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B76CB-4E7B-EBA1-CC82-063DF8ACC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36" y="1486444"/>
            <a:ext cx="3905795" cy="924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181ECF-1A9D-1DE9-45B0-85F7093DB843}"/>
              </a:ext>
            </a:extLst>
          </p:cNvPr>
          <p:cNvSpPr txBox="1"/>
          <p:nvPr/>
        </p:nvSpPr>
        <p:spPr>
          <a:xfrm>
            <a:off x="6628064" y="-22421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614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Variabel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Tipe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809699" y="1300233"/>
            <a:ext cx="7543665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Variabel</a:t>
            </a:r>
            <a:r>
              <a:rPr lang="en-ID" b="1" dirty="0"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Definisi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Variabel</a:t>
            </a:r>
            <a:r>
              <a:rPr lang="en-ID" b="1" dirty="0"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Simbol</a:t>
            </a:r>
            <a:r>
              <a:rPr lang="en-ID" b="1" dirty="0">
                <a:latin typeface="Söhne"/>
              </a:rPr>
              <a:t> yang </a:t>
            </a:r>
            <a:r>
              <a:rPr lang="en-ID" b="1" dirty="0" err="1">
                <a:latin typeface="Söhne"/>
              </a:rPr>
              <a:t>digunakan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untuk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menyimpan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nilai</a:t>
            </a:r>
            <a:r>
              <a:rPr lang="en-ID" b="1" dirty="0">
                <a:latin typeface="Söhne"/>
              </a:rPr>
              <a:t>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Variabel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dapat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diisi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dengan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berbagai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jenis</a:t>
            </a:r>
            <a:r>
              <a:rPr lang="en-ID" b="1" dirty="0">
                <a:latin typeface="Söhne"/>
              </a:rPr>
              <a:t>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Contoh</a:t>
            </a:r>
            <a:r>
              <a:rPr lang="en-ID" b="1" dirty="0"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umur</a:t>
            </a:r>
            <a:r>
              <a:rPr lang="en-ID" b="1" dirty="0">
                <a:latin typeface="Söhne"/>
              </a:rPr>
              <a:t> = 25: </a:t>
            </a:r>
            <a:r>
              <a:rPr lang="en-ID" b="1" dirty="0" err="1">
                <a:latin typeface="Söhne"/>
              </a:rPr>
              <a:t>Mendefinisikan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variabel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umur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dengan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nilai</a:t>
            </a:r>
            <a:r>
              <a:rPr lang="en-ID" b="1" dirty="0">
                <a:latin typeface="Söhne"/>
              </a:rPr>
              <a:t> 25.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nama</a:t>
            </a:r>
            <a:r>
              <a:rPr lang="en-ID" b="1" dirty="0">
                <a:latin typeface="Söhne"/>
              </a:rPr>
              <a:t> = "John": </a:t>
            </a:r>
            <a:r>
              <a:rPr lang="en-ID" b="1" dirty="0" err="1">
                <a:latin typeface="Söhne"/>
              </a:rPr>
              <a:t>Variabel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nama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memiliki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nilai</a:t>
            </a:r>
            <a:r>
              <a:rPr lang="en-ID" b="1" dirty="0">
                <a:latin typeface="Söhne"/>
              </a:rPr>
              <a:t> string "John".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Tipe</a:t>
            </a:r>
            <a:r>
              <a:rPr lang="en-ID" b="1" dirty="0">
                <a:latin typeface="Söhne"/>
              </a:rPr>
              <a:t> Data: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Berbagai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Tipe</a:t>
            </a:r>
            <a:r>
              <a:rPr lang="en-ID" b="1" dirty="0">
                <a:latin typeface="Söhne"/>
              </a:rPr>
              <a:t> Data: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b="1" dirty="0">
                <a:latin typeface="Söhne"/>
              </a:rPr>
              <a:t>Integer (</a:t>
            </a:r>
            <a:r>
              <a:rPr lang="en-ID" b="1" dirty="0" err="1">
                <a:latin typeface="Söhne"/>
              </a:rPr>
              <a:t>bilangan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bulat</a:t>
            </a:r>
            <a:r>
              <a:rPr lang="en-ID" b="1" dirty="0">
                <a:latin typeface="Söhne"/>
              </a:rPr>
              <a:t>), Float (</a:t>
            </a:r>
            <a:r>
              <a:rPr lang="en-ID" b="1" dirty="0" err="1">
                <a:latin typeface="Söhne"/>
              </a:rPr>
              <a:t>bilangan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desimal</a:t>
            </a:r>
            <a:r>
              <a:rPr lang="en-ID" b="1" dirty="0">
                <a:latin typeface="Söhne"/>
              </a:rPr>
              <a:t>), String (</a:t>
            </a:r>
            <a:r>
              <a:rPr lang="en-ID" b="1" dirty="0" err="1">
                <a:latin typeface="Söhne"/>
              </a:rPr>
              <a:t>teks</a:t>
            </a:r>
            <a:r>
              <a:rPr lang="en-ID" b="1" dirty="0">
                <a:latin typeface="Söhne"/>
              </a:rPr>
              <a:t>), Boolean (</a:t>
            </a:r>
            <a:r>
              <a:rPr lang="en-ID" b="1" dirty="0" err="1">
                <a:latin typeface="Söhne"/>
              </a:rPr>
              <a:t>benar</a:t>
            </a:r>
            <a:r>
              <a:rPr lang="en-ID" b="1" dirty="0">
                <a:latin typeface="Söhne"/>
              </a:rPr>
              <a:t>/salah).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Contoh</a:t>
            </a:r>
            <a:r>
              <a:rPr lang="en-ID" b="1" dirty="0"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umur</a:t>
            </a:r>
            <a:r>
              <a:rPr lang="en-ID" b="1" dirty="0">
                <a:latin typeface="Söhne"/>
              </a:rPr>
              <a:t> = 25: </a:t>
            </a:r>
            <a:r>
              <a:rPr lang="en-ID" b="1" dirty="0" err="1">
                <a:latin typeface="Söhne"/>
              </a:rPr>
              <a:t>umur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bertipe</a:t>
            </a:r>
            <a:r>
              <a:rPr lang="en-ID" b="1" dirty="0">
                <a:latin typeface="Söhne"/>
              </a:rPr>
              <a:t> data integer.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nilai</a:t>
            </a:r>
            <a:r>
              <a:rPr lang="en-ID" b="1" dirty="0">
                <a:latin typeface="Söhne"/>
              </a:rPr>
              <a:t> = 4.5: </a:t>
            </a:r>
            <a:r>
              <a:rPr lang="en-ID" b="1" dirty="0" err="1">
                <a:latin typeface="Söhne"/>
              </a:rPr>
              <a:t>nilai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bertipe</a:t>
            </a:r>
            <a:r>
              <a:rPr lang="en-ID" b="1" dirty="0">
                <a:latin typeface="Söhne"/>
              </a:rPr>
              <a:t> data float.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nama</a:t>
            </a:r>
            <a:r>
              <a:rPr lang="en-ID" b="1" dirty="0">
                <a:latin typeface="Söhne"/>
              </a:rPr>
              <a:t> = "John": </a:t>
            </a:r>
            <a:r>
              <a:rPr lang="en-ID" b="1" dirty="0" err="1">
                <a:latin typeface="Söhne"/>
              </a:rPr>
              <a:t>nama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bertipe</a:t>
            </a:r>
            <a:r>
              <a:rPr lang="en-ID" b="1" dirty="0">
                <a:latin typeface="Söhne"/>
              </a:rPr>
              <a:t> data string.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b="1" dirty="0">
                <a:latin typeface="Söhne"/>
              </a:rPr>
              <a:t>status = True: status </a:t>
            </a:r>
            <a:r>
              <a:rPr lang="en-ID" b="1" dirty="0" err="1">
                <a:latin typeface="Söhne"/>
              </a:rPr>
              <a:t>bertipe</a:t>
            </a:r>
            <a:r>
              <a:rPr lang="en-ID" b="1" dirty="0">
                <a:latin typeface="Söhne"/>
              </a:rPr>
              <a:t> data </a:t>
            </a:r>
            <a:r>
              <a:rPr lang="en-ID" b="1" dirty="0" err="1">
                <a:latin typeface="Söhne"/>
              </a:rPr>
              <a:t>boolean</a:t>
            </a:r>
            <a:r>
              <a:rPr lang="en-ID" b="1" dirty="0"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Tujuan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Contoh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Variabel</a:t>
            </a:r>
            <a:r>
              <a:rPr lang="en-ID" b="1" dirty="0">
                <a:latin typeface="Söhne"/>
              </a:rPr>
              <a:t> dan </a:t>
            </a:r>
            <a:r>
              <a:rPr lang="en-ID" b="1" dirty="0" err="1">
                <a:latin typeface="Söhne"/>
              </a:rPr>
              <a:t>Tipe</a:t>
            </a:r>
            <a:r>
              <a:rPr lang="en-ID" b="1" dirty="0">
                <a:latin typeface="Söhne"/>
              </a:rPr>
              <a:t> Data: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Memperkenalkan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konsep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variabel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sebagai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wadah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untuk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menyimpan</a:t>
            </a:r>
            <a:r>
              <a:rPr lang="en-ID" b="1" dirty="0">
                <a:latin typeface="Söhne"/>
              </a:rPr>
              <a:t>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1" dirty="0" err="1">
                <a:latin typeface="Söhne"/>
              </a:rPr>
              <a:t>Mengilustrasikan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berbagai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jenis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tipe</a:t>
            </a:r>
            <a:r>
              <a:rPr lang="en-ID" b="1" dirty="0">
                <a:latin typeface="Söhne"/>
              </a:rPr>
              <a:t> data yang </a:t>
            </a:r>
            <a:r>
              <a:rPr lang="en-ID" b="1" dirty="0" err="1">
                <a:latin typeface="Söhne"/>
              </a:rPr>
              <a:t>bisa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disimpan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dalam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variabel</a:t>
            </a:r>
            <a:r>
              <a:rPr lang="en-ID" b="1" dirty="0">
                <a:latin typeface="Söhne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  <p:extLst>
      <p:ext uri="{BB962C8B-B14F-4D97-AF65-F5344CB8AC3E}">
        <p14:creationId xmlns:p14="http://schemas.microsoft.com/office/powerpoint/2010/main" val="215862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Fungsi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809699" y="1287707"/>
            <a:ext cx="7543665" cy="341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Definisi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Fungsi</a:t>
            </a:r>
            <a:r>
              <a:rPr lang="en-ID" sz="1300" b="1" dirty="0"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>
                <a:latin typeface="Söhne"/>
              </a:rPr>
              <a:t>Blok </a:t>
            </a:r>
            <a:r>
              <a:rPr lang="en-ID" sz="1300" b="1" dirty="0" err="1">
                <a:latin typeface="Söhne"/>
              </a:rPr>
              <a:t>kode</a:t>
            </a:r>
            <a:r>
              <a:rPr lang="en-ID" sz="1300" b="1" dirty="0">
                <a:latin typeface="Söhne"/>
              </a:rPr>
              <a:t> yang </a:t>
            </a:r>
            <a:r>
              <a:rPr lang="en-ID" sz="1300" b="1" dirty="0" err="1">
                <a:latin typeface="Söhne"/>
              </a:rPr>
              <a:t>dapat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dipanggil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untuk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melakukan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tugas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tertentu</a:t>
            </a:r>
            <a:r>
              <a:rPr lang="en-ID" sz="13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Membantu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dalam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mengorganisasi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kode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ke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dalam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bagian-bagian</a:t>
            </a:r>
            <a:r>
              <a:rPr lang="en-ID" sz="1300" b="1" dirty="0">
                <a:latin typeface="Söhne"/>
              </a:rPr>
              <a:t> yang </a:t>
            </a:r>
            <a:r>
              <a:rPr lang="en-ID" sz="1300" b="1" dirty="0" err="1">
                <a:latin typeface="Söhne"/>
              </a:rPr>
              <a:t>dapat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digunakan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kembali</a:t>
            </a:r>
            <a:r>
              <a:rPr lang="en-ID" sz="1300" b="1" dirty="0"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Karakteristik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Fungsi</a:t>
            </a:r>
            <a:r>
              <a:rPr lang="en-ID" sz="1300" b="1" dirty="0"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>
                <a:latin typeface="Söhne"/>
              </a:rPr>
              <a:t>Nama </a:t>
            </a:r>
            <a:r>
              <a:rPr lang="en-ID" sz="1300" b="1" dirty="0" err="1">
                <a:latin typeface="Söhne"/>
              </a:rPr>
              <a:t>Fungsi</a:t>
            </a:r>
            <a:r>
              <a:rPr lang="en-ID" sz="1300" b="1" dirty="0">
                <a:latin typeface="Söhne"/>
              </a:rPr>
              <a:t>: </a:t>
            </a:r>
            <a:r>
              <a:rPr lang="en-ID" sz="1300" b="1" dirty="0" err="1">
                <a:latin typeface="Söhne"/>
              </a:rPr>
              <a:t>Identifikasi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unik</a:t>
            </a:r>
            <a:r>
              <a:rPr lang="en-ID" sz="1300" b="1" dirty="0">
                <a:latin typeface="Söhne"/>
              </a:rPr>
              <a:t> yang </a:t>
            </a:r>
            <a:r>
              <a:rPr lang="en-ID" sz="1300" b="1" dirty="0" err="1">
                <a:latin typeface="Söhne"/>
              </a:rPr>
              <a:t>digunakan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untuk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memanggil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fungsi</a:t>
            </a:r>
            <a:r>
              <a:rPr lang="en-ID" sz="13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Argumen</a:t>
            </a:r>
            <a:r>
              <a:rPr lang="en-ID" sz="1300" b="1" dirty="0">
                <a:latin typeface="Söhne"/>
              </a:rPr>
              <a:t> (Parameter): Nilai yang </a:t>
            </a:r>
            <a:r>
              <a:rPr lang="en-ID" sz="1300" b="1" dirty="0" err="1">
                <a:latin typeface="Söhne"/>
              </a:rPr>
              <a:t>diberikan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kepada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fungsi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saat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dipanggil</a:t>
            </a:r>
            <a:r>
              <a:rPr lang="en-ID" sz="13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>
                <a:latin typeface="Söhne"/>
              </a:rPr>
              <a:t>Nilai </a:t>
            </a:r>
            <a:r>
              <a:rPr lang="en-ID" sz="1300" b="1" dirty="0" err="1">
                <a:latin typeface="Söhne"/>
              </a:rPr>
              <a:t>Kembalian</a:t>
            </a:r>
            <a:r>
              <a:rPr lang="en-ID" sz="1300" b="1" dirty="0">
                <a:latin typeface="Söhne"/>
              </a:rPr>
              <a:t>: Hasil yang </a:t>
            </a:r>
            <a:r>
              <a:rPr lang="en-ID" sz="1300" b="1" dirty="0" err="1">
                <a:latin typeface="Söhne"/>
              </a:rPr>
              <a:t>dikembalikan</a:t>
            </a:r>
            <a:r>
              <a:rPr lang="en-ID" sz="1300" b="1" dirty="0">
                <a:latin typeface="Söhne"/>
              </a:rPr>
              <a:t> oleh </a:t>
            </a:r>
            <a:r>
              <a:rPr lang="en-ID" sz="1300" b="1" dirty="0" err="1">
                <a:latin typeface="Söhne"/>
              </a:rPr>
              <a:t>fungsi</a:t>
            </a:r>
            <a:r>
              <a:rPr lang="en-ID" sz="1300" b="1" dirty="0">
                <a:latin typeface="Söhne"/>
              </a:rPr>
              <a:t> (</a:t>
            </a:r>
            <a:r>
              <a:rPr lang="en-ID" sz="1300" b="1" dirty="0" err="1">
                <a:latin typeface="Söhne"/>
              </a:rPr>
              <a:t>jika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ada</a:t>
            </a:r>
            <a:r>
              <a:rPr lang="en-ID" sz="1300" b="1" dirty="0">
                <a:latin typeface="Söhne"/>
              </a:rPr>
              <a:t>).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300" b="1"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97320-D565-54A2-0836-DA17DCCD0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318" y="3116720"/>
            <a:ext cx="368668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Fungsi</a:t>
            </a:r>
            <a:endParaRPr dirty="0"/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809699" y="1463071"/>
            <a:ext cx="7543665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Penjelasan</a:t>
            </a:r>
            <a:r>
              <a:rPr lang="en-ID" sz="1300" b="1" dirty="0">
                <a:latin typeface="Söhne"/>
              </a:rPr>
              <a:t> Kode: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>
                <a:latin typeface="Söhne"/>
              </a:rPr>
              <a:t>def </a:t>
            </a:r>
            <a:r>
              <a:rPr lang="en-ID" sz="1300" b="1" dirty="0" err="1">
                <a:latin typeface="Söhne"/>
              </a:rPr>
              <a:t>sapa</a:t>
            </a:r>
            <a:r>
              <a:rPr lang="en-ID" sz="1300" b="1" dirty="0">
                <a:latin typeface="Söhne"/>
              </a:rPr>
              <a:t>(</a:t>
            </a:r>
            <a:r>
              <a:rPr lang="en-ID" sz="1300" b="1" dirty="0" err="1">
                <a:latin typeface="Söhne"/>
              </a:rPr>
              <a:t>nama</a:t>
            </a:r>
            <a:r>
              <a:rPr lang="en-ID" sz="1300" b="1" dirty="0">
                <a:latin typeface="Söhne"/>
              </a:rPr>
              <a:t>):: </a:t>
            </a:r>
            <a:r>
              <a:rPr lang="en-ID" sz="1300" b="1" dirty="0" err="1">
                <a:latin typeface="Söhne"/>
              </a:rPr>
              <a:t>Mendefinisikan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fungsi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sapa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dengan</a:t>
            </a:r>
            <a:r>
              <a:rPr lang="en-ID" sz="1300" b="1" dirty="0">
                <a:latin typeface="Söhne"/>
              </a:rPr>
              <a:t> parameter </a:t>
            </a:r>
            <a:r>
              <a:rPr lang="en-ID" sz="1300" b="1" dirty="0" err="1">
                <a:latin typeface="Söhne"/>
              </a:rPr>
              <a:t>nama</a:t>
            </a:r>
            <a:r>
              <a:rPr lang="en-ID" sz="13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>
                <a:latin typeface="Söhne"/>
              </a:rPr>
              <a:t>return "Halo, " + </a:t>
            </a:r>
            <a:r>
              <a:rPr lang="en-ID" sz="1300" b="1" dirty="0" err="1">
                <a:latin typeface="Söhne"/>
              </a:rPr>
              <a:t>nama</a:t>
            </a:r>
            <a:r>
              <a:rPr lang="en-ID" sz="1300" b="1" dirty="0">
                <a:latin typeface="Söhne"/>
              </a:rPr>
              <a:t> + "!": </a:t>
            </a:r>
            <a:r>
              <a:rPr lang="en-ID" sz="1300" b="1" dirty="0" err="1">
                <a:latin typeface="Söhne"/>
              </a:rPr>
              <a:t>Mengembalikan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pesan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sapaan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dengan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nilai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dari</a:t>
            </a:r>
            <a:r>
              <a:rPr lang="en-ID" sz="1300" b="1" dirty="0">
                <a:latin typeface="Söhne"/>
              </a:rPr>
              <a:t> parameter </a:t>
            </a:r>
            <a:r>
              <a:rPr lang="en-ID" sz="1300" b="1" dirty="0" err="1">
                <a:latin typeface="Söhne"/>
              </a:rPr>
              <a:t>nama</a:t>
            </a:r>
            <a:r>
              <a:rPr lang="en-ID" sz="13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pesan</a:t>
            </a:r>
            <a:r>
              <a:rPr lang="en-ID" sz="1300" b="1" dirty="0">
                <a:latin typeface="Söhne"/>
              </a:rPr>
              <a:t> = </a:t>
            </a:r>
            <a:r>
              <a:rPr lang="en-ID" sz="1300" b="1" dirty="0" err="1">
                <a:latin typeface="Söhne"/>
              </a:rPr>
              <a:t>sapa</a:t>
            </a:r>
            <a:r>
              <a:rPr lang="en-ID" sz="1300" b="1" dirty="0">
                <a:latin typeface="Söhne"/>
              </a:rPr>
              <a:t>("Andi"): </a:t>
            </a:r>
            <a:r>
              <a:rPr lang="en-ID" sz="1300" b="1" dirty="0" err="1">
                <a:latin typeface="Söhne"/>
              </a:rPr>
              <a:t>Memanggil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fungsi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sapa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dengan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argumen</a:t>
            </a:r>
            <a:r>
              <a:rPr lang="en-ID" sz="1300" b="1" dirty="0">
                <a:latin typeface="Söhne"/>
              </a:rPr>
              <a:t> "Andi".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>
                <a:latin typeface="Söhne"/>
              </a:rPr>
              <a:t>print(</a:t>
            </a:r>
            <a:r>
              <a:rPr lang="en-ID" sz="1300" b="1" dirty="0" err="1">
                <a:latin typeface="Söhne"/>
              </a:rPr>
              <a:t>pesan</a:t>
            </a:r>
            <a:r>
              <a:rPr lang="en-ID" sz="1300" b="1" dirty="0">
                <a:latin typeface="Söhne"/>
              </a:rPr>
              <a:t>): </a:t>
            </a:r>
            <a:r>
              <a:rPr lang="en-ID" sz="1300" b="1" dirty="0" err="1">
                <a:latin typeface="Söhne"/>
              </a:rPr>
              <a:t>Mencetak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hasil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panggilan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fungsi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ke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layar</a:t>
            </a:r>
            <a:r>
              <a:rPr lang="en-ID" sz="13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D" sz="1300" b="1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Tujuan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Contoh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Fungsi</a:t>
            </a:r>
            <a:r>
              <a:rPr lang="en-ID" sz="1300" b="1" dirty="0"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Menjelaskan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konsep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fungsi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sebagai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blok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kode</a:t>
            </a:r>
            <a:r>
              <a:rPr lang="en-ID" sz="1300" b="1" dirty="0">
                <a:latin typeface="Söhne"/>
              </a:rPr>
              <a:t> yang </a:t>
            </a:r>
            <a:r>
              <a:rPr lang="en-ID" sz="1300" b="1" dirty="0" err="1">
                <a:latin typeface="Söhne"/>
              </a:rPr>
              <a:t>dapat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digunakan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kembali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dengan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memberikan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argumen</a:t>
            </a:r>
            <a:r>
              <a:rPr lang="en-ID" sz="1300" b="1" dirty="0">
                <a:latin typeface="Söhne"/>
              </a:rPr>
              <a:t> dan </a:t>
            </a:r>
            <a:r>
              <a:rPr lang="en-ID" sz="1300" b="1" dirty="0" err="1">
                <a:latin typeface="Söhne"/>
              </a:rPr>
              <a:t>menerima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nilai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kembalian</a:t>
            </a:r>
            <a:r>
              <a:rPr lang="en-ID" sz="13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Menunjukkan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bagaimana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fungsi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dapat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membuat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kode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lebih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terstruktur</a:t>
            </a:r>
            <a:r>
              <a:rPr lang="en-ID" sz="1300" b="1" dirty="0">
                <a:latin typeface="Söhne"/>
              </a:rPr>
              <a:t> dan modular.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ID" sz="1300" b="1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  <p:extLst>
      <p:ext uri="{BB962C8B-B14F-4D97-AF65-F5344CB8AC3E}">
        <p14:creationId xmlns:p14="http://schemas.microsoft.com/office/powerpoint/2010/main" val="22701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Kesimpulan - Dasar-Dasar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Pemrograman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809699" y="1463071"/>
            <a:ext cx="7543665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Poin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Penting</a:t>
            </a:r>
            <a:r>
              <a:rPr lang="en-ID" sz="1400" b="1" dirty="0">
                <a:latin typeface="Söhne"/>
              </a:rPr>
              <a:t> yang Telah </a:t>
            </a:r>
            <a:r>
              <a:rPr lang="en-ID" sz="1400" b="1" dirty="0" err="1">
                <a:latin typeface="Söhne"/>
              </a:rPr>
              <a:t>Dibahas</a:t>
            </a:r>
            <a:r>
              <a:rPr lang="en-ID" sz="1400" b="1" dirty="0"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Konsep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dasar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pemrograman</a:t>
            </a:r>
            <a:r>
              <a:rPr lang="en-ID" sz="1400" b="1" dirty="0">
                <a:latin typeface="Söhne"/>
              </a:rPr>
              <a:t>, </a:t>
            </a:r>
            <a:r>
              <a:rPr lang="en-ID" sz="1400" b="1" dirty="0" err="1">
                <a:latin typeface="Söhne"/>
              </a:rPr>
              <a:t>termasuk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struktur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dasar</a:t>
            </a:r>
            <a:r>
              <a:rPr lang="en-ID" sz="1400" b="1" dirty="0">
                <a:latin typeface="Söhne"/>
              </a:rPr>
              <a:t> (</a:t>
            </a:r>
            <a:r>
              <a:rPr lang="en-ID" sz="1400" b="1" dirty="0" err="1">
                <a:latin typeface="Söhne"/>
              </a:rPr>
              <a:t>urutan</a:t>
            </a:r>
            <a:r>
              <a:rPr lang="en-ID" sz="1400" b="1" dirty="0">
                <a:latin typeface="Söhne"/>
              </a:rPr>
              <a:t>, </a:t>
            </a:r>
            <a:r>
              <a:rPr lang="en-ID" sz="1400" b="1" dirty="0" err="1">
                <a:latin typeface="Söhne"/>
              </a:rPr>
              <a:t>percabangan</a:t>
            </a:r>
            <a:r>
              <a:rPr lang="en-ID" sz="1400" b="1" dirty="0">
                <a:latin typeface="Söhne"/>
              </a:rPr>
              <a:t>, </a:t>
            </a:r>
            <a:r>
              <a:rPr lang="en-ID" sz="1400" b="1" dirty="0" err="1">
                <a:latin typeface="Söhne"/>
              </a:rPr>
              <a:t>pengulangan</a:t>
            </a:r>
            <a:r>
              <a:rPr lang="en-ID" sz="1400" b="1" dirty="0">
                <a:latin typeface="Söhne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Jenis-jenis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bahasa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pemrograman</a:t>
            </a:r>
            <a:r>
              <a:rPr lang="en-ID" sz="1400" b="1" dirty="0">
                <a:latin typeface="Söhne"/>
              </a:rPr>
              <a:t> (</a:t>
            </a:r>
            <a:r>
              <a:rPr lang="en-ID" sz="1400" b="1" dirty="0" err="1">
                <a:latin typeface="Söhne"/>
              </a:rPr>
              <a:t>tingkat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tinggi</a:t>
            </a:r>
            <a:r>
              <a:rPr lang="en-ID" sz="1400" b="1" dirty="0">
                <a:latin typeface="Söhne"/>
              </a:rPr>
              <a:t> dan </a:t>
            </a:r>
            <a:r>
              <a:rPr lang="en-ID" sz="1400" b="1" dirty="0" err="1">
                <a:latin typeface="Söhne"/>
              </a:rPr>
              <a:t>rendah</a:t>
            </a:r>
            <a:r>
              <a:rPr lang="en-ID" sz="1400" b="1" dirty="0">
                <a:latin typeface="Söhne"/>
              </a:rPr>
              <a:t>) dan </a:t>
            </a:r>
            <a:r>
              <a:rPr lang="en-ID" sz="1400" b="1" dirty="0" err="1">
                <a:latin typeface="Söhne"/>
              </a:rPr>
              <a:t>perbedaannya</a:t>
            </a:r>
            <a:r>
              <a:rPr lang="en-ID" sz="14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Pengenalan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variabel</a:t>
            </a:r>
            <a:r>
              <a:rPr lang="en-ID" sz="1400" b="1" dirty="0">
                <a:latin typeface="Söhne"/>
              </a:rPr>
              <a:t>, </a:t>
            </a:r>
            <a:r>
              <a:rPr lang="en-ID" sz="1400" b="1" dirty="0" err="1">
                <a:latin typeface="Söhne"/>
              </a:rPr>
              <a:t>tipe</a:t>
            </a:r>
            <a:r>
              <a:rPr lang="en-ID" sz="1400" b="1" dirty="0">
                <a:latin typeface="Söhne"/>
              </a:rPr>
              <a:t> data, </a:t>
            </a:r>
            <a:r>
              <a:rPr lang="en-ID" sz="1400" b="1" dirty="0" err="1">
                <a:latin typeface="Söhne"/>
              </a:rPr>
              <a:t>fungsi</a:t>
            </a:r>
            <a:r>
              <a:rPr lang="en-ID" sz="1400" b="1" dirty="0">
                <a:latin typeface="Söhne"/>
              </a:rPr>
              <a:t>, dan </a:t>
            </a:r>
            <a:r>
              <a:rPr lang="en-ID" sz="1400" b="1" dirty="0" err="1">
                <a:latin typeface="Söhne"/>
              </a:rPr>
              <a:t>peran</a:t>
            </a:r>
            <a:r>
              <a:rPr lang="en-ID" sz="1400" b="1" dirty="0">
                <a:latin typeface="Söhne"/>
              </a:rPr>
              <a:t> masing-masing </a:t>
            </a:r>
            <a:r>
              <a:rPr lang="en-ID" sz="1400" b="1" dirty="0" err="1">
                <a:latin typeface="Söhne"/>
              </a:rPr>
              <a:t>dalam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pemrograman</a:t>
            </a:r>
            <a:r>
              <a:rPr lang="en-ID" sz="14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D" sz="1400" b="1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Pentingnya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Pemahaman</a:t>
            </a:r>
            <a:r>
              <a:rPr lang="en-ID" sz="1400" b="1" dirty="0">
                <a:latin typeface="Söhne"/>
              </a:rPr>
              <a:t> Dasar </a:t>
            </a:r>
            <a:r>
              <a:rPr lang="en-ID" sz="1400" b="1" dirty="0" err="1">
                <a:latin typeface="Söhne"/>
              </a:rPr>
              <a:t>Pemrograman</a:t>
            </a:r>
            <a:r>
              <a:rPr lang="en-ID" sz="1400" b="1" dirty="0"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>
                <a:latin typeface="Söhne"/>
              </a:rPr>
              <a:t>Dasar yang </a:t>
            </a:r>
            <a:r>
              <a:rPr lang="en-ID" sz="1400" b="1" dirty="0" err="1">
                <a:latin typeface="Söhne"/>
              </a:rPr>
              <a:t>kuat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membantu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dalam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memahami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bahasa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pemrograman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lainnya</a:t>
            </a:r>
            <a:r>
              <a:rPr lang="en-ID" sz="14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Memudahkan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dalam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memecahkan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masalah</a:t>
            </a:r>
            <a:r>
              <a:rPr lang="en-ID" sz="1400" b="1" dirty="0">
                <a:latin typeface="Söhne"/>
              </a:rPr>
              <a:t> dan </a:t>
            </a:r>
            <a:r>
              <a:rPr lang="en-ID" sz="1400" b="1" dirty="0" err="1">
                <a:latin typeface="Söhne"/>
              </a:rPr>
              <a:t>merancang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solusi</a:t>
            </a:r>
            <a:r>
              <a:rPr lang="en-ID" sz="14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Fondasi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untuk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belajar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topik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lebih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lanjut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dalam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pengembangan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perangkat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lunak</a:t>
            </a:r>
            <a:r>
              <a:rPr lang="en-ID" sz="1400" b="1" dirty="0">
                <a:latin typeface="Söhne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  <p:extLst>
      <p:ext uri="{BB962C8B-B14F-4D97-AF65-F5344CB8AC3E}">
        <p14:creationId xmlns:p14="http://schemas.microsoft.com/office/powerpoint/2010/main" val="399449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Kesimpulan - Dasar-Dasar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Pemrograman</a:t>
            </a:r>
            <a:endParaRPr dirty="0"/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809699" y="1463071"/>
            <a:ext cx="7543665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ID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Arah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Lanjutan</a:t>
            </a:r>
            <a:r>
              <a:rPr lang="en-ID" sz="1400" b="1" dirty="0"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Eksplorasi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lebih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lanjut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dalam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bahasa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pemrograman</a:t>
            </a:r>
            <a:r>
              <a:rPr lang="en-ID" sz="1400" b="1" dirty="0">
                <a:latin typeface="Söhne"/>
              </a:rPr>
              <a:t> yang </a:t>
            </a:r>
            <a:r>
              <a:rPr lang="en-ID" sz="1400" b="1" dirty="0" err="1">
                <a:latin typeface="Söhne"/>
              </a:rPr>
              <a:t>diminati</a:t>
            </a:r>
            <a:r>
              <a:rPr lang="en-ID" sz="14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Penerapan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konsep</a:t>
            </a:r>
            <a:r>
              <a:rPr lang="en-ID" sz="1400" b="1" dirty="0">
                <a:latin typeface="Söhne"/>
              </a:rPr>
              <a:t> yang </a:t>
            </a:r>
            <a:r>
              <a:rPr lang="en-ID" sz="1400" b="1" dirty="0" err="1">
                <a:latin typeface="Söhne"/>
              </a:rPr>
              <a:t>dipelajari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dalam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projek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kecil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atau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latihan</a:t>
            </a:r>
            <a:r>
              <a:rPr lang="en-ID" sz="14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>
                <a:latin typeface="Söhne"/>
              </a:rPr>
              <a:t>Terus </a:t>
            </a:r>
            <a:r>
              <a:rPr lang="en-ID" sz="1400" b="1" dirty="0" err="1">
                <a:latin typeface="Söhne"/>
              </a:rPr>
              <a:t>belajar</a:t>
            </a:r>
            <a:r>
              <a:rPr lang="en-ID" sz="1400" b="1" dirty="0">
                <a:latin typeface="Söhne"/>
              </a:rPr>
              <a:t> dan </a:t>
            </a:r>
            <a:r>
              <a:rPr lang="en-ID" sz="1400" b="1" dirty="0" err="1">
                <a:latin typeface="Söhne"/>
              </a:rPr>
              <a:t>mengembangkan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keterampilan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pemrograman</a:t>
            </a:r>
            <a:r>
              <a:rPr lang="en-ID" sz="14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D" sz="1400" b="1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Pesan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Penutup</a:t>
            </a:r>
            <a:r>
              <a:rPr lang="en-ID" sz="1400" b="1" dirty="0"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>
                <a:latin typeface="Söhne"/>
              </a:rPr>
              <a:t>"</a:t>
            </a:r>
            <a:r>
              <a:rPr lang="en-ID" sz="1400" b="1" dirty="0" err="1">
                <a:latin typeface="Söhne"/>
              </a:rPr>
              <a:t>Pemrograman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adalah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keterampilan</a:t>
            </a:r>
            <a:r>
              <a:rPr lang="en-ID" sz="1400" b="1" dirty="0">
                <a:latin typeface="Söhne"/>
              </a:rPr>
              <a:t> yang </a:t>
            </a:r>
            <a:r>
              <a:rPr lang="en-ID" sz="1400" b="1" dirty="0" err="1">
                <a:latin typeface="Söhne"/>
              </a:rPr>
              <a:t>dapat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diasah</a:t>
            </a:r>
            <a:r>
              <a:rPr lang="en-ID" sz="1400" b="1" dirty="0">
                <a:latin typeface="Söhne"/>
              </a:rPr>
              <a:t>. </a:t>
            </a:r>
            <a:r>
              <a:rPr lang="en-ID" sz="1400" b="1" dirty="0" err="1">
                <a:latin typeface="Söhne"/>
              </a:rPr>
              <a:t>Lanjutkan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eksplorasi</a:t>
            </a:r>
            <a:r>
              <a:rPr lang="en-ID" sz="1400" b="1" dirty="0">
                <a:latin typeface="Söhne"/>
              </a:rPr>
              <a:t> dan </a:t>
            </a:r>
            <a:r>
              <a:rPr lang="en-ID" sz="1400" b="1" dirty="0" err="1">
                <a:latin typeface="Söhne"/>
              </a:rPr>
              <a:t>praktik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untuk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menjadi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lebih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mahir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dalam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membangun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solusi-solusi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kreatif</a:t>
            </a:r>
            <a:r>
              <a:rPr lang="en-ID" sz="1400" b="1" dirty="0">
                <a:latin typeface="Söhne"/>
              </a:rPr>
              <a:t> dan </a:t>
            </a:r>
            <a:r>
              <a:rPr lang="en-ID" sz="1400" b="1" dirty="0" err="1">
                <a:latin typeface="Söhne"/>
              </a:rPr>
              <a:t>efektif</a:t>
            </a:r>
            <a:r>
              <a:rPr lang="en-ID" sz="1400" b="1" dirty="0">
                <a:latin typeface="Söhne"/>
              </a:rPr>
              <a:t>."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  <p:extLst>
      <p:ext uri="{BB962C8B-B14F-4D97-AF65-F5344CB8AC3E}">
        <p14:creationId xmlns:p14="http://schemas.microsoft.com/office/powerpoint/2010/main" val="66927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Pertanyaan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809699" y="1463071"/>
            <a:ext cx="7543665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Ajukan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Pertanyaan</a:t>
            </a:r>
            <a:r>
              <a:rPr lang="en-ID" sz="1400" b="1" dirty="0"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Apakah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ada</a:t>
            </a:r>
            <a:r>
              <a:rPr lang="en-ID" sz="1400" b="1" dirty="0">
                <a:latin typeface="Söhne"/>
              </a:rPr>
              <a:t> yang </a:t>
            </a:r>
            <a:r>
              <a:rPr lang="en-ID" sz="1400" b="1" dirty="0" err="1">
                <a:latin typeface="Söhne"/>
              </a:rPr>
              <a:t>ingin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ditanyakan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terkait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konsep-konsep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dasar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pemrograman</a:t>
            </a:r>
            <a:r>
              <a:rPr lang="en-ID" sz="1400" b="1" dirty="0">
                <a:latin typeface="Söhne"/>
              </a:rPr>
              <a:t> yang </a:t>
            </a:r>
            <a:r>
              <a:rPr lang="en-ID" sz="1400" b="1" dirty="0" err="1">
                <a:latin typeface="Söhne"/>
              </a:rPr>
              <a:t>telah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dibahas</a:t>
            </a:r>
            <a:r>
              <a:rPr lang="en-ID" sz="1400" b="1" dirty="0">
                <a:latin typeface="Söhne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Pertanyaan-pertanyaan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tentang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penggunaan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bahasa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pemrograman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tertentu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atau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penerapan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konsep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dalam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kasus-kasus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spesifik</a:t>
            </a:r>
            <a:r>
              <a:rPr lang="en-ID" sz="1400" b="1" dirty="0">
                <a:latin typeface="Söhne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Diskusi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Lebih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Lanjut</a:t>
            </a:r>
            <a:r>
              <a:rPr lang="en-ID" sz="1400" b="1" dirty="0"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Diskusikan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pengalaman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atau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pertanyaan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terkait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belajar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pemrograman</a:t>
            </a:r>
            <a:r>
              <a:rPr lang="en-ID" sz="14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Berbagi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pengetahuan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atau</a:t>
            </a:r>
            <a:r>
              <a:rPr lang="en-ID" sz="1400" b="1" dirty="0">
                <a:latin typeface="Söhne"/>
              </a:rPr>
              <a:t> tips yang </a:t>
            </a:r>
            <a:r>
              <a:rPr lang="en-ID" sz="1400" b="1" dirty="0" err="1">
                <a:latin typeface="Söhne"/>
              </a:rPr>
              <a:t>mungkin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berguna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bagi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sesama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audiens</a:t>
            </a:r>
            <a:r>
              <a:rPr lang="en-ID" sz="1400" b="1" dirty="0"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Söhne"/>
              </a:rPr>
              <a:t>Dorongan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Terakhir</a:t>
            </a:r>
            <a:r>
              <a:rPr lang="en-ID" sz="1400" b="1" dirty="0"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400" b="1" dirty="0">
                <a:latin typeface="Söhne"/>
              </a:rPr>
              <a:t>"</a:t>
            </a:r>
            <a:r>
              <a:rPr lang="en-ID" sz="1400" b="1" dirty="0" err="1">
                <a:latin typeface="Söhne"/>
              </a:rPr>
              <a:t>Jangan</a:t>
            </a:r>
            <a:r>
              <a:rPr lang="en-ID" sz="1400" b="1" dirty="0">
                <a:latin typeface="Söhne"/>
              </a:rPr>
              <a:t> ragu </a:t>
            </a:r>
            <a:r>
              <a:rPr lang="en-ID" sz="1400" b="1" dirty="0" err="1">
                <a:latin typeface="Söhne"/>
              </a:rPr>
              <a:t>untuk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bertanya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atau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berbagi</a:t>
            </a:r>
            <a:r>
              <a:rPr lang="en-ID" sz="1400" b="1" dirty="0">
                <a:latin typeface="Söhne"/>
              </a:rPr>
              <a:t>. </a:t>
            </a:r>
            <a:r>
              <a:rPr lang="en-ID" sz="1400" b="1" dirty="0" err="1">
                <a:latin typeface="Söhne"/>
              </a:rPr>
              <a:t>Diskusi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membantu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kita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semua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tumbuh</a:t>
            </a:r>
            <a:r>
              <a:rPr lang="en-ID" sz="1400" b="1" dirty="0">
                <a:latin typeface="Söhne"/>
              </a:rPr>
              <a:t> dan </a:t>
            </a:r>
            <a:r>
              <a:rPr lang="en-ID" sz="1400" b="1" dirty="0" err="1">
                <a:latin typeface="Söhne"/>
              </a:rPr>
              <a:t>belajar</a:t>
            </a:r>
            <a:r>
              <a:rPr lang="en-ID" sz="1400" b="1" dirty="0">
                <a:latin typeface="Söhne"/>
              </a:rPr>
              <a:t> </a:t>
            </a:r>
            <a:r>
              <a:rPr lang="en-ID" sz="1400" b="1" dirty="0" err="1">
                <a:latin typeface="Söhne"/>
              </a:rPr>
              <a:t>bersama</a:t>
            </a:r>
            <a:r>
              <a:rPr lang="en-ID" sz="1400" dirty="0">
                <a:latin typeface="Söhne"/>
              </a:rPr>
              <a:t>."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  <p:extLst>
      <p:ext uri="{BB962C8B-B14F-4D97-AF65-F5344CB8AC3E}">
        <p14:creationId xmlns:p14="http://schemas.microsoft.com/office/powerpoint/2010/main" val="3583507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809699" y="1463071"/>
            <a:ext cx="7543665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ID" sz="5400" b="1" i="0" dirty="0">
                <a:solidFill>
                  <a:schemeClr val="tx1"/>
                </a:solidFill>
                <a:effectLst/>
                <a:latin typeface="Söhne"/>
              </a:rPr>
              <a:t>            </a:t>
            </a:r>
            <a:r>
              <a:rPr lang="en-ID" sz="5400" b="1" i="0" dirty="0" err="1">
                <a:solidFill>
                  <a:schemeClr val="tx1"/>
                </a:solidFill>
                <a:effectLst/>
                <a:latin typeface="Söhne"/>
              </a:rPr>
              <a:t>Terima</a:t>
            </a:r>
            <a:r>
              <a:rPr lang="en-ID" sz="5400" b="1" i="0" dirty="0">
                <a:solidFill>
                  <a:schemeClr val="tx1"/>
                </a:solidFill>
                <a:effectLst/>
                <a:latin typeface="Söhne"/>
              </a:rPr>
              <a:t> Kasih</a:t>
            </a:r>
            <a:endParaRPr lang="en-ID" sz="54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  <p:extLst>
      <p:ext uri="{BB962C8B-B14F-4D97-AF65-F5344CB8AC3E}">
        <p14:creationId xmlns:p14="http://schemas.microsoft.com/office/powerpoint/2010/main" val="18721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 txBox="1">
            <a:spLocks noGrp="1"/>
          </p:cNvSpPr>
          <p:nvPr>
            <p:ph type="ctrTitle"/>
          </p:nvPr>
        </p:nvSpPr>
        <p:spPr>
          <a:xfrm>
            <a:off x="1179900" y="1111300"/>
            <a:ext cx="6784200" cy="880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 err="1">
                <a:solidFill>
                  <a:schemeClr val="tx1"/>
                </a:solidFill>
                <a:latin typeface="Söhne"/>
              </a:rPr>
              <a:t>Pemograman</a:t>
            </a:r>
            <a:endParaRPr sz="5400" dirty="0"/>
          </a:p>
        </p:txBody>
      </p:sp>
      <p:sp>
        <p:nvSpPr>
          <p:cNvPr id="486" name="Google Shape;486;p30"/>
          <p:cNvSpPr txBox="1">
            <a:spLocks noGrp="1"/>
          </p:cNvSpPr>
          <p:nvPr>
            <p:ph type="subTitle" idx="1"/>
          </p:nvPr>
        </p:nvSpPr>
        <p:spPr>
          <a:xfrm>
            <a:off x="6088965" y="5579743"/>
            <a:ext cx="4528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7" name="Google Shape;487;p30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88" name="Google Shape;488;p30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89" name="Google Shape;489;p30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0" name="Google Shape;490;p30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1" name="Google Shape;491;p30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3" name="Google Shape;493;p30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4" name="Google Shape;494;p30">
            <a:hlinkClick r:id="" action="ppaction://hlinkshowjump?jump=nextslide"/>
          </p:cNvPr>
          <p:cNvSpPr/>
          <p:nvPr/>
        </p:nvSpPr>
        <p:spPr>
          <a:xfrm>
            <a:off x="4385675" y="3847525"/>
            <a:ext cx="372675" cy="187625"/>
          </a:xfrm>
          <a:custGeom>
            <a:avLst/>
            <a:gdLst/>
            <a:ahLst/>
            <a:cxnLst/>
            <a:rect l="l" t="t" r="r" b="b"/>
            <a:pathLst>
              <a:path w="14907" h="7505" extrusionOk="0">
                <a:moveTo>
                  <a:pt x="0" y="53"/>
                </a:moveTo>
                <a:lnTo>
                  <a:pt x="7506" y="7505"/>
                </a:lnTo>
                <a:lnTo>
                  <a:pt x="14907" y="0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43" y="1942010"/>
            <a:ext cx="5712463" cy="32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Apa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itu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Pemrograman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?</a:t>
            </a:r>
            <a:endParaRPr dirty="0"/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137788" y="1463071"/>
            <a:ext cx="5812076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effectLst/>
                <a:latin typeface="Söhne"/>
              </a:rPr>
              <a:t>Definisi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Pemrograman</a:t>
            </a:r>
            <a:r>
              <a:rPr lang="en-ID" sz="1300" b="1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>
                <a:effectLst/>
                <a:latin typeface="Söhne"/>
              </a:rPr>
              <a:t>Proses </a:t>
            </a:r>
            <a:r>
              <a:rPr lang="en-ID" sz="1300" b="1" i="0" dirty="0" err="1">
                <a:effectLst/>
                <a:latin typeface="Söhne"/>
              </a:rPr>
              <a:t>membuat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instruksi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untuk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komputer</a:t>
            </a:r>
            <a:r>
              <a:rPr lang="en-ID" sz="1300" b="1" i="0" dirty="0">
                <a:effectLst/>
                <a:latin typeface="Söhne"/>
              </a:rPr>
              <a:t> agar </a:t>
            </a:r>
            <a:r>
              <a:rPr lang="en-ID" sz="1300" b="1" i="0" dirty="0" err="1">
                <a:effectLst/>
                <a:latin typeface="Söhne"/>
              </a:rPr>
              <a:t>dapat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melakukan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suatu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tindakan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atau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menjalankan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tugas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tertentu</a:t>
            </a:r>
            <a:r>
              <a:rPr lang="en-ID" sz="1300" b="1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effectLst/>
                <a:latin typeface="Söhne"/>
              </a:rPr>
              <a:t>Tujuan</a:t>
            </a:r>
            <a:r>
              <a:rPr lang="en-ID" sz="1300" b="1" i="0" dirty="0">
                <a:effectLst/>
                <a:latin typeface="Söhne"/>
              </a:rPr>
              <a:t> Utama: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effectLst/>
                <a:latin typeface="Söhne"/>
              </a:rPr>
              <a:t>Mengendalikan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perilaku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komputer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untuk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melakukan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tugas</a:t>
            </a:r>
            <a:r>
              <a:rPr lang="en-ID" sz="1300" b="1" i="0" dirty="0">
                <a:effectLst/>
                <a:latin typeface="Söhne"/>
              </a:rPr>
              <a:t> yang </a:t>
            </a:r>
            <a:r>
              <a:rPr lang="en-ID" sz="1300" b="1" i="0" dirty="0" err="1">
                <a:effectLst/>
                <a:latin typeface="Söhne"/>
              </a:rPr>
              <a:t>diinginkan</a:t>
            </a:r>
            <a:r>
              <a:rPr lang="en-ID" sz="1300" b="1" i="0" dirty="0">
                <a:effectLst/>
                <a:latin typeface="Söhne"/>
              </a:rPr>
              <a:t> oleh </a:t>
            </a:r>
            <a:r>
              <a:rPr lang="en-ID" sz="1300" b="1" i="0" dirty="0" err="1">
                <a:effectLst/>
                <a:latin typeface="Söhne"/>
              </a:rPr>
              <a:t>pengguna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atau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sistem</a:t>
            </a:r>
            <a:r>
              <a:rPr lang="en-ID" sz="1300" b="1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effectLst/>
                <a:latin typeface="Söhne"/>
              </a:rPr>
              <a:t>Konsep</a:t>
            </a:r>
            <a:r>
              <a:rPr lang="en-ID" sz="1300" b="1" i="0" dirty="0">
                <a:effectLst/>
                <a:latin typeface="Söhne"/>
              </a:rPr>
              <a:t> Dasar: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>
                <a:effectLst/>
                <a:latin typeface="Söhne"/>
              </a:rPr>
              <a:t>Input - Processing - Output (IPO):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effectLst/>
                <a:latin typeface="Söhne"/>
              </a:rPr>
              <a:t>Pengguna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memberikan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masukan</a:t>
            </a:r>
            <a:r>
              <a:rPr lang="en-ID" sz="1300" b="1" i="0" dirty="0">
                <a:effectLst/>
                <a:latin typeface="Söhne"/>
              </a:rPr>
              <a:t> (input).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effectLst/>
                <a:latin typeface="Söhne"/>
              </a:rPr>
              <a:t>Komputer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memproses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informasi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sesuai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instruksi</a:t>
            </a:r>
            <a:r>
              <a:rPr lang="en-ID" sz="1300" b="1" i="0" dirty="0">
                <a:effectLst/>
                <a:latin typeface="Söhne"/>
              </a:rPr>
              <a:t> (processing).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effectLst/>
                <a:latin typeface="Söhne"/>
              </a:rPr>
              <a:t>Komputer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menghasilkan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hasil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atau</a:t>
            </a:r>
            <a:r>
              <a:rPr lang="en-ID" sz="1300" b="1" i="0" dirty="0">
                <a:effectLst/>
                <a:latin typeface="Söhne"/>
              </a:rPr>
              <a:t> output </a:t>
            </a:r>
            <a:r>
              <a:rPr lang="en-ID" sz="1300" b="1" i="0" dirty="0" err="1">
                <a:effectLst/>
                <a:latin typeface="Söhne"/>
              </a:rPr>
              <a:t>berdasarkan</a:t>
            </a:r>
            <a:r>
              <a:rPr lang="en-ID" sz="1300" b="1" i="0" dirty="0">
                <a:effectLst/>
                <a:latin typeface="Söhne"/>
              </a:rPr>
              <a:t> proses yang </a:t>
            </a:r>
            <a:r>
              <a:rPr lang="en-ID" sz="1300" b="1" i="0" dirty="0" err="1">
                <a:effectLst/>
                <a:latin typeface="Söhne"/>
              </a:rPr>
              <a:t>telah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dilakukan</a:t>
            </a:r>
            <a:r>
              <a:rPr lang="en-ID" sz="1300" b="1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effectLst/>
                <a:latin typeface="Söhne"/>
              </a:rPr>
              <a:t>Algoritma</a:t>
            </a:r>
            <a:r>
              <a:rPr lang="en-ID" sz="1300" b="1" i="0" dirty="0">
                <a:effectLst/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sz="1300" b="1" i="0" dirty="0">
                <a:effectLst/>
                <a:latin typeface="Söhne"/>
              </a:rPr>
              <a:t>Langkah-</a:t>
            </a:r>
            <a:r>
              <a:rPr lang="en-ID" sz="1300" b="1" i="0" dirty="0" err="1">
                <a:effectLst/>
                <a:latin typeface="Söhne"/>
              </a:rPr>
              <a:t>langkah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terperinci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untuk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menyelesaikan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masalah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atau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mencapai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tujuan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tertentu</a:t>
            </a:r>
            <a:r>
              <a:rPr lang="en-ID" sz="1300" b="1" i="0" dirty="0">
                <a:effectLst/>
                <a:latin typeface="Söhne"/>
              </a:rPr>
              <a:t>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D" sz="1300" b="1" i="0" dirty="0">
                <a:effectLst/>
                <a:latin typeface="Söhne"/>
              </a:rPr>
              <a:t>Dasar </a:t>
            </a:r>
            <a:r>
              <a:rPr lang="en-ID" sz="1300" b="1" i="0" dirty="0" err="1">
                <a:effectLst/>
                <a:latin typeface="Söhne"/>
              </a:rPr>
              <a:t>dari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setiap</a:t>
            </a:r>
            <a:r>
              <a:rPr lang="en-ID" sz="1300" b="1" i="0" dirty="0">
                <a:effectLst/>
                <a:latin typeface="Söhne"/>
              </a:rPr>
              <a:t> program </a:t>
            </a:r>
            <a:r>
              <a:rPr lang="en-ID" sz="1300" b="1" i="0" dirty="0" err="1">
                <a:effectLst/>
                <a:latin typeface="Söhne"/>
              </a:rPr>
              <a:t>komputer</a:t>
            </a:r>
            <a:r>
              <a:rPr lang="en-ID" sz="1300" b="1" i="0" dirty="0">
                <a:effectLst/>
                <a:latin typeface="Söhne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b="1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65563" y="2186067"/>
            <a:ext cx="2944402" cy="1483320"/>
            <a:chOff x="5949863" y="1685765"/>
            <a:chExt cx="1810003" cy="8591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/>
            <a:srcRect t="1" r="64775" b="2537"/>
            <a:stretch/>
          </p:blipFill>
          <p:spPr>
            <a:xfrm>
              <a:off x="5949864" y="1685765"/>
              <a:ext cx="964504" cy="48123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49863" y="2249587"/>
              <a:ext cx="1810003" cy="29531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Apa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itu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Pemrograman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109428" y="1274200"/>
            <a:ext cx="5603035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endParaRPr lang="en-ID" b="1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300" b="1" dirty="0">
                <a:latin typeface="Söhne"/>
              </a:rPr>
              <a:t>Bahasa </a:t>
            </a:r>
            <a:r>
              <a:rPr lang="en-ID" sz="1300" b="1" dirty="0" err="1">
                <a:latin typeface="Söhne"/>
              </a:rPr>
              <a:t>Pemrograman</a:t>
            </a:r>
            <a:r>
              <a:rPr lang="en-ID" sz="1300" b="1" dirty="0"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300" b="1" dirty="0"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>
                <a:latin typeface="Söhne"/>
              </a:rPr>
              <a:t>Alat </a:t>
            </a:r>
            <a:r>
              <a:rPr lang="en-ID" sz="1300" b="1" dirty="0" err="1">
                <a:latin typeface="Söhne"/>
              </a:rPr>
              <a:t>komunikasi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antara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manusia</a:t>
            </a:r>
            <a:r>
              <a:rPr lang="en-ID" sz="1300" b="1" dirty="0">
                <a:latin typeface="Söhne"/>
              </a:rPr>
              <a:t> dan </a:t>
            </a:r>
            <a:r>
              <a:rPr lang="en-ID" sz="1300" b="1" dirty="0" err="1">
                <a:latin typeface="Söhne"/>
              </a:rPr>
              <a:t>komputer</a:t>
            </a:r>
            <a:r>
              <a:rPr lang="en-ID" sz="13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Berbagai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bahasa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memiliki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sintaks</a:t>
            </a:r>
            <a:r>
              <a:rPr lang="en-ID" sz="1300" b="1" dirty="0">
                <a:latin typeface="Söhne"/>
              </a:rPr>
              <a:t> dan </a:t>
            </a:r>
            <a:r>
              <a:rPr lang="en-ID" sz="1300" b="1" dirty="0" err="1">
                <a:latin typeface="Söhne"/>
              </a:rPr>
              <a:t>aturan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unik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untuk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menulis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instruksi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kepada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komputer</a:t>
            </a:r>
            <a:r>
              <a:rPr lang="en-ID" sz="13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D" sz="1300" b="1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300" b="1" dirty="0">
                <a:latin typeface="Söhne"/>
              </a:rPr>
              <a:t>Peran </a:t>
            </a:r>
            <a:r>
              <a:rPr lang="en-ID" sz="1300" b="1" dirty="0" err="1">
                <a:latin typeface="Söhne"/>
              </a:rPr>
              <a:t>Pemrograman</a:t>
            </a:r>
            <a:r>
              <a:rPr lang="en-ID" sz="1300" b="1" dirty="0"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300" b="1" dirty="0"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Mengotomatiskan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tugas</a:t>
            </a:r>
            <a:r>
              <a:rPr lang="en-ID" sz="13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Memecahkan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masalah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secara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sistematis</a:t>
            </a:r>
            <a:r>
              <a:rPr lang="en-ID" sz="1300" b="1" dirty="0"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Söhne"/>
              </a:rPr>
              <a:t>Membangun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aplikasi</a:t>
            </a:r>
            <a:r>
              <a:rPr lang="en-ID" sz="1300" b="1" dirty="0">
                <a:latin typeface="Söhne"/>
              </a:rPr>
              <a:t>, </a:t>
            </a:r>
            <a:r>
              <a:rPr lang="en-ID" sz="1300" b="1" dirty="0" err="1">
                <a:latin typeface="Söhne"/>
              </a:rPr>
              <a:t>perangkat</a:t>
            </a:r>
            <a:r>
              <a:rPr lang="en-ID" sz="1300" b="1" dirty="0">
                <a:latin typeface="Söhne"/>
              </a:rPr>
              <a:t> </a:t>
            </a:r>
            <a:r>
              <a:rPr lang="en-ID" sz="1300" b="1" dirty="0" err="1">
                <a:latin typeface="Söhne"/>
              </a:rPr>
              <a:t>lunak</a:t>
            </a:r>
            <a:r>
              <a:rPr lang="en-ID" sz="1300" b="1" dirty="0">
                <a:latin typeface="Söhne"/>
              </a:rPr>
              <a:t>, dan </a:t>
            </a:r>
            <a:r>
              <a:rPr lang="en-ID" sz="1300" b="1" dirty="0" err="1">
                <a:latin typeface="Söhne"/>
              </a:rPr>
              <a:t>sistem</a:t>
            </a:r>
            <a:r>
              <a:rPr lang="en-ID" sz="1300" b="1" dirty="0">
                <a:latin typeface="Söhne"/>
              </a:rPr>
              <a:t>.</a:t>
            </a:r>
          </a:p>
          <a:p>
            <a:pPr marL="152400" indent="0" algn="l"/>
            <a:endParaRPr lang="en-ID" sz="1300" b="1" i="0" dirty="0">
              <a:effectLst/>
              <a:latin typeface="Söhne"/>
            </a:endParaRPr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pic>
        <p:nvPicPr>
          <p:cNvPr id="2052" name="Picture 4" descr="C++ Syntax | Learn C++ Programming Language - TechVidv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98" y="2780778"/>
            <a:ext cx="4019741" cy="210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Jenis-Jenis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Bahasa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Pemrograman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228601" y="1463071"/>
            <a:ext cx="5600700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ID" sz="1300" b="1" i="0" dirty="0">
              <a:solidFill>
                <a:schemeClr val="bg1">
                  <a:lumMod val="10000"/>
                  <a:lumOff val="90000"/>
                </a:schemeClr>
              </a:solidFill>
              <a:effectLst/>
              <a:latin typeface="Söhne"/>
            </a:endParaRPr>
          </a:p>
          <a:p>
            <a:pPr algn="l"/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Bahasa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Pemrograman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Tingkat Tinggi:</a:t>
            </a:r>
          </a:p>
          <a:p>
            <a:pPr algn="l"/>
            <a:endParaRPr lang="en-ID" sz="1300" b="1" i="0" dirty="0">
              <a:solidFill>
                <a:schemeClr val="bg1">
                  <a:lumMod val="10000"/>
                  <a:lumOff val="9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Python: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Mudah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dipelajari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dan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sering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digunakan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untuk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berbagai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keperluan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seperti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pengembangan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web,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ilmu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data, dan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kecerdasan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buatan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JavaScript: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Bahasa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utama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untuk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pengembangan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web,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memberikan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interaktivitas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pada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halaman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web.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Java: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Digunakan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untuk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membuat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aplikasi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berbasis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desktop, web, dan mobile.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C++: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Umum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digunakan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dalam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pengembangan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perangkat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lunak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yang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membutuhkan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performa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tinggi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pic>
        <p:nvPicPr>
          <p:cNvPr id="3074" name="Picture 2" descr="√ 17 Contoh Bahasa Pemrograman Paling Populer Saat In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1" y="1895926"/>
            <a:ext cx="2852704" cy="14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1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Jenis-Jenis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Bahasa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Pemrograman</a:t>
            </a:r>
            <a:endParaRPr dirty="0"/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809699" y="1463071"/>
            <a:ext cx="7543665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Bahasa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Pemrograman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Tingkat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Rendah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:</a:t>
            </a:r>
          </a:p>
          <a:p>
            <a:pPr algn="l"/>
            <a:endParaRPr lang="en-ID" sz="1300" b="1" i="0" dirty="0">
              <a:solidFill>
                <a:schemeClr val="bg1">
                  <a:lumMod val="10000"/>
                  <a:lumOff val="9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Assembly Language: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Mendekati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bahasa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mesin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,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terdiri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dari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instruksi-instruksi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yang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dapat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dimengerti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oleh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komputer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Machine Language: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Bahasa biner yang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dipahami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langsung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 oleh </a:t>
            </a:r>
            <a:r>
              <a:rPr lang="en-ID" sz="1300" b="1" i="0" dirty="0" err="1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komputer</a:t>
            </a:r>
            <a:r>
              <a:rPr lang="en-ID" sz="1300" b="1" i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Perbedaan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Antara Bahasa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Pemrograman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Tingkat Tinggi dan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Rendah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Tingkat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Abstraksi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Bahasa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tingkat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tinggi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mudah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dipahami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oleh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manusia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Bahasa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tingkat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rendah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dekat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bahasa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mesin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Portabilitas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Bahasa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tingkat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tinggi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lebih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mudah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dipindahkan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ke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berbagai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platform.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Bahasa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tingkat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rendah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bergantung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arsitektur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perangkat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keras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tertentu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  <p:extLst>
      <p:ext uri="{BB962C8B-B14F-4D97-AF65-F5344CB8AC3E}">
        <p14:creationId xmlns:p14="http://schemas.microsoft.com/office/powerpoint/2010/main" val="13916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Struktur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Dasar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Pemrograman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809699" y="1463071"/>
            <a:ext cx="7543665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Urutan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(Sequence):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Langkah-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langkah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dieksekusi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secara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berurutan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Contoh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Instruksi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pembacaan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input,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pemrosesan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data, dan output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hasil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D" sz="1300" b="1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Percabangan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(Branching):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Memungkinkan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program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memilih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aksi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berbeda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berdasarkan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kondisi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tertentu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Contoh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Penggunaan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if-else statement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menjalankan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blok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kode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sesuai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kondisi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diberikan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D" sz="1300" b="1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Pengulangan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(Looping):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Mengulang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eksekusi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blok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kode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tertentu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berulang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kali.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Contoh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Penggunaan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for loop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mengakses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setiap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elemen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daftar.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  <p:extLst>
      <p:ext uri="{BB962C8B-B14F-4D97-AF65-F5344CB8AC3E}">
        <p14:creationId xmlns:p14="http://schemas.microsoft.com/office/powerpoint/2010/main" val="5958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Struktur</a:t>
            </a:r>
            <a:r>
              <a:rPr lang="en-ID" b="1" i="0" dirty="0">
                <a:solidFill>
                  <a:schemeClr val="tx1"/>
                </a:solidFill>
                <a:effectLst/>
                <a:latin typeface="Söhne"/>
              </a:rPr>
              <a:t> Dasar </a:t>
            </a:r>
            <a:r>
              <a:rPr lang="en-ID" b="1" i="0" dirty="0" err="1">
                <a:solidFill>
                  <a:schemeClr val="tx1"/>
                </a:solidFill>
                <a:effectLst/>
                <a:latin typeface="Söhne"/>
              </a:rPr>
              <a:t>Pemrograman</a:t>
            </a:r>
            <a:endParaRPr dirty="0"/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809699" y="1463071"/>
            <a:ext cx="7543665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effectLst/>
                <a:latin typeface="Söhne"/>
              </a:rPr>
              <a:t>Ilustrasi</a:t>
            </a:r>
            <a:r>
              <a:rPr lang="en-ID" sz="1300" b="1" i="0" dirty="0">
                <a:effectLst/>
                <a:latin typeface="Söhne"/>
              </a:rPr>
              <a:t> Diagram Alur: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1300" b="1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effectLst/>
                <a:latin typeface="Söhne"/>
              </a:rPr>
              <a:t>Menunjukkan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visualisasi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dari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urutan</a:t>
            </a:r>
            <a:r>
              <a:rPr lang="en-ID" sz="1300" b="1" i="0" dirty="0">
                <a:effectLst/>
                <a:latin typeface="Söhne"/>
              </a:rPr>
              <a:t>, </a:t>
            </a:r>
            <a:r>
              <a:rPr lang="en-ID" sz="1300" b="1" i="0" dirty="0" err="1">
                <a:effectLst/>
                <a:latin typeface="Söhne"/>
              </a:rPr>
              <a:t>percabangan</a:t>
            </a:r>
            <a:r>
              <a:rPr lang="en-ID" sz="1300" b="1" i="0" dirty="0">
                <a:effectLst/>
                <a:latin typeface="Söhne"/>
              </a:rPr>
              <a:t>, dan </a:t>
            </a:r>
            <a:r>
              <a:rPr lang="en-ID" sz="1300" b="1" i="0" dirty="0" err="1">
                <a:effectLst/>
                <a:latin typeface="Söhne"/>
              </a:rPr>
              <a:t>pengulangan</a:t>
            </a:r>
            <a:r>
              <a:rPr lang="en-ID" sz="1300" b="1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effectLst/>
                <a:latin typeface="Söhne"/>
              </a:rPr>
              <a:t>Memberikan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gambaran</a:t>
            </a:r>
            <a:r>
              <a:rPr lang="en-ID" sz="1300" b="1" i="0" dirty="0">
                <a:effectLst/>
                <a:latin typeface="Söhne"/>
              </a:rPr>
              <a:t> visual </a:t>
            </a:r>
            <a:r>
              <a:rPr lang="en-ID" sz="1300" b="1" i="0" dirty="0" err="1">
                <a:effectLst/>
                <a:latin typeface="Söhne"/>
              </a:rPr>
              <a:t>tentang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bagaimana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alur</a:t>
            </a:r>
            <a:r>
              <a:rPr lang="en-ID" sz="1300" b="1" i="0" dirty="0">
                <a:effectLst/>
                <a:latin typeface="Söhne"/>
              </a:rPr>
              <a:t> program </a:t>
            </a:r>
            <a:r>
              <a:rPr lang="en-ID" sz="1300" b="1" i="0" dirty="0" err="1">
                <a:effectLst/>
                <a:latin typeface="Söhne"/>
              </a:rPr>
              <a:t>berjalan</a:t>
            </a:r>
            <a:r>
              <a:rPr lang="en-ID" sz="1300" b="1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D" sz="13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effectLst/>
                <a:latin typeface="Söhne"/>
              </a:rPr>
              <a:t>Contoh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Penggunaan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Struktur</a:t>
            </a:r>
            <a:r>
              <a:rPr lang="en-ID" sz="1300" b="1" i="0" dirty="0">
                <a:effectLst/>
                <a:latin typeface="Söhne"/>
              </a:rPr>
              <a:t> Dasar: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1300" b="1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300" b="1" i="0" dirty="0" err="1">
                <a:effectLst/>
                <a:latin typeface="Söhne"/>
              </a:rPr>
              <a:t>Mungkin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contoh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sederhana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seperti</a:t>
            </a:r>
            <a:r>
              <a:rPr lang="en-ID" sz="1300" b="1" i="0" dirty="0">
                <a:effectLst/>
                <a:latin typeface="Söhne"/>
              </a:rPr>
              <a:t> program </a:t>
            </a:r>
            <a:r>
              <a:rPr lang="en-ID" sz="1300" b="1" i="0" dirty="0" err="1">
                <a:effectLst/>
                <a:latin typeface="Söhne"/>
              </a:rPr>
              <a:t>untuk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menentukan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bilangan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ganjil</a:t>
            </a:r>
            <a:r>
              <a:rPr lang="en-ID" sz="1300" b="1" i="0" dirty="0">
                <a:effectLst/>
                <a:latin typeface="Söhne"/>
              </a:rPr>
              <a:t>/</a:t>
            </a:r>
            <a:r>
              <a:rPr lang="en-ID" sz="1300" b="1" i="0" dirty="0" err="1">
                <a:effectLst/>
                <a:latin typeface="Söhne"/>
              </a:rPr>
              <a:t>genap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menggunakan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percabangan</a:t>
            </a:r>
            <a:r>
              <a:rPr lang="en-ID" sz="1300" b="1" i="0" dirty="0">
                <a:effectLst/>
                <a:latin typeface="Söhne"/>
              </a:rPr>
              <a:t>, </a:t>
            </a:r>
            <a:r>
              <a:rPr lang="en-ID" sz="1300" b="1" i="0" dirty="0" err="1">
                <a:effectLst/>
                <a:latin typeface="Söhne"/>
              </a:rPr>
              <a:t>atau</a:t>
            </a:r>
            <a:r>
              <a:rPr lang="en-ID" sz="1300" b="1" i="0" dirty="0">
                <a:effectLst/>
                <a:latin typeface="Söhne"/>
              </a:rPr>
              <a:t> program </a:t>
            </a:r>
            <a:r>
              <a:rPr lang="en-ID" sz="1300" b="1" i="0" dirty="0" err="1">
                <a:effectLst/>
                <a:latin typeface="Söhne"/>
              </a:rPr>
              <a:t>untuk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menjumlahkan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angka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dari</a:t>
            </a:r>
            <a:r>
              <a:rPr lang="en-ID" sz="1300" b="1" i="0" dirty="0">
                <a:effectLst/>
                <a:latin typeface="Söhne"/>
              </a:rPr>
              <a:t> 1 </a:t>
            </a:r>
            <a:r>
              <a:rPr lang="en-ID" sz="1300" b="1" i="0" dirty="0" err="1">
                <a:effectLst/>
                <a:latin typeface="Söhne"/>
              </a:rPr>
              <a:t>hingga</a:t>
            </a:r>
            <a:r>
              <a:rPr lang="en-ID" sz="1300" b="1" i="0" dirty="0">
                <a:effectLst/>
                <a:latin typeface="Söhne"/>
              </a:rPr>
              <a:t> N </a:t>
            </a:r>
            <a:r>
              <a:rPr lang="en-ID" sz="1300" b="1" i="0" dirty="0" err="1">
                <a:effectLst/>
                <a:latin typeface="Söhne"/>
              </a:rPr>
              <a:t>menggunakan</a:t>
            </a:r>
            <a:r>
              <a:rPr lang="en-ID" sz="1300" b="1" i="0" dirty="0">
                <a:effectLst/>
                <a:latin typeface="Söhne"/>
              </a:rPr>
              <a:t> </a:t>
            </a:r>
            <a:r>
              <a:rPr lang="en-ID" sz="1300" b="1" i="0" dirty="0" err="1">
                <a:effectLst/>
                <a:latin typeface="Söhne"/>
              </a:rPr>
              <a:t>pengulangan</a:t>
            </a:r>
            <a:r>
              <a:rPr lang="en-ID" sz="1300" b="1" i="0" dirty="0">
                <a:effectLst/>
                <a:latin typeface="Söhne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  <p:extLst>
      <p:ext uri="{BB962C8B-B14F-4D97-AF65-F5344CB8AC3E}">
        <p14:creationId xmlns:p14="http://schemas.microsoft.com/office/powerpoint/2010/main" val="16866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>
            <a:spLocks noGrp="1"/>
          </p:cNvSpPr>
          <p:nvPr>
            <p:ph type="subTitle" idx="4"/>
          </p:nvPr>
        </p:nvSpPr>
        <p:spPr>
          <a:xfrm>
            <a:off x="8550954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b="1" dirty="0" err="1">
                <a:solidFill>
                  <a:schemeClr val="tx1"/>
                </a:solidFill>
                <a:latin typeface="Söhne"/>
              </a:rPr>
              <a:t>Contoh</a:t>
            </a:r>
            <a:r>
              <a:rPr lang="en-ID" b="1" dirty="0">
                <a:solidFill>
                  <a:schemeClr val="tx1"/>
                </a:solidFill>
                <a:latin typeface="Söhne"/>
              </a:rPr>
              <a:t> Kode - </a:t>
            </a:r>
            <a:r>
              <a:rPr lang="en-ID" b="1" dirty="0" err="1">
                <a:solidFill>
                  <a:schemeClr val="tx1"/>
                </a:solidFill>
                <a:latin typeface="Söhne"/>
              </a:rPr>
              <a:t>Percabangan</a:t>
            </a:r>
            <a:r>
              <a:rPr lang="en-ID" b="1" dirty="0">
                <a:solidFill>
                  <a:schemeClr val="tx1"/>
                </a:solidFill>
                <a:latin typeface="Söhne"/>
              </a:rPr>
              <a:t> (If-Else)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"/>
          </p:nvPr>
        </p:nvSpPr>
        <p:spPr>
          <a:xfrm>
            <a:off x="8550954" y="5346143"/>
            <a:ext cx="2701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2"/>
          </p:nvPr>
        </p:nvSpPr>
        <p:spPr>
          <a:xfrm>
            <a:off x="809699" y="1463071"/>
            <a:ext cx="7543665" cy="292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ID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subTitle" idx="3"/>
          </p:nvPr>
        </p:nvSpPr>
        <p:spPr>
          <a:xfrm>
            <a:off x="6193065" y="5530943"/>
            <a:ext cx="27012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2" name="Google Shape;582;p35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35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RESOURCES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4" name="Google Shape;584;p35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BUDGET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SOLUTIONS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HOME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OBJECTIVES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PLAN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Amiko"/>
                <a:ea typeface="Amiko"/>
                <a:cs typeface="Amiko"/>
                <a:sym typeface="Amik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CONCLUSION</a:t>
            </a:r>
            <a:endParaRPr sz="8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D67AB-3F5A-59A7-27CC-1D31ECA50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36" y="1816282"/>
            <a:ext cx="2984724" cy="1716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16F202-AA6E-1C9D-D340-F104FAA448AA}"/>
              </a:ext>
            </a:extLst>
          </p:cNvPr>
          <p:cNvSpPr txBox="1"/>
          <p:nvPr/>
        </p:nvSpPr>
        <p:spPr>
          <a:xfrm>
            <a:off x="3915489" y="1676657"/>
            <a:ext cx="455515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300" b="1" i="0" dirty="0" err="1">
                <a:solidFill>
                  <a:schemeClr val="tx1"/>
                </a:solidFill>
                <a:effectLst/>
                <a:latin typeface="Söhne"/>
              </a:rPr>
              <a:t>Penjelasan</a:t>
            </a:r>
            <a:r>
              <a:rPr lang="en-ID" sz="1300" b="1" i="0" dirty="0">
                <a:solidFill>
                  <a:schemeClr val="tx1"/>
                </a:solidFill>
                <a:effectLst/>
                <a:latin typeface="Söhne"/>
              </a:rPr>
              <a:t> Kode:</a:t>
            </a:r>
          </a:p>
          <a:p>
            <a:endParaRPr lang="en-ID" sz="1300" b="1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ID" sz="1300" b="1" dirty="0">
                <a:solidFill>
                  <a:schemeClr val="tx1"/>
                </a:solidFill>
                <a:latin typeface="Söhne"/>
              </a:rPr>
              <a:t>-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umur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= 20: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Variabel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umur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diberi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nilai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20.</a:t>
            </a:r>
          </a:p>
          <a:p>
            <a:r>
              <a:rPr lang="en-ID" sz="1300" b="1" dirty="0">
                <a:solidFill>
                  <a:schemeClr val="tx1"/>
                </a:solidFill>
                <a:latin typeface="Söhne"/>
              </a:rPr>
              <a:t>- if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umur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&gt;= 18::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Memeriksa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apakah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umur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lebih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besar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atau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sama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dengan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18.</a:t>
            </a:r>
          </a:p>
          <a:p>
            <a:r>
              <a:rPr lang="en-ID" sz="1300" b="1" dirty="0">
                <a:solidFill>
                  <a:schemeClr val="tx1"/>
                </a:solidFill>
                <a:latin typeface="Söhne"/>
              </a:rPr>
              <a:t>- print("Anda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sudah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dewasa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"): Jika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kondisi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terpenuhi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,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pesan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"Anda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sudah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dewasa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"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akan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ditampilkan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.</a:t>
            </a:r>
          </a:p>
          <a:p>
            <a:r>
              <a:rPr lang="en-ID" sz="1300" b="1" dirty="0">
                <a:solidFill>
                  <a:schemeClr val="tx1"/>
                </a:solidFill>
                <a:latin typeface="Söhne"/>
              </a:rPr>
              <a:t>- else:: Jika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kondisi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tidak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terpenuhi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, program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akan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menjalankan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pernyataan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di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bawahnya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.</a:t>
            </a:r>
          </a:p>
          <a:p>
            <a:r>
              <a:rPr lang="en-ID" sz="1300" b="1" dirty="0">
                <a:solidFill>
                  <a:schemeClr val="tx1"/>
                </a:solidFill>
                <a:latin typeface="Söhne"/>
              </a:rPr>
              <a:t>- print("Anda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masih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di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bawah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umur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"):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Pesan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"Anda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masih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di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bawah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umur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"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akan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ditampilkan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jika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umur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kurang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300" b="1" dirty="0" err="1">
                <a:solidFill>
                  <a:schemeClr val="tx1"/>
                </a:solidFill>
                <a:latin typeface="Söhne"/>
              </a:rPr>
              <a:t>dari</a:t>
            </a:r>
            <a:r>
              <a:rPr lang="en-ID" sz="1300" b="1" dirty="0">
                <a:solidFill>
                  <a:schemeClr val="tx1"/>
                </a:solidFill>
                <a:latin typeface="Söhne"/>
              </a:rPr>
              <a:t> 18.</a:t>
            </a:r>
          </a:p>
          <a:p>
            <a:endParaRPr lang="en-ID" sz="1300" b="1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D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470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Website Project Proposal by Slidesgo">
  <a:themeElements>
    <a:clrScheme name="Simple Light">
      <a:dk1>
        <a:srgbClr val="FFFFFF"/>
      </a:dk1>
      <a:lt1>
        <a:srgbClr val="282828"/>
      </a:lt1>
      <a:dk2>
        <a:srgbClr val="434042"/>
      </a:dk2>
      <a:lt2>
        <a:srgbClr val="3291A0"/>
      </a:lt2>
      <a:accent1>
        <a:srgbClr val="2DB3C6"/>
      </a:accent1>
      <a:accent2>
        <a:srgbClr val="65B5C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1335</Words>
  <Application>Microsoft Office PowerPoint</Application>
  <PresentationFormat>On-screen Show (16:9)</PresentationFormat>
  <Paragraphs>307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Amiko</vt:lpstr>
      <vt:lpstr>Söhne</vt:lpstr>
      <vt:lpstr>Arial</vt:lpstr>
      <vt:lpstr>Barlow</vt:lpstr>
      <vt:lpstr>Corporate Website Project Proposal by Slidesgo</vt:lpstr>
      <vt:lpstr>Materi Pemograman Kelompok 7</vt:lpstr>
      <vt:lpstr>Pemograman</vt:lpstr>
      <vt:lpstr>Apa itu Pemrograman?</vt:lpstr>
      <vt:lpstr>Apa itu Pemrograman?</vt:lpstr>
      <vt:lpstr>Jenis-Jenis Bahasa Pemrograman</vt:lpstr>
      <vt:lpstr>Jenis-Jenis Bahasa Pemrograman</vt:lpstr>
      <vt:lpstr>Struktur Dasar Pemrograman</vt:lpstr>
      <vt:lpstr>Struktur Dasar Pemrograman</vt:lpstr>
      <vt:lpstr>Contoh Kode - Percabangan (If-Else)</vt:lpstr>
      <vt:lpstr>Contoh Kode - Percabangan (If-Else)</vt:lpstr>
      <vt:lpstr>Contoh Kode - Pengulangan (Loop)</vt:lpstr>
      <vt:lpstr>Variabel dan Tipe Data</vt:lpstr>
      <vt:lpstr>Fungsi</vt:lpstr>
      <vt:lpstr>Fungsi</vt:lpstr>
      <vt:lpstr>Kesimpulan - Dasar-Dasar Pemrograman</vt:lpstr>
      <vt:lpstr>Kesimpulan - Dasar-Dasar Pemrograman</vt:lpstr>
      <vt:lpstr>Pertanyaan?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Pemograman</dc:title>
  <dc:creator>Samsul Al Maarif</dc:creator>
  <cp:lastModifiedBy>Nandang Duryat</cp:lastModifiedBy>
  <cp:revision>3</cp:revision>
  <dcterms:modified xsi:type="dcterms:W3CDTF">2023-12-08T11:52:52Z</dcterms:modified>
</cp:coreProperties>
</file>