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5" r:id="rId1"/>
  </p:sldMasterIdLst>
  <p:notesMasterIdLst>
    <p:notesMasterId r:id="rId18"/>
  </p:notesMasterIdLst>
  <p:sldIdLst>
    <p:sldId id="371" r:id="rId2"/>
    <p:sldId id="294" r:id="rId3"/>
    <p:sldId id="387" r:id="rId4"/>
    <p:sldId id="348" r:id="rId5"/>
    <p:sldId id="297" r:id="rId6"/>
    <p:sldId id="378" r:id="rId7"/>
    <p:sldId id="298" r:id="rId8"/>
    <p:sldId id="367" r:id="rId9"/>
    <p:sldId id="302" r:id="rId10"/>
    <p:sldId id="379" r:id="rId11"/>
    <p:sldId id="380" r:id="rId12"/>
    <p:sldId id="381" r:id="rId13"/>
    <p:sldId id="303" r:id="rId14"/>
    <p:sldId id="356" r:id="rId15"/>
    <p:sldId id="383" r:id="rId16"/>
    <p:sldId id="27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39847"/>
    <a:srgbClr val="FF0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8581" autoAdjust="0"/>
  </p:normalViewPr>
  <p:slideViewPr>
    <p:cSldViewPr snapToGrid="0">
      <p:cViewPr varScale="1">
        <p:scale>
          <a:sx n="101" d="100"/>
          <a:sy n="101" d="100"/>
        </p:scale>
        <p:origin x="378" y="90"/>
      </p:cViewPr>
      <p:guideLst/>
    </p:cSldViewPr>
  </p:slideViewPr>
  <p:notesTextViewPr>
    <p:cViewPr>
      <p:scale>
        <a:sx n="100" d="100"/>
        <a:sy n="100" d="100"/>
      </p:scale>
      <p:origin x="0" y="0"/>
    </p:cViewPr>
  </p:notesTextViewPr>
  <p:notesViewPr>
    <p:cSldViewPr snapToGrid="0">
      <p:cViewPr varScale="1">
        <p:scale>
          <a:sx n="56" d="100"/>
          <a:sy n="56" d="100"/>
        </p:scale>
        <p:origin x="27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photos/dock-feet-footwear-jetty-mat-1846008/"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iconfinder.com/icons/4375050/logo_python_ic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eb.mit.edu/STS.035/www/PDFs/edvac.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ducation.ohio.gov/Media/Extra-Credit-Blog/November-2016/GUEST-BLOG-What-is-Computational-Thinking-and-Wh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open.v01</a:t>
            </a:r>
          </a:p>
          <a:p>
            <a:pPr marL="139700" indent="0">
              <a:buNone/>
            </a:pPr>
            <a:r>
              <a:rPr lang="en-US">
                <a:hlinkClick r:id="rId3"/>
              </a:rPr>
              <a:t>https://pixabay.com/photos/dock-feet-footwear-jetty-mat-1846008/</a:t>
            </a:r>
            <a:endParaRPr lang="en-ID"/>
          </a:p>
        </p:txBody>
      </p:sp>
      <p:sp>
        <p:nvSpPr>
          <p:cNvPr id="4" name="Slide Number Placeholder 3"/>
          <p:cNvSpPr>
            <a:spLocks noGrp="1"/>
          </p:cNvSpPr>
          <p:nvPr>
            <p:ph type="sldNum" sz="quarter" idx="5"/>
          </p:nvPr>
        </p:nvSpPr>
        <p:spPr/>
        <p:txBody>
          <a:bodyPr/>
          <a:lstStyle/>
          <a:p>
            <a:fld id="{5B05A695-C1CD-4F57-A8D6-E3EB546956D0}" type="slidenum">
              <a:rPr lang="en-ID" smtClean="0"/>
              <a:t>1</a:t>
            </a:fld>
            <a:endParaRPr lang="en-ID" dirty="0"/>
          </a:p>
        </p:txBody>
      </p:sp>
    </p:spTree>
    <p:extLst>
      <p:ext uri="{BB962C8B-B14F-4D97-AF65-F5344CB8AC3E}">
        <p14:creationId xmlns:p14="http://schemas.microsoft.com/office/powerpoint/2010/main" val="2667907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https://www.iconfinder.com/icons/5296499/facebook_facebook_logo_fb_fcb_icon</a:t>
            </a:r>
          </a:p>
          <a:p>
            <a:pPr marL="139700" indent="0">
              <a:buNone/>
            </a:pPr>
            <a:r>
              <a:rPr lang="en-ID"/>
              <a:t>https://www.iconfinder.com/icons/317753/browser_chrome_internet_web_web_browser_icon</a:t>
            </a:r>
          </a:p>
          <a:p>
            <a:pPr marL="139700" indent="0">
              <a:buNone/>
            </a:pPr>
            <a:r>
              <a:rPr lang="en-ID"/>
              <a:t>https://techno.okezone.com/read/2020/07/13/16/2245787/game-legendaris-super-mario-bros-terjual-rp1-6-miliar</a:t>
            </a:r>
          </a:p>
          <a:p>
            <a:pPr marL="139700" indent="0">
              <a:buNone/>
            </a:pPr>
            <a:r>
              <a:rPr lang="en-ID"/>
              <a:t>https://www.iconfinder.com/icons/3146791/logo_whatsapp_icon</a:t>
            </a:r>
          </a:p>
          <a:p>
            <a:pPr marL="139700" indent="0">
              <a:buNone/>
            </a:pPr>
            <a:r>
              <a:rPr lang="en-ID"/>
              <a:t>https://www.iconfinder.com/icons/1298766/music_sound_spotify_icon</a:t>
            </a:r>
          </a:p>
          <a:p>
            <a:pPr marL="139700" indent="0">
              <a:buNone/>
            </a:pPr>
            <a:r>
              <a:rPr lang="en-ID"/>
              <a:t>https://www.iconfinder.com/icons/4202113/dropbox_dropbox_logo_file_sharing_icon</a:t>
            </a:r>
          </a:p>
        </p:txBody>
      </p:sp>
    </p:spTree>
    <p:extLst>
      <p:ext uri="{BB962C8B-B14F-4D97-AF65-F5344CB8AC3E}">
        <p14:creationId xmlns:p14="http://schemas.microsoft.com/office/powerpoint/2010/main" val="226311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Google services: Google Search, Gmail, Google Maps, Google Docs, Youtube, etc</a:t>
            </a:r>
          </a:p>
          <a:p>
            <a:pPr marL="139700" indent="0">
              <a:buNone/>
            </a:pPr>
            <a:endParaRPr lang="en-ID"/>
          </a:p>
          <a:p>
            <a:pPr marL="139700" indent="0">
              <a:buNone/>
            </a:pPr>
            <a:r>
              <a:rPr lang="en-ID"/>
              <a:t>Credits:</a:t>
            </a:r>
          </a:p>
          <a:p>
            <a:pPr marL="139700" indent="0">
              <a:buNone/>
            </a:pPr>
            <a:r>
              <a:rPr lang="en-ID"/>
              <a:t>https://www.businessinsider.com/how-many-lines-of-code-it-takes-to-run-different-software-2017-2?r=US&amp;IR=T</a:t>
            </a:r>
          </a:p>
          <a:p>
            <a:pPr marL="139700" indent="0">
              <a:buNone/>
            </a:pPr>
            <a:r>
              <a:rPr lang="en-ID"/>
              <a:t>https://docs.google.com/spreadsheets/d/1s9u0uprmuJvwR2fkRqxJ4W5Wfomimmk9pwGTK4Dn_UI/edit#gid=5</a:t>
            </a:r>
          </a:p>
        </p:txBody>
      </p:sp>
    </p:spTree>
    <p:extLst>
      <p:ext uri="{BB962C8B-B14F-4D97-AF65-F5344CB8AC3E}">
        <p14:creationId xmlns:p14="http://schemas.microsoft.com/office/powerpoint/2010/main" val="2795795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Google services: Google Search, Gmail, Google Maps, Google Docs, Youtube, etc</a:t>
            </a:r>
          </a:p>
          <a:p>
            <a:pPr marL="139700" indent="0">
              <a:buNone/>
            </a:pPr>
            <a:endParaRPr lang="en-ID"/>
          </a:p>
          <a:p>
            <a:pPr marL="139700" indent="0">
              <a:buNone/>
            </a:pPr>
            <a:r>
              <a:rPr lang="en-ID"/>
              <a:t>Credits:</a:t>
            </a:r>
          </a:p>
          <a:p>
            <a:pPr marL="139700" indent="0">
              <a:buNone/>
            </a:pPr>
            <a:r>
              <a:rPr lang="en-ID"/>
              <a:t>https://www.businessinsider.com/how-many-lines-of-code-it-takes-to-run-different-software-2017-2?r=US&amp;IR=T</a:t>
            </a:r>
          </a:p>
          <a:p>
            <a:pPr marL="139700" indent="0">
              <a:buNone/>
            </a:pPr>
            <a:r>
              <a:rPr lang="en-ID"/>
              <a:t>https://docs.google.com/spreadsheets/d/1s9u0uprmuJvwR2fkRqxJ4W5Wfomimmk9pwGTK4Dn_UI/edit#gid=5</a:t>
            </a:r>
          </a:p>
        </p:txBody>
      </p:sp>
    </p:spTree>
    <p:extLst>
      <p:ext uri="{BB962C8B-B14F-4D97-AF65-F5344CB8AC3E}">
        <p14:creationId xmlns:p14="http://schemas.microsoft.com/office/powerpoint/2010/main" val="491898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Reading task: https://www.freecodecamp.org/news/what-is-computer-programming-defining-software-development/</a:t>
            </a:r>
          </a:p>
          <a:p>
            <a:pPr marL="139700" indent="0">
              <a:buNone/>
            </a:pPr>
            <a:endParaRPr lang="en-ID"/>
          </a:p>
          <a:p>
            <a:pPr marL="139700" indent="0">
              <a:buNone/>
            </a:pPr>
            <a:r>
              <a:rPr lang="en-ID"/>
              <a:t>https://news.codecademy.com/what-is-computer-programming/</a:t>
            </a:r>
          </a:p>
          <a:p>
            <a:pPr marL="139700" indent="0">
              <a:buNone/>
            </a:pPr>
            <a:r>
              <a:rPr lang="en-ID"/>
              <a:t>https://www.iconfinder.com/icons/532707/api_coding_developer_development_man_programming_screen_icon</a:t>
            </a:r>
          </a:p>
        </p:txBody>
      </p:sp>
    </p:spTree>
    <p:extLst>
      <p:ext uri="{BB962C8B-B14F-4D97-AF65-F5344CB8AC3E}">
        <p14:creationId xmlns:p14="http://schemas.microsoft.com/office/powerpoint/2010/main" val="1304104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https://www.urbandictionary.com/define.php?term=Programming</a:t>
            </a:r>
          </a:p>
          <a:p>
            <a:pPr marL="139700" indent="0">
              <a:buNone/>
            </a:pPr>
            <a:r>
              <a:rPr lang="en-ID"/>
              <a:t>https://unsplash.com/photos/8hQUCIoXf8o</a:t>
            </a:r>
          </a:p>
        </p:txBody>
      </p:sp>
    </p:spTree>
    <p:extLst>
      <p:ext uri="{BB962C8B-B14F-4D97-AF65-F5344CB8AC3E}">
        <p14:creationId xmlns:p14="http://schemas.microsoft.com/office/powerpoint/2010/main" val="2671630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Software development = Ecosystem, usually for a complex program, aspects include requirement analysis, software versioning, code maintenance, deployment, teamwork, user testing, all management stuff</a:t>
            </a:r>
          </a:p>
          <a:p>
            <a:pPr marL="139700" indent="0">
              <a:buNone/>
            </a:pPr>
            <a:endParaRPr lang="en-ID"/>
          </a:p>
          <a:p>
            <a:pPr marL="139700" indent="0">
              <a:buNone/>
            </a:pPr>
            <a:r>
              <a:rPr lang="en-ID"/>
              <a:t>According to IBM Research: “Software development refers to a set of computer science activities dedicated to the process of creating, designing, deploying and supporting software.”</a:t>
            </a:r>
          </a:p>
          <a:p>
            <a:pPr marL="139700" indent="0">
              <a:buNone/>
            </a:pPr>
            <a:endParaRPr lang="en-ID"/>
          </a:p>
          <a:p>
            <a:pPr marL="139700" indent="0">
              <a:buNone/>
            </a:pPr>
            <a:r>
              <a:rPr lang="en-ID"/>
              <a:t>https://www.freecodecamp.org/news/what-is-computer-programming-defining-software-development/</a:t>
            </a:r>
          </a:p>
        </p:txBody>
      </p:sp>
    </p:spTree>
    <p:extLst>
      <p:ext uri="{BB962C8B-B14F-4D97-AF65-F5344CB8AC3E}">
        <p14:creationId xmlns:p14="http://schemas.microsoft.com/office/powerpoint/2010/main" val="1797668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c4147e5ba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c4147e5ba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https://www.iconfinder.com/icons/4375050/logo_python_icon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IDE = program utk membuat program</a:t>
            </a:r>
          </a:p>
        </p:txBody>
      </p:sp>
    </p:spTree>
    <p:extLst>
      <p:ext uri="{BB962C8B-B14F-4D97-AF65-F5344CB8AC3E}">
        <p14:creationId xmlns:p14="http://schemas.microsoft.com/office/powerpoint/2010/main" val="267275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CPU = Brain, dealing with calculations, measured in frequency aka clock speed (cycles per second) = up to 3.4 billion cycles per second,</a:t>
            </a:r>
          </a:p>
          <a:p>
            <a:pPr marL="139700" indent="0">
              <a:buNone/>
            </a:pPr>
            <a:r>
              <a:rPr lang="en-ID"/>
              <a:t>typically contains multiple cores (= 2 cores)</a:t>
            </a:r>
          </a:p>
          <a:p>
            <a:pPr marL="139700" indent="0">
              <a:buNone/>
            </a:pPr>
            <a:r>
              <a:rPr lang="en-ID"/>
              <a:t>RAM = RAM gives temporary room to think for computers, when 3000 browser tabs are opened, RAM is the first to suffer</a:t>
            </a:r>
          </a:p>
          <a:p>
            <a:pPr marL="139700" indent="0">
              <a:buNone/>
            </a:pPr>
            <a:r>
              <a:rPr lang="en-ID"/>
              <a:t>Storage = Harddrive is room to store stuff permanently, HDD (mechanical, magnetic discs) vs SSD (flash memory)</a:t>
            </a:r>
          </a:p>
          <a:p>
            <a:pPr marL="139700" indent="0">
              <a:buNone/>
            </a:pPr>
            <a:r>
              <a:rPr lang="en-ID"/>
              <a:t>Screen = FHD is for full high definition (</a:t>
            </a:r>
            <a:r>
              <a:rPr lang="en-US" b="0" i="0">
                <a:solidFill>
                  <a:srgbClr val="222222"/>
                </a:solidFill>
                <a:effectLst/>
                <a:latin typeface="arial" panose="020B0604020202020204" pitchFamily="34" charset="0"/>
              </a:rPr>
              <a:t>1920x1080 pixels aka 1080p</a:t>
            </a:r>
            <a:r>
              <a:rPr lang="en-ID" b="0" i="0">
                <a:solidFill>
                  <a:srgbClr val="222222"/>
                </a:solidFill>
                <a:effectLst/>
                <a:latin typeface="arial" panose="020B0604020202020204" pitchFamily="34" charset="0"/>
              </a:rPr>
              <a:t>)</a:t>
            </a:r>
          </a:p>
          <a:p>
            <a:pPr marL="139700" indent="0">
              <a:buNone/>
            </a:pPr>
            <a:r>
              <a:rPr lang="en-ID" b="0" i="0">
                <a:solidFill>
                  <a:srgbClr val="222222"/>
                </a:solidFill>
                <a:effectLst/>
                <a:latin typeface="arial" panose="020B0604020202020204" pitchFamily="34" charset="0"/>
              </a:rPr>
              <a:t>VGA/GPU = Integrated but actually Intel UHD Graphics 620,</a:t>
            </a:r>
          </a:p>
          <a:p>
            <a:pPr marL="139700" indent="0">
              <a:buNone/>
            </a:pPr>
            <a:r>
              <a:rPr lang="en-ID" b="0" i="0">
                <a:solidFill>
                  <a:srgbClr val="222222"/>
                </a:solidFill>
                <a:effectLst/>
                <a:latin typeface="arial" panose="020B0604020202020204" pitchFamily="34" charset="0"/>
              </a:rPr>
              <a:t>GPU does calculations like CPU but only related to rendering pictures, animations, or videos.</a:t>
            </a:r>
          </a:p>
          <a:p>
            <a:pPr marL="139700" indent="0">
              <a:buNone/>
            </a:pPr>
            <a:r>
              <a:rPr lang="en-ID" b="0" i="0">
                <a:solidFill>
                  <a:srgbClr val="222222"/>
                </a:solidFill>
                <a:effectLst/>
                <a:latin typeface="arial" panose="020B0604020202020204" pitchFamily="34" charset="0"/>
              </a:rPr>
              <a:t>GPUs are much better at performing many ops in parallel.</a:t>
            </a:r>
            <a:endParaRPr lang="en-ID"/>
          </a:p>
          <a:p>
            <a:pPr marL="139700" indent="0">
              <a:buNone/>
            </a:pPr>
            <a:endParaRPr lang="en-ID"/>
          </a:p>
          <a:p>
            <a:pPr marL="139700" indent="0">
              <a:buNone/>
            </a:pPr>
            <a:r>
              <a:rPr lang="en-ID"/>
              <a:t>https://www.avast.com/c-ssd-vs-hdd</a:t>
            </a:r>
          </a:p>
          <a:p>
            <a:pPr marL="139700" indent="0">
              <a:buNone/>
            </a:pPr>
            <a:r>
              <a:rPr lang="en-ID"/>
              <a:t>https://ark.intel.com/content/www/us/en/ark/products/137977/intel-core-i3-8130u-processor-4m-cache-up-to-3-40-ghz.html</a:t>
            </a:r>
          </a:p>
          <a:p>
            <a:pPr marL="139700" indent="0">
              <a:buNone/>
            </a:pPr>
            <a:r>
              <a:rPr lang="en-ID"/>
              <a:t>https://gizmodo.com/what-all-of-your-computers-specs-really-mean-1794869384</a:t>
            </a:r>
          </a:p>
          <a:p>
            <a:pPr marL="139700" indent="0">
              <a:buNone/>
            </a:pPr>
            <a:r>
              <a:rPr lang="en-ID"/>
              <a:t>https://www.bhinneka.com/asus-vivobook-x441ua-ga334t-peacock-blue-sku3332030608</a:t>
            </a:r>
          </a:p>
        </p:txBody>
      </p:sp>
    </p:spTree>
    <p:extLst>
      <p:ext uri="{BB962C8B-B14F-4D97-AF65-F5344CB8AC3E}">
        <p14:creationId xmlns:p14="http://schemas.microsoft.com/office/powerpoint/2010/main" val="66688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Von Neumann architecture (First Draft of a Report on EDVAC, 1945): </a:t>
            </a:r>
            <a:r>
              <a:rPr lang="en-US">
                <a:hlinkClick r:id="rId3"/>
              </a:rPr>
              <a:t>http://web.mit.edu/STS.035/www/PDFs/edvac.pdf</a:t>
            </a:r>
            <a:endParaRPr lang="en-ID"/>
          </a:p>
          <a:p>
            <a:pPr marL="139700" indent="0">
              <a:buNone/>
            </a:pPr>
            <a:endParaRPr lang="en-ID"/>
          </a:p>
          <a:p>
            <a:pPr marL="139700" indent="0">
              <a:buNone/>
            </a:pPr>
            <a:r>
              <a:rPr lang="en-ID"/>
              <a:t>Input device: keyboard, mouse, mic, webcam</a:t>
            </a:r>
          </a:p>
          <a:p>
            <a:pPr marL="139700" indent="0">
              <a:buNone/>
            </a:pPr>
            <a:r>
              <a:rPr lang="en-ID"/>
              <a:t>Output device: screen, printer, speaker</a:t>
            </a:r>
          </a:p>
          <a:p>
            <a:pPr marL="139700" indent="0">
              <a:buNone/>
            </a:pPr>
            <a:r>
              <a:rPr lang="en-ID"/>
              <a:t>CPU: processing data (doing computation)</a:t>
            </a:r>
          </a:p>
          <a:p>
            <a:pPr marL="457200" indent="-317500">
              <a:buFontTx/>
              <a:buChar char="-"/>
            </a:pPr>
            <a:r>
              <a:rPr lang="en-ID"/>
              <a:t>Control unit: </a:t>
            </a:r>
            <a:r>
              <a:rPr lang="en-ID" sz="1100" b="0" i="0" u="none" strike="noStrike" cap="none">
                <a:solidFill>
                  <a:srgbClr val="000000"/>
                </a:solidFill>
                <a:effectLst/>
                <a:latin typeface="Arial"/>
                <a:ea typeface="Arial"/>
                <a:cs typeface="Arial"/>
                <a:sym typeface="Arial"/>
              </a:rPr>
              <a:t>The control unit of the CPU contains circuitry that uses electrical signals to direct the entire computer system to carry out, or execute, stored program instructions. Like an orchestra leader, the control unit does not execute program instructions; rather, it directs other parts of the system to do so. The control unit must communicate with both the arithmetic/logic unit and memory. </a:t>
            </a:r>
          </a:p>
          <a:p>
            <a:pPr marL="457200" indent="-317500">
              <a:buFontTx/>
              <a:buChar char="-"/>
            </a:pPr>
            <a:r>
              <a:rPr lang="en-ID" sz="1100" b="0" i="0" u="none" strike="noStrike" cap="none">
                <a:solidFill>
                  <a:srgbClr val="000000"/>
                </a:solidFill>
                <a:effectLst/>
                <a:latin typeface="Arial"/>
                <a:cs typeface="Arial"/>
                <a:sym typeface="Arial"/>
              </a:rPr>
              <a:t>ALU: </a:t>
            </a:r>
            <a:r>
              <a:rPr lang="en-ID" sz="1100" b="0" i="0" u="none" strike="noStrike" cap="none">
                <a:solidFill>
                  <a:srgbClr val="000000"/>
                </a:solidFill>
                <a:effectLst/>
                <a:latin typeface="Arial"/>
                <a:ea typeface="Arial"/>
                <a:cs typeface="Arial"/>
                <a:sym typeface="Arial"/>
              </a:rPr>
              <a:t>The arithmetic/logic unit (ALU) contains the electronic circuitry that executes all arithmetic and logical operations.</a:t>
            </a:r>
            <a:endParaRPr lang="en-ID"/>
          </a:p>
          <a:p>
            <a:pPr marL="139700" indent="0">
              <a:buNone/>
            </a:pPr>
            <a:r>
              <a:rPr lang="en-ID"/>
              <a:t>Memory unit: RAM and hard drive</a:t>
            </a:r>
          </a:p>
          <a:p>
            <a:pPr marL="139700" indent="0">
              <a:buNone/>
            </a:pPr>
            <a:endParaRPr lang="en-ID"/>
          </a:p>
          <a:p>
            <a:pPr marL="139700" indent="0">
              <a:buNone/>
            </a:pPr>
            <a:r>
              <a:rPr lang="en-ID"/>
              <a:t>https://en.wikipedia.org/wiki/Von_Neumann_architecture</a:t>
            </a:r>
          </a:p>
          <a:p>
            <a:pPr marL="139700" indent="0">
              <a:buNone/>
            </a:pPr>
            <a:r>
              <a:rPr lang="en-ID"/>
              <a:t>https://homepage.cs.uri.edu/faculty/wolfe/book/Readings/Reading04.htm</a:t>
            </a:r>
          </a:p>
        </p:txBody>
      </p:sp>
    </p:spTree>
    <p:extLst>
      <p:ext uri="{BB962C8B-B14F-4D97-AF65-F5344CB8AC3E}">
        <p14:creationId xmlns:p14="http://schemas.microsoft.com/office/powerpoint/2010/main" val="175324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Ilmu komputer tidak harus tentang komputer, tapi segala sesuatu yang terkait dengan komputasi</a:t>
            </a:r>
          </a:p>
          <a:p>
            <a:pPr marL="139700" indent="0">
              <a:buNone/>
            </a:pPr>
            <a:endParaRPr lang="en-ID"/>
          </a:p>
          <a:p>
            <a:pPr marL="139700" indent="0">
              <a:buNone/>
            </a:pPr>
            <a:r>
              <a:rPr lang="en-ID"/>
              <a:t>https://undergrad.cs.umd.edu/what-computer-science</a:t>
            </a:r>
          </a:p>
          <a:p>
            <a:pPr marL="139700" indent="0">
              <a:buNone/>
            </a:pPr>
            <a:r>
              <a:rPr lang="en-ID"/>
              <a:t>https://www.cs.cmu.edu/~choset/whatiscs.html</a:t>
            </a:r>
          </a:p>
        </p:txBody>
      </p:sp>
    </p:spTree>
    <p:extLst>
      <p:ext uri="{BB962C8B-B14F-4D97-AF65-F5344CB8AC3E}">
        <p14:creationId xmlns:p14="http://schemas.microsoft.com/office/powerpoint/2010/main" val="426829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Source: Think Python 2e – Allen Downey</a:t>
            </a:r>
          </a:p>
        </p:txBody>
      </p:sp>
    </p:spTree>
    <p:extLst>
      <p:ext uri="{BB962C8B-B14F-4D97-AF65-F5344CB8AC3E}">
        <p14:creationId xmlns:p14="http://schemas.microsoft.com/office/powerpoint/2010/main" val="122455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HCI: The study of interaction between people (users) </a:t>
            </a:r>
            <a:r>
              <a:rPr lang="en-ID" b="1"/>
              <a:t>and</a:t>
            </a:r>
            <a:r>
              <a:rPr lang="en-ID"/>
              <a:t> hardware, software, websites, &amp; mobile devices. It involves computer science, behavioral sciences, design and other fields of study.</a:t>
            </a:r>
          </a:p>
          <a:p>
            <a:pPr marL="139700" indent="0">
              <a:buNone/>
            </a:pPr>
            <a:endParaRPr lang="en-ID"/>
          </a:p>
          <a:p>
            <a:pPr marL="139700" indent="0">
              <a:buNone/>
            </a:pPr>
            <a:r>
              <a:rPr lang="en-ID"/>
              <a:t>https://undergrad.cs.umd.edu/what-computer-science</a:t>
            </a:r>
          </a:p>
          <a:p>
            <a:pPr marL="139700" indent="0">
              <a:buNone/>
            </a:pPr>
            <a:endParaRPr lang="en-ID"/>
          </a:p>
        </p:txBody>
      </p:sp>
    </p:spTree>
    <p:extLst>
      <p:ext uri="{BB962C8B-B14F-4D97-AF65-F5344CB8AC3E}">
        <p14:creationId xmlns:p14="http://schemas.microsoft.com/office/powerpoint/2010/main" val="4045680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hlinkClick r:id="rId3"/>
              </a:rPr>
              <a:t>https://education.ohio.gov/Media/Extra-Credit-Blog/November-2016/GUEST-BLOG-What-is-Computational-Thinking-and-Why</a:t>
            </a:r>
            <a:endParaRPr lang="en-ID"/>
          </a:p>
        </p:txBody>
      </p:sp>
    </p:spTree>
    <p:extLst>
      <p:ext uri="{BB962C8B-B14F-4D97-AF65-F5344CB8AC3E}">
        <p14:creationId xmlns:p14="http://schemas.microsoft.com/office/powerpoint/2010/main" val="44425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ID"/>
              <a:t>Computational thinking dituangkan dalam program.</a:t>
            </a:r>
          </a:p>
          <a:p>
            <a:pPr marL="139700" indent="0">
              <a:buNone/>
            </a:pPr>
            <a:endParaRPr lang="en-ID"/>
          </a:p>
          <a:p>
            <a:pPr marL="139700" indent="0">
              <a:buNone/>
            </a:pPr>
            <a:r>
              <a:rPr lang="en-ID"/>
              <a:t>kondisi</a:t>
            </a:r>
          </a:p>
          <a:p>
            <a:pPr marL="139700" indent="0">
              <a:buNone/>
            </a:pPr>
            <a:r>
              <a:rPr lang="en-ID"/>
              <a:t>Iterasi/repetisi</a:t>
            </a:r>
          </a:p>
        </p:txBody>
      </p:sp>
    </p:spTree>
    <p:extLst>
      <p:ext uri="{BB962C8B-B14F-4D97-AF65-F5344CB8AC3E}">
        <p14:creationId xmlns:p14="http://schemas.microsoft.com/office/powerpoint/2010/main" val="139788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3"/>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a:off x="434306" y="4736375"/>
            <a:ext cx="379800" cy="174600"/>
          </a:xfrm>
          <a:prstGeom prst="rect">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434300" y="4733625"/>
            <a:ext cx="364200" cy="174600"/>
          </a:xfrm>
          <a:prstGeom prst="rect">
            <a:avLst/>
          </a:prstGeom>
        </p:spPr>
        <p:txBody>
          <a:bodyPr spcFirstLastPara="1" wrap="square" lIns="91425" tIns="91425" rIns="91425" bIns="91425" anchor="ctr" anchorCtr="0">
            <a:noAutofit/>
          </a:bodyPr>
          <a:lstStyle>
            <a:lvl1pPr lvl="0" rtl="0">
              <a:buNone/>
              <a:defRPr sz="900">
                <a:solidFill>
                  <a:srgbClr val="F3F3F3"/>
                </a:solidFill>
              </a:defRPr>
            </a:lvl1pPr>
            <a:lvl2pPr lvl="1" rtl="0">
              <a:buNone/>
              <a:defRPr sz="900">
                <a:solidFill>
                  <a:srgbClr val="F3F3F3"/>
                </a:solidFill>
              </a:defRPr>
            </a:lvl2pPr>
            <a:lvl3pPr lvl="2" rtl="0">
              <a:buNone/>
              <a:defRPr sz="900">
                <a:solidFill>
                  <a:srgbClr val="F3F3F3"/>
                </a:solidFill>
              </a:defRPr>
            </a:lvl3pPr>
            <a:lvl4pPr lvl="3" rtl="0">
              <a:buNone/>
              <a:defRPr sz="900">
                <a:solidFill>
                  <a:srgbClr val="F3F3F3"/>
                </a:solidFill>
              </a:defRPr>
            </a:lvl4pPr>
            <a:lvl5pPr lvl="4" rtl="0">
              <a:buNone/>
              <a:defRPr sz="900">
                <a:solidFill>
                  <a:srgbClr val="F3F3F3"/>
                </a:solidFill>
              </a:defRPr>
            </a:lvl5pPr>
            <a:lvl6pPr lvl="5" rtl="0">
              <a:buNone/>
              <a:defRPr sz="900">
                <a:solidFill>
                  <a:srgbClr val="F3F3F3"/>
                </a:solidFill>
              </a:defRPr>
            </a:lvl6pPr>
            <a:lvl7pPr lvl="6" rtl="0">
              <a:buNone/>
              <a:defRPr sz="900">
                <a:solidFill>
                  <a:srgbClr val="F3F3F3"/>
                </a:solidFill>
              </a:defRPr>
            </a:lvl7pPr>
            <a:lvl8pPr lvl="7" rtl="0">
              <a:buNone/>
              <a:defRPr sz="900">
                <a:solidFill>
                  <a:srgbClr val="F3F3F3"/>
                </a:solidFill>
              </a:defRPr>
            </a:lvl8pPr>
            <a:lvl9pPr lvl="8" rtl="0">
              <a:buNone/>
              <a:defRPr sz="900">
                <a:solidFill>
                  <a:srgbClr val="F3F3F3"/>
                </a:solidFill>
              </a:defRPr>
            </a:lvl9pPr>
          </a:lstStyle>
          <a:p>
            <a:pPr marL="0" lvl="0" indent="0" algn="ctr" rtl="0">
              <a:spcBef>
                <a:spcPts val="0"/>
              </a:spcBef>
              <a:spcAft>
                <a:spcPts val="0"/>
              </a:spcAft>
              <a:buNone/>
            </a:pPr>
            <a:fld id="{00000000-1234-1234-1234-123412341234}" type="slidenum">
              <a:rPr lang="en-GB"/>
              <a:t>‹#›</a:t>
            </a:fld>
            <a:endParaRPr/>
          </a:p>
        </p:txBody>
      </p:sp>
      <p:sp>
        <p:nvSpPr>
          <p:cNvPr id="20" name="Google Shape;20;p4"/>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1" name="Google Shape;21;p4"/>
          <p:cNvCxnSpPr/>
          <p:nvPr/>
        </p:nvCxnSpPr>
        <p:spPr>
          <a:xfrm>
            <a:off x="431850" y="751750"/>
            <a:ext cx="8280300" cy="0"/>
          </a:xfrm>
          <a:prstGeom prst="straightConnector1">
            <a:avLst/>
          </a:prstGeom>
          <a:noFill/>
          <a:ln w="9525" cap="flat" cmpd="sng">
            <a:solidFill>
              <a:srgbClr val="C6C5C5"/>
            </a:solidFill>
            <a:prstDash val="dot"/>
            <a:round/>
            <a:headEnd type="none" w="med" len="med"/>
            <a:tailEnd type="none" w="med" len="med"/>
          </a:ln>
        </p:spPr>
      </p:cxnSp>
      <p:cxnSp>
        <p:nvCxnSpPr>
          <p:cNvPr id="22" name="Google Shape;22;p4"/>
          <p:cNvCxnSpPr/>
          <p:nvPr/>
        </p:nvCxnSpPr>
        <p:spPr>
          <a:xfrm>
            <a:off x="431850" y="4741853"/>
            <a:ext cx="8280300" cy="0"/>
          </a:xfrm>
          <a:prstGeom prst="straightConnector1">
            <a:avLst/>
          </a:prstGeom>
          <a:noFill/>
          <a:ln w="9525" cap="flat" cmpd="sng">
            <a:solidFill>
              <a:srgbClr val="C6C5C5"/>
            </a:solidFill>
            <a:prstDash val="dot"/>
            <a:round/>
            <a:headEnd type="none" w="med" len="med"/>
            <a:tailEnd type="none" w="med" len="med"/>
          </a:ln>
        </p:spPr>
      </p:cxnSp>
      <p:sp>
        <p:nvSpPr>
          <p:cNvPr id="23" name="Google Shape;23;p4">
            <a:hlinkClick r:id="" action="ppaction://hlinkshowjump?jump=previousslide"/>
          </p:cNvPr>
          <p:cNvSpPr/>
          <p:nvPr/>
        </p:nvSpPr>
        <p:spPr>
          <a:xfrm rot="2700000">
            <a:off x="851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a:hlinkClick r:id="" action="ppaction://hlinkshowjump?jump=nextslide"/>
          </p:cNvPr>
          <p:cNvSpPr/>
          <p:nvPr/>
        </p:nvSpPr>
        <p:spPr>
          <a:xfrm rot="-8100000">
            <a:off x="863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p:nvPr/>
        </p:nvSpPr>
        <p:spPr>
          <a:xfrm>
            <a:off x="2602149" y="4688348"/>
            <a:ext cx="3939702" cy="229352"/>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900">
                <a:solidFill>
                  <a:srgbClr val="C6C5C5"/>
                </a:solidFill>
              </a:rPr>
              <a:t>Dasar-Dasar Pemrograman 1 | Fariz Darari | Fakultas Ilmu Komputer - UI</a:t>
            </a:r>
            <a:endParaRPr sz="900">
              <a:solidFill>
                <a:srgbClr val="C6C5C5"/>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cxnSp>
        <p:nvCxnSpPr>
          <p:cNvPr id="38" name="Google Shape;38;p6"/>
          <p:cNvCxnSpPr/>
          <p:nvPr/>
        </p:nvCxnSpPr>
        <p:spPr>
          <a:xfrm>
            <a:off x="431850" y="4741853"/>
            <a:ext cx="8280300" cy="0"/>
          </a:xfrm>
          <a:prstGeom prst="straightConnector1">
            <a:avLst/>
          </a:prstGeom>
          <a:noFill/>
          <a:ln w="9525" cap="flat" cmpd="sng">
            <a:solidFill>
              <a:srgbClr val="C6C5C5"/>
            </a:solidFill>
            <a:prstDash val="dot"/>
            <a:round/>
            <a:headEnd type="none" w="med" len="med"/>
            <a:tailEnd type="none" w="med" len="med"/>
          </a:ln>
        </p:spPr>
      </p:cxnSp>
      <p:sp>
        <p:nvSpPr>
          <p:cNvPr id="39" name="Google Shape;39;p6"/>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lvl1pPr lvl="0">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cxnSp>
        <p:nvCxnSpPr>
          <p:cNvPr id="40" name="Google Shape;40;p6"/>
          <p:cNvCxnSpPr/>
          <p:nvPr/>
        </p:nvCxnSpPr>
        <p:spPr>
          <a:xfrm>
            <a:off x="431850" y="751750"/>
            <a:ext cx="8280300" cy="0"/>
          </a:xfrm>
          <a:prstGeom prst="straightConnector1">
            <a:avLst/>
          </a:prstGeom>
          <a:noFill/>
          <a:ln w="9525" cap="flat" cmpd="sng">
            <a:solidFill>
              <a:srgbClr val="C6C5C5"/>
            </a:solidFill>
            <a:prstDash val="dot"/>
            <a:round/>
            <a:headEnd type="none" w="med" len="med"/>
            <a:tailEnd type="none" w="med" len="med"/>
          </a:ln>
        </p:spPr>
      </p:cxnSp>
      <p:sp>
        <p:nvSpPr>
          <p:cNvPr id="41" name="Google Shape;41;p6">
            <a:hlinkClick r:id="" action="ppaction://hlinkshowjump?jump=previousslide"/>
          </p:cNvPr>
          <p:cNvSpPr/>
          <p:nvPr/>
        </p:nvSpPr>
        <p:spPr>
          <a:xfrm rot="2700000">
            <a:off x="851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434306" y="4736375"/>
            <a:ext cx="379800" cy="174600"/>
          </a:xfrm>
          <a:prstGeom prst="rect">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a:hlinkClick r:id="" action="ppaction://hlinkshowjump?jump=nextslide"/>
          </p:cNvPr>
          <p:cNvSpPr/>
          <p:nvPr/>
        </p:nvSpPr>
        <p:spPr>
          <a:xfrm rot="-8100000">
            <a:off x="863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lvl1pPr lvl="0" rtl="0">
              <a:buNone/>
              <a:defRPr sz="900">
                <a:solidFill>
                  <a:srgbClr val="FFFFFF"/>
                </a:solidFill>
              </a:defRPr>
            </a:lvl1pPr>
            <a:lvl2pPr lvl="1" rtl="0">
              <a:buNone/>
              <a:defRPr sz="900">
                <a:solidFill>
                  <a:srgbClr val="FFFFFF"/>
                </a:solidFill>
              </a:defRPr>
            </a:lvl2pPr>
            <a:lvl3pPr lvl="2" rtl="0">
              <a:buNone/>
              <a:defRPr sz="900">
                <a:solidFill>
                  <a:srgbClr val="FFFFFF"/>
                </a:solidFill>
              </a:defRPr>
            </a:lvl3pPr>
            <a:lvl4pPr lvl="3" rtl="0">
              <a:buNone/>
              <a:defRPr sz="900">
                <a:solidFill>
                  <a:srgbClr val="FFFFFF"/>
                </a:solidFill>
              </a:defRPr>
            </a:lvl4pPr>
            <a:lvl5pPr lvl="4" rtl="0">
              <a:buNone/>
              <a:defRPr sz="900">
                <a:solidFill>
                  <a:srgbClr val="FFFFFF"/>
                </a:solidFill>
              </a:defRPr>
            </a:lvl5pPr>
            <a:lvl6pPr lvl="5" rtl="0">
              <a:buNone/>
              <a:defRPr sz="900">
                <a:solidFill>
                  <a:srgbClr val="FFFFFF"/>
                </a:solidFill>
              </a:defRPr>
            </a:lvl6pPr>
            <a:lvl7pPr lvl="6" rtl="0">
              <a:buNone/>
              <a:defRPr sz="900">
                <a:solidFill>
                  <a:srgbClr val="FFFFFF"/>
                </a:solidFill>
              </a:defRPr>
            </a:lvl7pPr>
            <a:lvl8pPr lvl="7" rtl="0">
              <a:buNone/>
              <a:defRPr sz="900">
                <a:solidFill>
                  <a:srgbClr val="FFFFFF"/>
                </a:solidFill>
              </a:defRPr>
            </a:lvl8pPr>
            <a:lvl9pPr lvl="8" rtl="0">
              <a:buNone/>
              <a:defRPr sz="900">
                <a:solidFill>
                  <a:srgbClr val="FFFFFF"/>
                </a:solidFill>
              </a:defRPr>
            </a:lvl9pPr>
          </a:lstStyle>
          <a:p>
            <a:pPr marL="0" lvl="0" indent="0" algn="ctr" rtl="0">
              <a:spcBef>
                <a:spcPts val="0"/>
              </a:spcBef>
              <a:spcAft>
                <a:spcPts val="0"/>
              </a:spcAft>
              <a:buNone/>
            </a:pPr>
            <a:fld id="{00000000-1234-1234-1234-123412341234}" type="slidenum">
              <a:rPr lang="en-GB"/>
              <a:t>‹#›</a:t>
            </a:fld>
            <a:endParaRPr/>
          </a:p>
        </p:txBody>
      </p:sp>
      <p:sp>
        <p:nvSpPr>
          <p:cNvPr id="2" name="Google Shape;25;p4">
            <a:extLst>
              <a:ext uri="{FF2B5EF4-FFF2-40B4-BE49-F238E27FC236}">
                <a16:creationId xmlns:a16="http://schemas.microsoft.com/office/drawing/2014/main" id="{D3C406D6-F33C-49D8-926F-414DE38FB18D}"/>
              </a:ext>
            </a:extLst>
          </p:cNvPr>
          <p:cNvSpPr txBox="1"/>
          <p:nvPr userDrawn="1"/>
        </p:nvSpPr>
        <p:spPr>
          <a:xfrm>
            <a:off x="2602149" y="4688348"/>
            <a:ext cx="3939702" cy="229352"/>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900">
                <a:solidFill>
                  <a:srgbClr val="C6C5C5"/>
                </a:solidFill>
              </a:rPr>
              <a:t>Dasar-Dasar Pemrograman 1 | Fariz Darari | Fakultas Ilmu Komputer - UI</a:t>
            </a:r>
            <a:endParaRPr sz="900">
              <a:solidFill>
                <a:srgbClr val="C6C5C5"/>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1" name="Google Shape;51;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2" name="Google Shape;52;p8"/>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9"/>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9" name="Google Shape;59;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0" name="Google Shape;60;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10"/>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4" name="Google Shape;64;p11"/>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8" name="Google Shape;68;p12"/>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402225" y="4703625"/>
            <a:ext cx="396300" cy="2046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dk2"/>
                </a:solidFill>
              </a:defRPr>
            </a:lvl1pPr>
            <a:lvl2pPr lvl="1" algn="ctr">
              <a:buNone/>
              <a:defRPr sz="1000">
                <a:solidFill>
                  <a:schemeClr val="dk2"/>
                </a:solidFill>
              </a:defRPr>
            </a:lvl2pPr>
            <a:lvl3pPr lvl="2" algn="ctr">
              <a:buNone/>
              <a:defRPr sz="1000">
                <a:solidFill>
                  <a:schemeClr val="dk2"/>
                </a:solidFill>
              </a:defRPr>
            </a:lvl3pPr>
            <a:lvl4pPr lvl="3" algn="ctr">
              <a:buNone/>
              <a:defRPr sz="1000">
                <a:solidFill>
                  <a:schemeClr val="dk2"/>
                </a:solidFill>
              </a:defRPr>
            </a:lvl4pPr>
            <a:lvl5pPr lvl="4" algn="ctr">
              <a:buNone/>
              <a:defRPr sz="1000">
                <a:solidFill>
                  <a:schemeClr val="dk2"/>
                </a:solidFill>
              </a:defRPr>
            </a:lvl5pPr>
            <a:lvl6pPr lvl="5" algn="ctr">
              <a:buNone/>
              <a:defRPr sz="1000">
                <a:solidFill>
                  <a:schemeClr val="dk2"/>
                </a:solidFill>
              </a:defRPr>
            </a:lvl6pPr>
            <a:lvl7pPr lvl="6" algn="ctr">
              <a:buNone/>
              <a:defRPr sz="1000">
                <a:solidFill>
                  <a:schemeClr val="dk2"/>
                </a:solidFill>
              </a:defRPr>
            </a:lvl7pPr>
            <a:lvl8pPr lvl="7" algn="ctr">
              <a:buNone/>
              <a:defRPr sz="1000">
                <a:solidFill>
                  <a:schemeClr val="dk2"/>
                </a:solidFill>
              </a:defRPr>
            </a:lvl8pPr>
            <a:lvl9pPr lvl="8" algn="ctr">
              <a:buNone/>
              <a:defRPr sz="1000">
                <a:solidFill>
                  <a:schemeClr val="dk2"/>
                </a:solidFill>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bit.ly/pymooc-id"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ck, Feet, Footwear, Jetty, Mat, Shoes, Sign, Sneakers">
            <a:extLst>
              <a:ext uri="{FF2B5EF4-FFF2-40B4-BE49-F238E27FC236}">
                <a16:creationId xmlns:a16="http://schemas.microsoft.com/office/drawing/2014/main" id="{0865EA16-F525-413D-9FD4-4E25CB692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5478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5108E08-A584-4DE4-B5BF-19E4728F4416}"/>
              </a:ext>
            </a:extLst>
          </p:cNvPr>
          <p:cNvSpPr/>
          <p:nvPr/>
        </p:nvSpPr>
        <p:spPr>
          <a:xfrm>
            <a:off x="-1191" y="2233100"/>
            <a:ext cx="9144000" cy="1092142"/>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a:p>
        </p:txBody>
      </p:sp>
      <p:sp>
        <p:nvSpPr>
          <p:cNvPr id="13" name="Title 1">
            <a:extLst>
              <a:ext uri="{FF2B5EF4-FFF2-40B4-BE49-F238E27FC236}">
                <a16:creationId xmlns:a16="http://schemas.microsoft.com/office/drawing/2014/main" id="{C3940A12-EA75-4580-BA45-CD4E1CC661D8}"/>
              </a:ext>
            </a:extLst>
          </p:cNvPr>
          <p:cNvSpPr txBox="1">
            <a:spLocks/>
          </p:cNvSpPr>
          <p:nvPr/>
        </p:nvSpPr>
        <p:spPr>
          <a:xfrm>
            <a:off x="1143000" y="2464456"/>
            <a:ext cx="6858000" cy="522246"/>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ID" sz="3200" b="0">
                <a:solidFill>
                  <a:schemeClr val="bg1"/>
                </a:solidFill>
                <a:latin typeface="Abadi" panose="020B0604020104020204" pitchFamily="34" charset="0"/>
              </a:rPr>
              <a:t>Komputer dan Programming</a:t>
            </a:r>
          </a:p>
        </p:txBody>
      </p:sp>
      <p:sp>
        <p:nvSpPr>
          <p:cNvPr id="8" name="Rectangle 7">
            <a:extLst>
              <a:ext uri="{FF2B5EF4-FFF2-40B4-BE49-F238E27FC236}">
                <a16:creationId xmlns:a16="http://schemas.microsoft.com/office/drawing/2014/main" id="{77DD015F-8965-4522-97F1-0B572C8D455D}"/>
              </a:ext>
            </a:extLst>
          </p:cNvPr>
          <p:cNvSpPr/>
          <p:nvPr/>
        </p:nvSpPr>
        <p:spPr>
          <a:xfrm>
            <a:off x="-3573" y="2970948"/>
            <a:ext cx="9144000" cy="354293"/>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a:p>
        </p:txBody>
      </p:sp>
      <p:sp>
        <p:nvSpPr>
          <p:cNvPr id="14" name="Subtitle 2">
            <a:extLst>
              <a:ext uri="{FF2B5EF4-FFF2-40B4-BE49-F238E27FC236}">
                <a16:creationId xmlns:a16="http://schemas.microsoft.com/office/drawing/2014/main" id="{43CC01D8-7984-4599-81E6-DC9A0B22F6FD}"/>
              </a:ext>
            </a:extLst>
          </p:cNvPr>
          <p:cNvSpPr txBox="1">
            <a:spLocks/>
          </p:cNvSpPr>
          <p:nvPr/>
        </p:nvSpPr>
        <p:spPr>
          <a:xfrm>
            <a:off x="1143000" y="2237608"/>
            <a:ext cx="6858000" cy="35429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D" sz="1800">
                <a:solidFill>
                  <a:schemeClr val="bg1"/>
                </a:solidFill>
                <a:latin typeface="Abadi" panose="020B0604020104020204" pitchFamily="34" charset="0"/>
              </a:rPr>
              <a:t>CSGE601020 | Dasar-Dasar Pemrograman 1</a:t>
            </a:r>
          </a:p>
        </p:txBody>
      </p:sp>
      <p:pic>
        <p:nvPicPr>
          <p:cNvPr id="4" name="Picture 3" descr="A close up of a logo&#10;&#10;Description automatically generated">
            <a:extLst>
              <a:ext uri="{FF2B5EF4-FFF2-40B4-BE49-F238E27FC236}">
                <a16:creationId xmlns:a16="http://schemas.microsoft.com/office/drawing/2014/main" id="{A767A0B7-C003-4640-86A0-B551D5AC9C61}"/>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33867" y="43030"/>
            <a:ext cx="1910095" cy="827888"/>
          </a:xfrm>
          <a:prstGeom prst="rect">
            <a:avLst/>
          </a:prstGeom>
          <a:ln>
            <a:noFill/>
          </a:ln>
        </p:spPr>
      </p:pic>
      <p:sp>
        <p:nvSpPr>
          <p:cNvPr id="2" name="Subtitle 2">
            <a:extLst>
              <a:ext uri="{FF2B5EF4-FFF2-40B4-BE49-F238E27FC236}">
                <a16:creationId xmlns:a16="http://schemas.microsoft.com/office/drawing/2014/main" id="{095B7EAD-0F6B-44D4-BD5E-9CBCC34659D8}"/>
              </a:ext>
            </a:extLst>
          </p:cNvPr>
          <p:cNvSpPr txBox="1">
            <a:spLocks/>
          </p:cNvSpPr>
          <p:nvPr/>
        </p:nvSpPr>
        <p:spPr>
          <a:xfrm>
            <a:off x="1143000" y="2977114"/>
            <a:ext cx="6858000" cy="73267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ID" sz="1800" b="1">
                <a:solidFill>
                  <a:schemeClr val="tx1">
                    <a:lumMod val="75000"/>
                    <a:lumOff val="25000"/>
                  </a:schemeClr>
                </a:solidFill>
              </a:rPr>
              <a:t>Fariz Darari</a:t>
            </a:r>
            <a:endParaRPr lang="en-ID" sz="1800">
              <a:solidFill>
                <a:schemeClr val="tx1">
                  <a:lumMod val="75000"/>
                  <a:lumOff val="25000"/>
                </a:schemeClr>
              </a:solidFill>
            </a:endParaRPr>
          </a:p>
        </p:txBody>
      </p:sp>
      <p:sp>
        <p:nvSpPr>
          <p:cNvPr id="5" name="TextBox 4">
            <a:extLst>
              <a:ext uri="{FF2B5EF4-FFF2-40B4-BE49-F238E27FC236}">
                <a16:creationId xmlns:a16="http://schemas.microsoft.com/office/drawing/2014/main" id="{FD379A71-8D20-4540-828E-D150B628F434}"/>
              </a:ext>
            </a:extLst>
          </p:cNvPr>
          <p:cNvSpPr txBox="1"/>
          <p:nvPr/>
        </p:nvSpPr>
        <p:spPr>
          <a:xfrm>
            <a:off x="2762633" y="4510216"/>
            <a:ext cx="6365845" cy="523220"/>
          </a:xfrm>
          <a:prstGeom prst="rect">
            <a:avLst/>
          </a:prstGeom>
          <a:solidFill>
            <a:schemeClr val="bg1">
              <a:alpha val="60000"/>
            </a:schemeClr>
          </a:solidFill>
        </p:spPr>
        <p:txBody>
          <a:bodyPr wrap="none" rtlCol="0">
            <a:spAutoFit/>
          </a:bodyPr>
          <a:lstStyle/>
          <a:p>
            <a:pPr algn="r"/>
            <a:r>
              <a:rPr lang="en-ID" b="1">
                <a:solidFill>
                  <a:srgbClr val="566579"/>
                </a:solidFill>
                <a:latin typeface="Abadi" panose="020B0604020104020204" pitchFamily="34" charset="0"/>
              </a:rPr>
              <a:t>A video lecture using this slideset is available (+ other cool Python lesson videos):</a:t>
            </a:r>
          </a:p>
          <a:p>
            <a:pPr algn="r"/>
            <a:r>
              <a:rPr lang="en-US" b="1">
                <a:solidFill>
                  <a:schemeClr val="tx1"/>
                </a:solidFill>
                <a:latin typeface="Abadi" panose="020B0604020104020204" pitchFamily="34" charset="0"/>
                <a:hlinkClick r:id="rId5">
                  <a:extLst>
                    <a:ext uri="{A12FA001-AC4F-418D-AE19-62706E023703}">
                      <ahyp:hlinkClr xmlns:ahyp="http://schemas.microsoft.com/office/drawing/2018/hyperlinkcolor" val="tx"/>
                    </a:ext>
                  </a:extLst>
                </a:hlinkClick>
              </a:rPr>
              <a:t>https://bit.ly/pymooc-id</a:t>
            </a:r>
            <a:endParaRPr lang="en-US" b="1">
              <a:latin typeface="Abadi" panose="020B0604020104020204" pitchFamily="34" charset="0"/>
            </a:endParaRPr>
          </a:p>
        </p:txBody>
      </p:sp>
    </p:spTree>
    <p:extLst>
      <p:ext uri="{BB962C8B-B14F-4D97-AF65-F5344CB8AC3E}">
        <p14:creationId xmlns:p14="http://schemas.microsoft.com/office/powerpoint/2010/main" val="3281203743"/>
      </p:ext>
    </p:extLst>
  </p:cSld>
  <p:clrMapOvr>
    <a:masterClrMapping/>
  </p:clrMapOvr>
  <mc:AlternateContent xmlns:mc="http://schemas.openxmlformats.org/markup-compatibility/2006" xmlns:p14="http://schemas.microsoft.com/office/powerpoint/2010/main">
    <mc:Choice Requires="p14">
      <p:transition spd="slow" p14:dur="2000" advTm="13771"/>
    </mc:Choice>
    <mc:Fallback xmlns="">
      <p:transition spd="slow" advTm="137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Contoh program</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10</a:t>
            </a:fld>
            <a:endParaRPr lang="en-GB"/>
          </a:p>
        </p:txBody>
      </p:sp>
      <p:pic>
        <p:nvPicPr>
          <p:cNvPr id="1026" name="Picture 2" descr="Browser, chrome, internet, web, web browser icon">
            <a:extLst>
              <a:ext uri="{FF2B5EF4-FFF2-40B4-BE49-F238E27FC236}">
                <a16:creationId xmlns:a16="http://schemas.microsoft.com/office/drawing/2014/main" id="{89F95F35-E168-41E0-930A-C64326037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085" y="3004683"/>
            <a:ext cx="1155626" cy="1155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924DFEC-3BF8-44E5-97C2-D6D0487B6F03}"/>
              </a:ext>
            </a:extLst>
          </p:cNvPr>
          <p:cNvPicPr>
            <a:picLocks noChangeAspect="1"/>
          </p:cNvPicPr>
          <p:nvPr/>
        </p:nvPicPr>
        <p:blipFill>
          <a:blip r:embed="rId4"/>
          <a:stretch>
            <a:fillRect/>
          </a:stretch>
        </p:blipFill>
        <p:spPr>
          <a:xfrm>
            <a:off x="542081" y="1285437"/>
            <a:ext cx="1471448" cy="1422400"/>
          </a:xfrm>
          <a:prstGeom prst="rect">
            <a:avLst/>
          </a:prstGeom>
        </p:spPr>
      </p:pic>
      <p:pic>
        <p:nvPicPr>
          <p:cNvPr id="1030" name="Picture 6">
            <a:extLst>
              <a:ext uri="{FF2B5EF4-FFF2-40B4-BE49-F238E27FC236}">
                <a16:creationId xmlns:a16="http://schemas.microsoft.com/office/drawing/2014/main" id="{461965B5-92EC-4615-AA0E-237B53B370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018" y="3149624"/>
            <a:ext cx="3031067" cy="15155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whatsapp icon">
            <a:extLst>
              <a:ext uri="{FF2B5EF4-FFF2-40B4-BE49-F238E27FC236}">
                <a16:creationId xmlns:a16="http://schemas.microsoft.com/office/drawing/2014/main" id="{8AFA776C-0E4A-41E2-86C2-AD6D992D6B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6397" y="856491"/>
            <a:ext cx="1234231" cy="12342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usic, sound, spotify icon">
            <a:extLst>
              <a:ext uri="{FF2B5EF4-FFF2-40B4-BE49-F238E27FC236}">
                <a16:creationId xmlns:a16="http://schemas.microsoft.com/office/drawing/2014/main" id="{CE88F9DB-E965-4C38-8ED0-CCDCD9F4AD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6374" y="1781241"/>
            <a:ext cx="1155626" cy="11556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B57403C-85A0-4CE8-A2E4-9FE1C45B8FEC}"/>
              </a:ext>
            </a:extLst>
          </p:cNvPr>
          <p:cNvPicPr>
            <a:picLocks noChangeAspect="1"/>
          </p:cNvPicPr>
          <p:nvPr/>
        </p:nvPicPr>
        <p:blipFill>
          <a:blip r:embed="rId8"/>
          <a:stretch>
            <a:fillRect/>
          </a:stretch>
        </p:blipFill>
        <p:spPr>
          <a:xfrm>
            <a:off x="6217085" y="814084"/>
            <a:ext cx="2588834" cy="2200755"/>
          </a:xfrm>
          <a:prstGeom prst="rect">
            <a:avLst/>
          </a:prstGeom>
        </p:spPr>
      </p:pic>
      <p:pic>
        <p:nvPicPr>
          <p:cNvPr id="1036" name="Picture 12" descr="Dropbox, dropbox logo, file sharing icon">
            <a:extLst>
              <a:ext uri="{FF2B5EF4-FFF2-40B4-BE49-F238E27FC236}">
                <a16:creationId xmlns:a16="http://schemas.microsoft.com/office/drawing/2014/main" id="{1537A515-DE7F-4C9A-A5CA-D63715F7F8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605" y="3317494"/>
            <a:ext cx="1179793" cy="11797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acebook, facebook logo, fb, fcb icon">
            <a:extLst>
              <a:ext uri="{FF2B5EF4-FFF2-40B4-BE49-F238E27FC236}">
                <a16:creationId xmlns:a16="http://schemas.microsoft.com/office/drawing/2014/main" id="{FB3B1AC3-3672-4E28-9EC3-208BEE5106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957" y="856491"/>
            <a:ext cx="1234230" cy="123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28066"/>
      </p:ext>
    </p:extLst>
  </p:cSld>
  <p:clrMapOvr>
    <a:masterClrMapping/>
  </p:clrMapOvr>
  <mc:AlternateContent xmlns:mc="http://schemas.openxmlformats.org/markup-compatibility/2006" xmlns:p14="http://schemas.microsoft.com/office/powerpoint/2010/main">
    <mc:Choice Requires="p14">
      <p:transition spd="slow" p14:dur="2000" advTm="38480"/>
    </mc:Choice>
    <mc:Fallback xmlns="">
      <p:transition spd="slow" advTm="3848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Jumlah baris kode</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11</a:t>
            </a:fld>
            <a:endParaRPr lang="en-GB"/>
          </a:p>
        </p:txBody>
      </p:sp>
      <p:sp>
        <p:nvSpPr>
          <p:cNvPr id="10" name="Google Shape;252;p33">
            <a:extLst>
              <a:ext uri="{FF2B5EF4-FFF2-40B4-BE49-F238E27FC236}">
                <a16:creationId xmlns:a16="http://schemas.microsoft.com/office/drawing/2014/main" id="{BFC7985D-DAB4-4964-865F-514AA44E1854}"/>
              </a:ext>
            </a:extLst>
          </p:cNvPr>
          <p:cNvSpPr txBox="1"/>
          <p:nvPr/>
        </p:nvSpPr>
        <p:spPr>
          <a:xfrm>
            <a:off x="400995" y="1006125"/>
            <a:ext cx="8520599" cy="3543299"/>
          </a:xfrm>
          <a:prstGeom prst="rect">
            <a:avLst/>
          </a:prstGeom>
          <a:noFill/>
          <a:ln>
            <a:noFill/>
          </a:ln>
        </p:spPr>
        <p:txBody>
          <a:bodyPr spcFirstLastPara="1" wrap="square" lIns="91425" tIns="91425" rIns="91425" bIns="91425" anchor="t" anchorCtr="0">
            <a:noAutofit/>
          </a:bodyPr>
          <a:lstStyle/>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Windows 3.1 (1992): 2.5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Boeing 787: 6.5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Google Chrome: 6.7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Android: 12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Microsoft Office 2013: 45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Facebook (w/o backend code): 62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Mac OS X 10.4: 86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Google (all services):</a:t>
            </a:r>
          </a:p>
        </p:txBody>
      </p:sp>
    </p:spTree>
    <p:extLst>
      <p:ext uri="{BB962C8B-B14F-4D97-AF65-F5344CB8AC3E}">
        <p14:creationId xmlns:p14="http://schemas.microsoft.com/office/powerpoint/2010/main" val="1841026401"/>
      </p:ext>
    </p:extLst>
  </p:cSld>
  <p:clrMapOvr>
    <a:masterClrMapping/>
  </p:clrMapOvr>
  <mc:AlternateContent xmlns:mc="http://schemas.openxmlformats.org/markup-compatibility/2006" xmlns:p14="http://schemas.microsoft.com/office/powerpoint/2010/main">
    <mc:Choice Requires="p14">
      <p:transition spd="slow" p14:dur="2000" advTm="73942"/>
    </mc:Choice>
    <mc:Fallback xmlns="">
      <p:transition spd="slow" advTm="7394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Jumlah baris kode</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12</a:t>
            </a:fld>
            <a:endParaRPr lang="en-GB"/>
          </a:p>
        </p:txBody>
      </p:sp>
      <p:sp>
        <p:nvSpPr>
          <p:cNvPr id="10" name="Google Shape;252;p33">
            <a:extLst>
              <a:ext uri="{FF2B5EF4-FFF2-40B4-BE49-F238E27FC236}">
                <a16:creationId xmlns:a16="http://schemas.microsoft.com/office/drawing/2014/main" id="{BFC7985D-DAB4-4964-865F-514AA44E1854}"/>
              </a:ext>
            </a:extLst>
          </p:cNvPr>
          <p:cNvSpPr txBox="1"/>
          <p:nvPr/>
        </p:nvSpPr>
        <p:spPr>
          <a:xfrm>
            <a:off x="400995" y="1006125"/>
            <a:ext cx="8520599" cy="3543299"/>
          </a:xfrm>
          <a:prstGeom prst="rect">
            <a:avLst/>
          </a:prstGeom>
          <a:noFill/>
          <a:ln>
            <a:noFill/>
          </a:ln>
        </p:spPr>
        <p:txBody>
          <a:bodyPr spcFirstLastPara="1" wrap="square" lIns="91425" tIns="91425" rIns="91425" bIns="91425" anchor="t" anchorCtr="0">
            <a:noAutofit/>
          </a:bodyPr>
          <a:lstStyle/>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Windows 3.1 (1992): 2.5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Boeing 787: 6.5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Google Chrome: 6.7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Android: 12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Microsoft Office 2013: 45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Facebook (w/o backend code): 62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Mac OS X 10.4: 86 juta baris</a:t>
            </a:r>
          </a:p>
          <a:p>
            <a:pPr marL="450850" lvl="0" indent="-285750">
              <a:lnSpc>
                <a:spcPct val="130000"/>
              </a:lnSpc>
              <a:buClr>
                <a:srgbClr val="999999"/>
              </a:buClr>
              <a:buSzPts val="1000"/>
              <a:buFont typeface="Arial" panose="020B0604020202020204" pitchFamily="34" charset="0"/>
              <a:buChar char="•"/>
            </a:pPr>
            <a:r>
              <a:rPr lang="en-ID" sz="1800">
                <a:solidFill>
                  <a:schemeClr val="tx1">
                    <a:lumMod val="50000"/>
                    <a:lumOff val="50000"/>
                  </a:schemeClr>
                </a:solidFill>
                <a:latin typeface="Abadi" panose="020B0604020104020204" pitchFamily="34" charset="0"/>
              </a:rPr>
              <a:t>Google (all services): 2000 juta baris</a:t>
            </a:r>
          </a:p>
        </p:txBody>
      </p:sp>
    </p:spTree>
    <p:extLst>
      <p:ext uri="{BB962C8B-B14F-4D97-AF65-F5344CB8AC3E}">
        <p14:creationId xmlns:p14="http://schemas.microsoft.com/office/powerpoint/2010/main" val="3246706156"/>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spd="slow" advTm="754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Apa itu programming?</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13</a:t>
            </a:fld>
            <a:endParaRPr lang="en-GB"/>
          </a:p>
        </p:txBody>
      </p:sp>
      <p:sp>
        <p:nvSpPr>
          <p:cNvPr id="10" name="Google Shape;252;p33">
            <a:extLst>
              <a:ext uri="{FF2B5EF4-FFF2-40B4-BE49-F238E27FC236}">
                <a16:creationId xmlns:a16="http://schemas.microsoft.com/office/drawing/2014/main" id="{BFC7985D-DAB4-4964-865F-514AA44E1854}"/>
              </a:ext>
            </a:extLst>
          </p:cNvPr>
          <p:cNvSpPr txBox="1"/>
          <p:nvPr/>
        </p:nvSpPr>
        <p:spPr>
          <a:xfrm>
            <a:off x="400995" y="1306748"/>
            <a:ext cx="8520599" cy="3543299"/>
          </a:xfrm>
          <a:prstGeom prst="rect">
            <a:avLst/>
          </a:prstGeom>
          <a:noFill/>
          <a:ln>
            <a:noFill/>
          </a:ln>
        </p:spPr>
        <p:txBody>
          <a:bodyPr spcFirstLastPara="1" wrap="square" lIns="91425" tIns="91425" rIns="91425" bIns="91425" anchor="t" anchorCtr="0">
            <a:noAutofit/>
          </a:bodyPr>
          <a:lstStyle/>
          <a:p>
            <a:pPr marL="165100" lvl="0">
              <a:lnSpc>
                <a:spcPct val="130000"/>
              </a:lnSpc>
              <a:buClr>
                <a:srgbClr val="999999"/>
              </a:buClr>
              <a:buSzPts val="1000"/>
            </a:pPr>
            <a:r>
              <a:rPr lang="en-ID" sz="2400" b="1">
                <a:solidFill>
                  <a:schemeClr val="tx1">
                    <a:lumMod val="50000"/>
                    <a:lumOff val="50000"/>
                  </a:schemeClr>
                </a:solidFill>
                <a:latin typeface="Abadi" panose="020B0604020104020204" pitchFamily="34" charset="0"/>
              </a:rPr>
              <a:t>Computer programming</a:t>
            </a:r>
            <a:r>
              <a:rPr lang="en-ID" sz="2400">
                <a:solidFill>
                  <a:schemeClr val="tx1">
                    <a:lumMod val="50000"/>
                    <a:lumOff val="50000"/>
                  </a:schemeClr>
                </a:solidFill>
                <a:latin typeface="Abadi" panose="020B0604020104020204" pitchFamily="34" charset="0"/>
              </a:rPr>
              <a:t> is a way of giving computers instructions about what they should do next. These instructions are known as </a:t>
            </a:r>
            <a:r>
              <a:rPr lang="en-ID" sz="2400" b="1">
                <a:solidFill>
                  <a:schemeClr val="tx1">
                    <a:lumMod val="50000"/>
                    <a:lumOff val="50000"/>
                  </a:schemeClr>
                </a:solidFill>
                <a:latin typeface="Abadi" panose="020B0604020104020204" pitchFamily="34" charset="0"/>
              </a:rPr>
              <a:t>code</a:t>
            </a:r>
            <a:r>
              <a:rPr lang="en-ID" sz="2400">
                <a:solidFill>
                  <a:schemeClr val="tx1">
                    <a:lumMod val="50000"/>
                    <a:lumOff val="50000"/>
                  </a:schemeClr>
                </a:solidFill>
                <a:latin typeface="Abadi" panose="020B0604020104020204" pitchFamily="34" charset="0"/>
              </a:rPr>
              <a:t>, and computer </a:t>
            </a:r>
            <a:br>
              <a:rPr lang="en-ID" sz="2400">
                <a:solidFill>
                  <a:schemeClr val="tx1">
                    <a:lumMod val="50000"/>
                    <a:lumOff val="50000"/>
                  </a:schemeClr>
                </a:solidFill>
                <a:latin typeface="Abadi" panose="020B0604020104020204" pitchFamily="34" charset="0"/>
              </a:rPr>
            </a:br>
            <a:r>
              <a:rPr lang="en-ID" sz="2400">
                <a:solidFill>
                  <a:schemeClr val="tx1">
                    <a:lumMod val="50000"/>
                    <a:lumOff val="50000"/>
                  </a:schemeClr>
                </a:solidFill>
                <a:latin typeface="Abadi" panose="020B0604020104020204" pitchFamily="34" charset="0"/>
              </a:rPr>
              <a:t>programmers write code to </a:t>
            </a:r>
            <a:r>
              <a:rPr lang="en-ID" sz="2400" b="1">
                <a:solidFill>
                  <a:schemeClr val="tx1">
                    <a:lumMod val="50000"/>
                    <a:lumOff val="50000"/>
                  </a:schemeClr>
                </a:solidFill>
                <a:latin typeface="Abadi" panose="020B0604020104020204" pitchFamily="34" charset="0"/>
              </a:rPr>
              <a:t>solve problems </a:t>
            </a:r>
            <a:br>
              <a:rPr lang="en-ID" sz="2400" b="1">
                <a:solidFill>
                  <a:schemeClr val="tx1">
                    <a:lumMod val="50000"/>
                    <a:lumOff val="50000"/>
                  </a:schemeClr>
                </a:solidFill>
                <a:latin typeface="Abadi" panose="020B0604020104020204" pitchFamily="34" charset="0"/>
              </a:rPr>
            </a:br>
            <a:r>
              <a:rPr lang="en-ID" sz="2400" b="1">
                <a:solidFill>
                  <a:schemeClr val="tx1">
                    <a:lumMod val="50000"/>
                    <a:lumOff val="50000"/>
                  </a:schemeClr>
                </a:solidFill>
                <a:latin typeface="Abadi" panose="020B0604020104020204" pitchFamily="34" charset="0"/>
              </a:rPr>
              <a:t>or perform a task</a:t>
            </a:r>
            <a:r>
              <a:rPr lang="en-ID" sz="2400">
                <a:solidFill>
                  <a:schemeClr val="tx1">
                    <a:lumMod val="50000"/>
                    <a:lumOff val="50000"/>
                  </a:schemeClr>
                </a:solidFill>
                <a:latin typeface="Abadi" panose="020B0604020104020204" pitchFamily="34" charset="0"/>
              </a:rPr>
              <a:t>.</a:t>
            </a:r>
          </a:p>
        </p:txBody>
      </p:sp>
      <p:pic>
        <p:nvPicPr>
          <p:cNvPr id="2050" name="Picture 2" descr="Api, coding, developer, development, man, programming, screen icon">
            <a:extLst>
              <a:ext uri="{FF2B5EF4-FFF2-40B4-BE49-F238E27FC236}">
                <a16:creationId xmlns:a16="http://schemas.microsoft.com/office/drawing/2014/main" id="{B97B18CA-E7B4-41C5-A93D-3FFE24058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49" y="2415821"/>
            <a:ext cx="1928283" cy="192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994551"/>
      </p:ext>
    </p:extLst>
  </p:cSld>
  <p:clrMapOvr>
    <a:masterClrMapping/>
  </p:clrMapOvr>
  <mc:AlternateContent xmlns:mc="http://schemas.openxmlformats.org/markup-compatibility/2006" xmlns:p14="http://schemas.microsoft.com/office/powerpoint/2010/main">
    <mc:Choice Requires="p14">
      <p:transition spd="slow" p14:dur="2000" advTm="62471"/>
    </mc:Choice>
    <mc:Fallback xmlns="">
      <p:transition spd="slow" advTm="6247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Apa itu programming?</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14</a:t>
            </a:fld>
            <a:endParaRPr lang="en-GB"/>
          </a:p>
        </p:txBody>
      </p:sp>
      <p:pic>
        <p:nvPicPr>
          <p:cNvPr id="4" name="Picture 3">
            <a:extLst>
              <a:ext uri="{FF2B5EF4-FFF2-40B4-BE49-F238E27FC236}">
                <a16:creationId xmlns:a16="http://schemas.microsoft.com/office/drawing/2014/main" id="{DD5E4B79-4FCD-4525-9516-74FA64A19E0F}"/>
              </a:ext>
            </a:extLst>
          </p:cNvPr>
          <p:cNvPicPr>
            <a:picLocks noChangeAspect="1"/>
          </p:cNvPicPr>
          <p:nvPr/>
        </p:nvPicPr>
        <p:blipFill>
          <a:blip r:embed="rId3"/>
          <a:stretch>
            <a:fillRect/>
          </a:stretch>
        </p:blipFill>
        <p:spPr>
          <a:xfrm>
            <a:off x="1799838" y="1118457"/>
            <a:ext cx="5544324" cy="2981741"/>
          </a:xfrm>
          <a:prstGeom prst="rect">
            <a:avLst/>
          </a:prstGeom>
        </p:spPr>
      </p:pic>
      <p:sp>
        <p:nvSpPr>
          <p:cNvPr id="5" name="Rectangle 4">
            <a:extLst>
              <a:ext uri="{FF2B5EF4-FFF2-40B4-BE49-F238E27FC236}">
                <a16:creationId xmlns:a16="http://schemas.microsoft.com/office/drawing/2014/main" id="{17082F96-1096-42B0-AD50-EF88A3680BD1}"/>
              </a:ext>
            </a:extLst>
          </p:cNvPr>
          <p:cNvSpPr/>
          <p:nvPr/>
        </p:nvSpPr>
        <p:spPr>
          <a:xfrm>
            <a:off x="6087649" y="1014608"/>
            <a:ext cx="1553228" cy="96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lack ceramic cup on white ceramic saucer">
            <a:extLst>
              <a:ext uri="{FF2B5EF4-FFF2-40B4-BE49-F238E27FC236}">
                <a16:creationId xmlns:a16="http://schemas.microsoft.com/office/drawing/2014/main" id="{A21E8F78-79A1-4D2B-ADEE-5355DBBFD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590" y="213700"/>
            <a:ext cx="2715860" cy="181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022341"/>
      </p:ext>
    </p:extLst>
  </p:cSld>
  <p:clrMapOvr>
    <a:masterClrMapping/>
  </p:clrMapOvr>
  <mc:AlternateContent xmlns:mc="http://schemas.openxmlformats.org/markup-compatibility/2006" xmlns:p14="http://schemas.microsoft.com/office/powerpoint/2010/main">
    <mc:Choice Requires="p14">
      <p:transition spd="slow" p14:dur="2000" advTm="33120"/>
    </mc:Choice>
    <mc:Fallback xmlns="">
      <p:transition spd="slow" advTm="3312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F6370CC-8E99-4C22-A9D3-31C31746D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489" y="884063"/>
            <a:ext cx="6683022" cy="375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Code, Programming, and Software Development</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3793479886"/>
      </p:ext>
    </p:extLst>
  </p:cSld>
  <p:clrMapOvr>
    <a:masterClrMapping/>
  </p:clrMapOvr>
  <mc:AlternateContent xmlns:mc="http://schemas.openxmlformats.org/markup-compatibility/2006" xmlns:p14="http://schemas.microsoft.com/office/powerpoint/2010/main">
    <mc:Choice Requires="p14">
      <p:transition spd="slow" p14:dur="2000" advTm="43915"/>
    </mc:Choice>
    <mc:Fallback xmlns="">
      <p:transition spd="slow" advTm="439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52"/>
          <p:cNvSpPr/>
          <p:nvPr/>
        </p:nvSpPr>
        <p:spPr>
          <a:xfrm>
            <a:off x="3742050" y="1094500"/>
            <a:ext cx="1659900" cy="1659900"/>
          </a:xfrm>
          <a:prstGeom prst="ellipse">
            <a:avLst/>
          </a:prstGeom>
          <a:noFill/>
          <a:ln w="9525"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2"/>
          <p:cNvSpPr txBox="1"/>
          <p:nvPr/>
        </p:nvSpPr>
        <p:spPr>
          <a:xfrm>
            <a:off x="1512711" y="3136800"/>
            <a:ext cx="6118578"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350" b="1">
                <a:solidFill>
                  <a:srgbClr val="566579"/>
                </a:solidFill>
                <a:latin typeface="Abadi" panose="020B0604020104020204" pitchFamily="34" charset="0"/>
                <a:ea typeface="Trebuchet MS"/>
                <a:cs typeface="Trebuchet MS"/>
                <a:sym typeface="Trebuchet MS"/>
              </a:rPr>
              <a:t>Thanks</a:t>
            </a:r>
          </a:p>
          <a:p>
            <a:pPr marL="0" lvl="0" indent="0" algn="ctr" rtl="0">
              <a:spcBef>
                <a:spcPts val="0"/>
              </a:spcBef>
              <a:spcAft>
                <a:spcPts val="0"/>
              </a:spcAft>
              <a:buNone/>
            </a:pPr>
            <a:r>
              <a:rPr lang="en-GB" sz="3350" b="1">
                <a:solidFill>
                  <a:srgbClr val="566579"/>
                </a:solidFill>
                <a:latin typeface="Abadi" panose="020B0604020104020204" pitchFamily="34" charset="0"/>
                <a:ea typeface="Trebuchet MS"/>
                <a:cs typeface="Trebuchet MS"/>
                <a:sym typeface="Trebuchet MS"/>
              </a:rPr>
              <a:t>and have fun programming! </a:t>
            </a:r>
          </a:p>
        </p:txBody>
      </p:sp>
      <p:pic>
        <p:nvPicPr>
          <p:cNvPr id="7170" name="Picture 2" descr="logo, python icon">
            <a:extLst>
              <a:ext uri="{FF2B5EF4-FFF2-40B4-BE49-F238E27FC236}">
                <a16:creationId xmlns:a16="http://schemas.microsoft.com/office/drawing/2014/main" id="{213FB561-EB10-444D-8568-100790B9D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173" y="1294097"/>
            <a:ext cx="1277654" cy="1277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15968"/>
    </mc:Choice>
    <mc:Fallback xmlns="">
      <p:transition spd="slow" advTm="159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Apa itu komputer?</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a:t>
            </a:fld>
            <a:endParaRPr lang="en-GB"/>
          </a:p>
        </p:txBody>
      </p:sp>
      <p:sp>
        <p:nvSpPr>
          <p:cNvPr id="8" name="Google Shape;252;p33">
            <a:extLst>
              <a:ext uri="{FF2B5EF4-FFF2-40B4-BE49-F238E27FC236}">
                <a16:creationId xmlns:a16="http://schemas.microsoft.com/office/drawing/2014/main" id="{286A4E3E-6CC1-448B-B6B8-56161C49F6EB}"/>
              </a:ext>
            </a:extLst>
          </p:cNvPr>
          <p:cNvSpPr txBox="1"/>
          <p:nvPr/>
        </p:nvSpPr>
        <p:spPr>
          <a:xfrm>
            <a:off x="400995" y="1384301"/>
            <a:ext cx="8520599" cy="3009899"/>
          </a:xfrm>
          <a:prstGeom prst="rect">
            <a:avLst/>
          </a:prstGeom>
          <a:noFill/>
          <a:ln>
            <a:noFill/>
          </a:ln>
        </p:spPr>
        <p:txBody>
          <a:bodyPr spcFirstLastPara="1" wrap="square" lIns="91425" tIns="91425" rIns="91425" bIns="91425" anchor="t" anchorCtr="0">
            <a:noAutofit/>
          </a:bodyPr>
          <a:lstStyle/>
          <a:p>
            <a:pPr marL="165100" lvl="0">
              <a:lnSpc>
                <a:spcPct val="130000"/>
              </a:lnSpc>
              <a:buClr>
                <a:srgbClr val="999999"/>
              </a:buClr>
              <a:buSzPts val="1000"/>
            </a:pPr>
            <a:r>
              <a:rPr lang="en-ID" sz="2000">
                <a:solidFill>
                  <a:schemeClr val="tx1">
                    <a:lumMod val="50000"/>
                    <a:lumOff val="50000"/>
                  </a:schemeClr>
                </a:solidFill>
                <a:latin typeface="Abadi" panose="020B0604020104020204" pitchFamily="34" charset="0"/>
              </a:rPr>
              <a:t>Komputer adalah mesin yang dapat:</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Menyimpan data dalam bentuk angka, teks, gambar, &amp; video</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Berinteraksi dengan perangkat seperti layar monitor, speaker, dan printer</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Mengeksekusi program, misalnya program ramalan </a:t>
            </a:r>
            <a:r>
              <a:rPr lang="en-ID" sz="2000" strike="sngStrike">
                <a:solidFill>
                  <a:schemeClr val="tx1">
                    <a:lumMod val="50000"/>
                    <a:lumOff val="50000"/>
                  </a:schemeClr>
                </a:solidFill>
                <a:latin typeface="Abadi" panose="020B0604020104020204" pitchFamily="34" charset="0"/>
              </a:rPr>
              <a:t>asmara</a:t>
            </a:r>
            <a:r>
              <a:rPr lang="en-ID" sz="2000">
                <a:solidFill>
                  <a:schemeClr val="tx1">
                    <a:lumMod val="50000"/>
                    <a:lumOff val="50000"/>
                  </a:schemeClr>
                </a:solidFill>
                <a:latin typeface="Abadi" panose="020B0604020104020204" pitchFamily="34" charset="0"/>
              </a:rPr>
              <a:t> cuaca, game, web browser, serta Integrated Development Environment (IDE)</a:t>
            </a:r>
          </a:p>
        </p:txBody>
      </p:sp>
      <p:pic>
        <p:nvPicPr>
          <p:cNvPr id="9" name="Picture 8">
            <a:extLst>
              <a:ext uri="{FF2B5EF4-FFF2-40B4-BE49-F238E27FC236}">
                <a16:creationId xmlns:a16="http://schemas.microsoft.com/office/drawing/2014/main" id="{71798067-F7D0-415C-9A82-7FB08DF37371}"/>
              </a:ext>
            </a:extLst>
          </p:cNvPr>
          <p:cNvPicPr>
            <a:picLocks noChangeAspect="1"/>
          </p:cNvPicPr>
          <p:nvPr/>
        </p:nvPicPr>
        <p:blipFill>
          <a:blip r:embed="rId3"/>
          <a:stretch>
            <a:fillRect/>
          </a:stretch>
        </p:blipFill>
        <p:spPr>
          <a:xfrm>
            <a:off x="4151526" y="286544"/>
            <a:ext cx="1268420" cy="1048020"/>
          </a:xfrm>
          <a:prstGeom prst="rect">
            <a:avLst/>
          </a:prstGeom>
        </p:spPr>
      </p:pic>
      <p:pic>
        <p:nvPicPr>
          <p:cNvPr id="10" name="Picture 9">
            <a:extLst>
              <a:ext uri="{FF2B5EF4-FFF2-40B4-BE49-F238E27FC236}">
                <a16:creationId xmlns:a16="http://schemas.microsoft.com/office/drawing/2014/main" id="{38D48B09-55E3-423C-8311-9F71231A1B3C}"/>
              </a:ext>
            </a:extLst>
          </p:cNvPr>
          <p:cNvPicPr>
            <a:picLocks noChangeAspect="1"/>
          </p:cNvPicPr>
          <p:nvPr/>
        </p:nvPicPr>
        <p:blipFill>
          <a:blip r:embed="rId4"/>
          <a:stretch>
            <a:fillRect/>
          </a:stretch>
        </p:blipFill>
        <p:spPr>
          <a:xfrm>
            <a:off x="5825948" y="578643"/>
            <a:ext cx="1705329" cy="1048019"/>
          </a:xfrm>
          <a:prstGeom prst="rect">
            <a:avLst/>
          </a:prstGeom>
        </p:spPr>
      </p:pic>
      <p:pic>
        <p:nvPicPr>
          <p:cNvPr id="11" name="Picture 10">
            <a:extLst>
              <a:ext uri="{FF2B5EF4-FFF2-40B4-BE49-F238E27FC236}">
                <a16:creationId xmlns:a16="http://schemas.microsoft.com/office/drawing/2014/main" id="{A7B25FA3-9BFB-487E-849C-9B70D5AAC4DA}"/>
              </a:ext>
            </a:extLst>
          </p:cNvPr>
          <p:cNvPicPr>
            <a:picLocks noChangeAspect="1"/>
          </p:cNvPicPr>
          <p:nvPr/>
        </p:nvPicPr>
        <p:blipFill>
          <a:blip r:embed="rId5"/>
          <a:stretch>
            <a:fillRect/>
          </a:stretch>
        </p:blipFill>
        <p:spPr>
          <a:xfrm>
            <a:off x="7798594" y="1028701"/>
            <a:ext cx="1268420" cy="992496"/>
          </a:xfrm>
          <a:prstGeom prst="rect">
            <a:avLst/>
          </a:prstGeom>
        </p:spPr>
      </p:pic>
    </p:spTree>
    <p:extLst>
      <p:ext uri="{BB962C8B-B14F-4D97-AF65-F5344CB8AC3E}">
        <p14:creationId xmlns:p14="http://schemas.microsoft.com/office/powerpoint/2010/main" val="3451388726"/>
      </p:ext>
    </p:extLst>
  </p:cSld>
  <p:clrMapOvr>
    <a:masterClrMapping/>
  </p:clrMapOvr>
  <mc:AlternateContent xmlns:mc="http://schemas.openxmlformats.org/markup-compatibility/2006" xmlns:p14="http://schemas.microsoft.com/office/powerpoint/2010/main">
    <mc:Choice Requires="p14">
      <p:transition spd="slow" p14:dur="2000" advTm="111141"/>
    </mc:Choice>
    <mc:Fallback xmlns="">
      <p:transition spd="slow" advTm="11114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Spesifikasi komputer – Contoh dunia nyata</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3</a:t>
            </a:fld>
            <a:endParaRPr lang="en-GB"/>
          </a:p>
        </p:txBody>
      </p:sp>
      <p:grpSp>
        <p:nvGrpSpPr>
          <p:cNvPr id="13" name="Group 12">
            <a:extLst>
              <a:ext uri="{FF2B5EF4-FFF2-40B4-BE49-F238E27FC236}">
                <a16:creationId xmlns:a16="http://schemas.microsoft.com/office/drawing/2014/main" id="{47A36280-9321-40B1-8F53-227D4CE8AE0A}"/>
              </a:ext>
            </a:extLst>
          </p:cNvPr>
          <p:cNvGrpSpPr/>
          <p:nvPr/>
        </p:nvGrpSpPr>
        <p:grpSpPr>
          <a:xfrm>
            <a:off x="400761" y="1399823"/>
            <a:ext cx="7246143" cy="2298700"/>
            <a:chOff x="400761" y="1275644"/>
            <a:chExt cx="7246143" cy="2298700"/>
          </a:xfrm>
        </p:grpSpPr>
        <p:grpSp>
          <p:nvGrpSpPr>
            <p:cNvPr id="7" name="Group 6">
              <a:extLst>
                <a:ext uri="{FF2B5EF4-FFF2-40B4-BE49-F238E27FC236}">
                  <a16:creationId xmlns:a16="http://schemas.microsoft.com/office/drawing/2014/main" id="{DE027044-7255-456C-AF57-4F905FB641CE}"/>
                </a:ext>
              </a:extLst>
            </p:cNvPr>
            <p:cNvGrpSpPr/>
            <p:nvPr/>
          </p:nvGrpSpPr>
          <p:grpSpPr>
            <a:xfrm>
              <a:off x="400761" y="1275644"/>
              <a:ext cx="4572000" cy="2298700"/>
              <a:chOff x="-242711" y="1275644"/>
              <a:chExt cx="4572000" cy="2298700"/>
            </a:xfrm>
          </p:grpSpPr>
          <p:pic>
            <p:nvPicPr>
              <p:cNvPr id="7170" name="Picture 2" descr="ASUS VivoBook X441UA-GA334T Peacock Blue">
                <a:extLst>
                  <a:ext uri="{FF2B5EF4-FFF2-40B4-BE49-F238E27FC236}">
                    <a16:creationId xmlns:a16="http://schemas.microsoft.com/office/drawing/2014/main" id="{4365D7A0-88BA-464D-94E3-02DD038CD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39" y="1275644"/>
                <a:ext cx="2298700" cy="22987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30DA3E0-8BF2-42E0-93D3-7F539C784ECB}"/>
                  </a:ext>
                </a:extLst>
              </p:cNvPr>
              <p:cNvSpPr txBox="1"/>
              <p:nvPr/>
            </p:nvSpPr>
            <p:spPr>
              <a:xfrm>
                <a:off x="-242711" y="3142389"/>
                <a:ext cx="4572000" cy="307777"/>
              </a:xfrm>
              <a:prstGeom prst="rect">
                <a:avLst/>
              </a:prstGeom>
              <a:noFill/>
            </p:spPr>
            <p:txBody>
              <a:bodyPr wrap="square">
                <a:spAutoFit/>
              </a:bodyPr>
              <a:lstStyle/>
              <a:p>
                <a:pPr algn="ctr"/>
                <a:r>
                  <a:rPr lang="en-US" b="0" i="0">
                    <a:solidFill>
                      <a:srgbClr val="252525"/>
                    </a:solidFill>
                    <a:effectLst/>
                    <a:latin typeface="Abadi" panose="020B0604020104020204" pitchFamily="34" charset="0"/>
                  </a:rPr>
                  <a:t>ASUS VivoBook X441UA</a:t>
                </a:r>
              </a:p>
            </p:txBody>
          </p:sp>
        </p:grpSp>
        <p:pic>
          <p:nvPicPr>
            <p:cNvPr id="6" name="Picture 5">
              <a:extLst>
                <a:ext uri="{FF2B5EF4-FFF2-40B4-BE49-F238E27FC236}">
                  <a16:creationId xmlns:a16="http://schemas.microsoft.com/office/drawing/2014/main" id="{F8E11F74-67D9-44D2-B6D7-37EAC7A8DEFF}"/>
                </a:ext>
              </a:extLst>
            </p:cNvPr>
            <p:cNvPicPr>
              <a:picLocks noChangeAspect="1"/>
            </p:cNvPicPr>
            <p:nvPr/>
          </p:nvPicPr>
          <p:blipFill>
            <a:blip r:embed="rId4"/>
            <a:stretch>
              <a:fillRect/>
            </a:stretch>
          </p:blipFill>
          <p:spPr>
            <a:xfrm>
              <a:off x="4255822" y="1512712"/>
              <a:ext cx="3391082" cy="2042210"/>
            </a:xfrm>
            <a:prstGeom prst="rect">
              <a:avLst/>
            </a:prstGeom>
          </p:spPr>
        </p:pic>
      </p:grpSp>
    </p:spTree>
    <p:extLst>
      <p:ext uri="{BB962C8B-B14F-4D97-AF65-F5344CB8AC3E}">
        <p14:creationId xmlns:p14="http://schemas.microsoft.com/office/powerpoint/2010/main" val="908350441"/>
      </p:ext>
    </p:extLst>
  </p:cSld>
  <p:clrMapOvr>
    <a:masterClrMapping/>
  </p:clrMapOvr>
  <mc:AlternateContent xmlns:mc="http://schemas.openxmlformats.org/markup-compatibility/2006" xmlns:p14="http://schemas.microsoft.com/office/powerpoint/2010/main">
    <mc:Choice Requires="p14">
      <p:transition spd="slow" p14:dur="2000" advTm="126178"/>
    </mc:Choice>
    <mc:Fallback xmlns="">
      <p:transition spd="slow" advTm="1261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Arsitektur komputer (von Neumann, 1945)</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C6AC113C-622E-4C1C-BEB7-8116232D9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27046"/>
            <a:ext cx="5486400" cy="317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19459"/>
      </p:ext>
    </p:extLst>
  </p:cSld>
  <p:clrMapOvr>
    <a:masterClrMapping/>
  </p:clrMapOvr>
  <mc:AlternateContent xmlns:mc="http://schemas.openxmlformats.org/markup-compatibility/2006" xmlns:p14="http://schemas.microsoft.com/office/powerpoint/2010/main">
    <mc:Choice Requires="p14">
      <p:transition spd="slow" p14:dur="2000" advTm="104871"/>
    </mc:Choice>
    <mc:Fallback xmlns="">
      <p:transition spd="slow" advTm="10487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Apa itu ilmu komputer?</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5</a:t>
            </a:fld>
            <a:endParaRPr lang="en-GB"/>
          </a:p>
        </p:txBody>
      </p:sp>
      <p:sp>
        <p:nvSpPr>
          <p:cNvPr id="10" name="Google Shape;252;p33">
            <a:extLst>
              <a:ext uri="{FF2B5EF4-FFF2-40B4-BE49-F238E27FC236}">
                <a16:creationId xmlns:a16="http://schemas.microsoft.com/office/drawing/2014/main" id="{BFC7985D-DAB4-4964-865F-514AA44E1854}"/>
              </a:ext>
            </a:extLst>
          </p:cNvPr>
          <p:cNvSpPr txBox="1"/>
          <p:nvPr/>
        </p:nvSpPr>
        <p:spPr>
          <a:xfrm>
            <a:off x="400995" y="1401698"/>
            <a:ext cx="8520599" cy="2306006"/>
          </a:xfrm>
          <a:prstGeom prst="rect">
            <a:avLst/>
          </a:prstGeom>
          <a:noFill/>
          <a:ln>
            <a:noFill/>
          </a:ln>
        </p:spPr>
        <p:txBody>
          <a:bodyPr spcFirstLastPara="1" wrap="square" lIns="91425" tIns="91425" rIns="91425" bIns="91425" anchor="t" anchorCtr="0">
            <a:noAutofit/>
          </a:bodyPr>
          <a:lstStyle/>
          <a:p>
            <a:pPr marL="165100" lvl="0">
              <a:lnSpc>
                <a:spcPct val="130000"/>
              </a:lnSpc>
              <a:buClr>
                <a:srgbClr val="999999"/>
              </a:buClr>
              <a:buSzPts val="1000"/>
            </a:pPr>
            <a:r>
              <a:rPr lang="en-ID" sz="2000">
                <a:solidFill>
                  <a:schemeClr val="tx1">
                    <a:lumMod val="50000"/>
                    <a:lumOff val="50000"/>
                  </a:schemeClr>
                </a:solidFill>
                <a:latin typeface="Abadi" panose="020B0604020104020204" pitchFamily="34" charset="0"/>
              </a:rPr>
              <a:t>Computer Science is the study of </a:t>
            </a:r>
            <a:r>
              <a:rPr lang="en-ID" sz="2000" b="1">
                <a:solidFill>
                  <a:schemeClr val="tx1">
                    <a:lumMod val="50000"/>
                    <a:lumOff val="50000"/>
                  </a:schemeClr>
                </a:solidFill>
                <a:latin typeface="Abadi" panose="020B0604020104020204" pitchFamily="34" charset="0"/>
              </a:rPr>
              <a:t>computers</a:t>
            </a:r>
            <a:r>
              <a:rPr lang="en-ID" sz="2000">
                <a:solidFill>
                  <a:schemeClr val="tx1">
                    <a:lumMod val="50000"/>
                    <a:lumOff val="50000"/>
                  </a:schemeClr>
                </a:solidFill>
                <a:latin typeface="Abadi" panose="020B0604020104020204" pitchFamily="34" charset="0"/>
              </a:rPr>
              <a:t> and </a:t>
            </a:r>
            <a:r>
              <a:rPr lang="en-ID" sz="2000" b="1">
                <a:solidFill>
                  <a:schemeClr val="tx1">
                    <a:lumMod val="50000"/>
                    <a:lumOff val="50000"/>
                  </a:schemeClr>
                </a:solidFill>
                <a:latin typeface="Abadi" panose="020B0604020104020204" pitchFamily="34" charset="0"/>
              </a:rPr>
              <a:t>computational systems.</a:t>
            </a:r>
            <a:r>
              <a:rPr lang="en-ID" sz="2000">
                <a:solidFill>
                  <a:schemeClr val="tx1">
                    <a:lumMod val="50000"/>
                    <a:lumOff val="50000"/>
                  </a:schemeClr>
                </a:solidFill>
                <a:latin typeface="Abadi" panose="020B0604020104020204" pitchFamily="34" charset="0"/>
              </a:rPr>
              <a:t> </a:t>
            </a:r>
            <a:br>
              <a:rPr lang="en-ID" sz="2000">
                <a:solidFill>
                  <a:schemeClr val="tx1">
                    <a:lumMod val="50000"/>
                    <a:lumOff val="50000"/>
                  </a:schemeClr>
                </a:solidFill>
                <a:latin typeface="Abadi" panose="020B0604020104020204" pitchFamily="34" charset="0"/>
              </a:rPr>
            </a:br>
            <a:br>
              <a:rPr lang="en-ID" sz="2000">
                <a:solidFill>
                  <a:schemeClr val="tx1">
                    <a:lumMod val="50000"/>
                    <a:lumOff val="50000"/>
                  </a:schemeClr>
                </a:solidFill>
                <a:latin typeface="Abadi" panose="020B0604020104020204" pitchFamily="34" charset="0"/>
              </a:rPr>
            </a:br>
            <a:r>
              <a:rPr lang="en-ID" sz="2000">
                <a:solidFill>
                  <a:schemeClr val="tx1">
                    <a:lumMod val="50000"/>
                    <a:lumOff val="50000"/>
                  </a:schemeClr>
                </a:solidFill>
                <a:latin typeface="Abadi" panose="020B0604020104020204" pitchFamily="34" charset="0"/>
              </a:rPr>
              <a:t>Unlike electrical and computer engineers, computer scientists deal mostly with software and software systems; this includes their theory, design, development, and application.</a:t>
            </a:r>
          </a:p>
        </p:txBody>
      </p:sp>
    </p:spTree>
    <p:extLst>
      <p:ext uri="{BB962C8B-B14F-4D97-AF65-F5344CB8AC3E}">
        <p14:creationId xmlns:p14="http://schemas.microsoft.com/office/powerpoint/2010/main" val="3998185252"/>
      </p:ext>
    </p:extLst>
  </p:cSld>
  <p:clrMapOvr>
    <a:masterClrMapping/>
  </p:clrMapOvr>
  <mc:AlternateContent xmlns:mc="http://schemas.openxmlformats.org/markup-compatibility/2006" xmlns:p14="http://schemas.microsoft.com/office/powerpoint/2010/main">
    <mc:Choice Requires="p14">
      <p:transition spd="slow" p14:dur="2000" advTm="52928"/>
    </mc:Choice>
    <mc:Fallback xmlns="">
      <p:transition spd="slow" advTm="529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Ilmu komputer merupakan perpaduan</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6</a:t>
            </a:fld>
            <a:endParaRPr lang="en-GB"/>
          </a:p>
        </p:txBody>
      </p:sp>
      <p:sp>
        <p:nvSpPr>
          <p:cNvPr id="10" name="Google Shape;252;p33">
            <a:extLst>
              <a:ext uri="{FF2B5EF4-FFF2-40B4-BE49-F238E27FC236}">
                <a16:creationId xmlns:a16="http://schemas.microsoft.com/office/drawing/2014/main" id="{BFC7985D-DAB4-4964-865F-514AA44E1854}"/>
              </a:ext>
            </a:extLst>
          </p:cNvPr>
          <p:cNvSpPr txBox="1"/>
          <p:nvPr/>
        </p:nvSpPr>
        <p:spPr>
          <a:xfrm>
            <a:off x="400995" y="1401698"/>
            <a:ext cx="8520599" cy="2306006"/>
          </a:xfrm>
          <a:prstGeom prst="rect">
            <a:avLst/>
          </a:prstGeom>
          <a:noFill/>
          <a:ln>
            <a:noFill/>
          </a:ln>
        </p:spPr>
        <p:txBody>
          <a:bodyPr spcFirstLastPara="1" wrap="square" lIns="91425" tIns="91425" rIns="91425" bIns="91425" anchor="t" anchorCtr="0">
            <a:noAutofit/>
          </a:bodyPr>
          <a:lstStyle/>
          <a:p>
            <a:pPr marL="165100" lvl="0">
              <a:lnSpc>
                <a:spcPct val="130000"/>
              </a:lnSpc>
              <a:buClr>
                <a:srgbClr val="999999"/>
              </a:buClr>
              <a:buSzPts val="1000"/>
            </a:pPr>
            <a:r>
              <a:rPr lang="en-ID" sz="2000" b="1">
                <a:solidFill>
                  <a:schemeClr val="tx1">
                    <a:lumMod val="50000"/>
                    <a:lumOff val="50000"/>
                  </a:schemeClr>
                </a:solidFill>
                <a:latin typeface="Abadi" panose="020B0604020104020204" pitchFamily="34" charset="0"/>
              </a:rPr>
              <a:t>Mathematicians:</a:t>
            </a:r>
            <a:r>
              <a:rPr lang="en-ID" sz="2000">
                <a:solidFill>
                  <a:schemeClr val="tx1">
                    <a:lumMod val="50000"/>
                    <a:lumOff val="50000"/>
                  </a:schemeClr>
                </a:solidFill>
                <a:latin typeface="Abadi" panose="020B0604020104020204" pitchFamily="34" charset="0"/>
              </a:rPr>
              <a:t> Use formal languages to denote ideas (specifically</a:t>
            </a:r>
          </a:p>
          <a:p>
            <a:pPr marL="165100" lvl="0">
              <a:lnSpc>
                <a:spcPct val="130000"/>
              </a:lnSpc>
              <a:buClr>
                <a:srgbClr val="999999"/>
              </a:buClr>
              <a:buSzPts val="1000"/>
            </a:pPr>
            <a:r>
              <a:rPr lang="en-ID" sz="2000">
                <a:solidFill>
                  <a:schemeClr val="tx1">
                    <a:lumMod val="50000"/>
                    <a:lumOff val="50000"/>
                  </a:schemeClr>
                </a:solidFill>
                <a:latin typeface="Abadi" panose="020B0604020104020204" pitchFamily="34" charset="0"/>
              </a:rPr>
              <a:t>computations)</a:t>
            </a:r>
          </a:p>
          <a:p>
            <a:pPr marL="165100" lvl="0">
              <a:lnSpc>
                <a:spcPct val="130000"/>
              </a:lnSpc>
              <a:buClr>
                <a:srgbClr val="999999"/>
              </a:buClr>
              <a:buSzPts val="1000"/>
            </a:pPr>
            <a:r>
              <a:rPr lang="en-ID" sz="2000" b="1">
                <a:solidFill>
                  <a:schemeClr val="tx1">
                    <a:lumMod val="50000"/>
                    <a:lumOff val="50000"/>
                  </a:schemeClr>
                </a:solidFill>
                <a:latin typeface="Abadi" panose="020B0604020104020204" pitchFamily="34" charset="0"/>
              </a:rPr>
              <a:t>Engineers:</a:t>
            </a:r>
            <a:r>
              <a:rPr lang="en-ID" sz="2000">
                <a:solidFill>
                  <a:schemeClr val="tx1">
                    <a:lumMod val="50000"/>
                    <a:lumOff val="50000"/>
                  </a:schemeClr>
                </a:solidFill>
                <a:latin typeface="Abadi" panose="020B0604020104020204" pitchFamily="34" charset="0"/>
              </a:rPr>
              <a:t> Design things, assemble components into systems,</a:t>
            </a:r>
          </a:p>
          <a:p>
            <a:pPr marL="165100" lvl="0">
              <a:lnSpc>
                <a:spcPct val="130000"/>
              </a:lnSpc>
              <a:buClr>
                <a:srgbClr val="999999"/>
              </a:buClr>
              <a:buSzPts val="1000"/>
            </a:pPr>
            <a:r>
              <a:rPr lang="en-ID" sz="2000">
                <a:solidFill>
                  <a:schemeClr val="tx1">
                    <a:lumMod val="50000"/>
                    <a:lumOff val="50000"/>
                  </a:schemeClr>
                </a:solidFill>
                <a:latin typeface="Abadi" panose="020B0604020104020204" pitchFamily="34" charset="0"/>
              </a:rPr>
              <a:t>and evaluate tradeoffs among alternatives</a:t>
            </a:r>
          </a:p>
          <a:p>
            <a:pPr marL="165100" lvl="0">
              <a:lnSpc>
                <a:spcPct val="130000"/>
              </a:lnSpc>
              <a:buClr>
                <a:srgbClr val="999999"/>
              </a:buClr>
              <a:buSzPts val="1000"/>
            </a:pPr>
            <a:r>
              <a:rPr lang="en-ID" sz="2000" b="1">
                <a:solidFill>
                  <a:schemeClr val="tx1">
                    <a:lumMod val="50000"/>
                    <a:lumOff val="50000"/>
                  </a:schemeClr>
                </a:solidFill>
                <a:latin typeface="Abadi" panose="020B0604020104020204" pitchFamily="34" charset="0"/>
              </a:rPr>
              <a:t>Scientists:</a:t>
            </a:r>
            <a:r>
              <a:rPr lang="en-ID" sz="2000">
                <a:solidFill>
                  <a:schemeClr val="tx1">
                    <a:lumMod val="50000"/>
                    <a:lumOff val="50000"/>
                  </a:schemeClr>
                </a:solidFill>
                <a:latin typeface="Abadi" panose="020B0604020104020204" pitchFamily="34" charset="0"/>
              </a:rPr>
              <a:t> Observe the behavior of complex systems, form hypotheses, </a:t>
            </a:r>
            <a:br>
              <a:rPr lang="en-ID" sz="2000">
                <a:solidFill>
                  <a:schemeClr val="tx1">
                    <a:lumMod val="50000"/>
                    <a:lumOff val="50000"/>
                  </a:schemeClr>
                </a:solidFill>
                <a:latin typeface="Abadi" panose="020B0604020104020204" pitchFamily="34" charset="0"/>
              </a:rPr>
            </a:br>
            <a:r>
              <a:rPr lang="en-ID" sz="2000">
                <a:solidFill>
                  <a:schemeClr val="tx1">
                    <a:lumMod val="50000"/>
                    <a:lumOff val="50000"/>
                  </a:schemeClr>
                </a:solidFill>
                <a:latin typeface="Abadi" panose="020B0604020104020204" pitchFamily="34" charset="0"/>
              </a:rPr>
              <a:t>and test predictions</a:t>
            </a:r>
          </a:p>
        </p:txBody>
      </p:sp>
    </p:spTree>
    <p:extLst>
      <p:ext uri="{BB962C8B-B14F-4D97-AF65-F5344CB8AC3E}">
        <p14:creationId xmlns:p14="http://schemas.microsoft.com/office/powerpoint/2010/main" val="3429117774"/>
      </p:ext>
    </p:extLst>
  </p:cSld>
  <p:clrMapOvr>
    <a:masterClrMapping/>
  </p:clrMapOvr>
  <mc:AlternateContent xmlns:mc="http://schemas.openxmlformats.org/markup-compatibility/2006" xmlns:p14="http://schemas.microsoft.com/office/powerpoint/2010/main">
    <mc:Choice Requires="p14">
      <p:transition spd="slow" p14:dur="2000" advTm="54878"/>
    </mc:Choice>
    <mc:Fallback xmlns="">
      <p:transition spd="slow" advTm="548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Aspek-aspek ilmu komputer</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7</a:t>
            </a:fld>
            <a:endParaRPr lang="en-GB"/>
          </a:p>
        </p:txBody>
      </p:sp>
      <p:sp>
        <p:nvSpPr>
          <p:cNvPr id="10" name="Google Shape;252;p33">
            <a:extLst>
              <a:ext uri="{FF2B5EF4-FFF2-40B4-BE49-F238E27FC236}">
                <a16:creationId xmlns:a16="http://schemas.microsoft.com/office/drawing/2014/main" id="{BFC7985D-DAB4-4964-865F-514AA44E1854}"/>
              </a:ext>
            </a:extLst>
          </p:cNvPr>
          <p:cNvSpPr txBox="1"/>
          <p:nvPr/>
        </p:nvSpPr>
        <p:spPr>
          <a:xfrm>
            <a:off x="400995" y="825501"/>
            <a:ext cx="8520599" cy="3009899"/>
          </a:xfrm>
          <a:prstGeom prst="rect">
            <a:avLst/>
          </a:prstGeom>
          <a:noFill/>
          <a:ln>
            <a:noFill/>
          </a:ln>
        </p:spPr>
        <p:txBody>
          <a:bodyPr spcFirstLastPara="1" wrap="square" lIns="91425" tIns="91425" rIns="91425" bIns="91425" anchor="t" anchorCtr="0">
            <a:noAutofit/>
          </a:bodyPr>
          <a:lstStyle/>
          <a:p>
            <a:pPr marL="165100" lvl="0">
              <a:lnSpc>
                <a:spcPct val="130000"/>
              </a:lnSpc>
              <a:buClr>
                <a:srgbClr val="999999"/>
              </a:buClr>
              <a:buSzPts val="1000"/>
            </a:pPr>
            <a:r>
              <a:rPr lang="en-ID" sz="2000">
                <a:solidFill>
                  <a:schemeClr val="tx1">
                    <a:lumMod val="50000"/>
                    <a:lumOff val="50000"/>
                  </a:schemeClr>
                </a:solidFill>
                <a:latin typeface="Abadi" panose="020B0604020104020204" pitchFamily="34" charset="0"/>
              </a:rPr>
              <a:t>Principal areas of study within Computer Science include:</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Artificial intelligence</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Computer systems and networks</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Security</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Data science</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Human–computer interaction</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Vision and graphics</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Software engineering</a:t>
            </a:r>
          </a:p>
          <a:p>
            <a:pPr marL="457200" lvl="0" indent="-292100">
              <a:lnSpc>
                <a:spcPct val="130000"/>
              </a:lnSpc>
              <a:buClr>
                <a:srgbClr val="999999"/>
              </a:buClr>
              <a:buSzPts val="1000"/>
              <a:buChar char="➜"/>
            </a:pPr>
            <a:r>
              <a:rPr lang="en-ID" sz="2000">
                <a:solidFill>
                  <a:schemeClr val="tx1">
                    <a:lumMod val="50000"/>
                    <a:lumOff val="50000"/>
                  </a:schemeClr>
                </a:solidFill>
                <a:latin typeface="Abadi" panose="020B0604020104020204" pitchFamily="34" charset="0"/>
              </a:rPr>
              <a:t>And many others!</a:t>
            </a:r>
          </a:p>
        </p:txBody>
      </p:sp>
    </p:spTree>
    <p:extLst>
      <p:ext uri="{BB962C8B-B14F-4D97-AF65-F5344CB8AC3E}">
        <p14:creationId xmlns:p14="http://schemas.microsoft.com/office/powerpoint/2010/main" val="2890760932"/>
      </p:ext>
    </p:extLst>
  </p:cSld>
  <p:clrMapOvr>
    <a:masterClrMapping/>
  </p:clrMapOvr>
  <mc:AlternateContent xmlns:mc="http://schemas.openxmlformats.org/markup-compatibility/2006" xmlns:p14="http://schemas.microsoft.com/office/powerpoint/2010/main">
    <mc:Choice Requires="p14">
      <p:transition spd="slow" p14:dur="2000" advTm="70946"/>
    </mc:Choice>
    <mc:Fallback xmlns="">
      <p:transition spd="slow" advTm="709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Apa itu computational thinking?</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8</a:t>
            </a:fld>
            <a:endParaRPr lang="en-GB"/>
          </a:p>
        </p:txBody>
      </p:sp>
      <p:pic>
        <p:nvPicPr>
          <p:cNvPr id="2050" name="Picture 2" descr="Computational Thinking">
            <a:extLst>
              <a:ext uri="{FF2B5EF4-FFF2-40B4-BE49-F238E27FC236}">
                <a16:creationId xmlns:a16="http://schemas.microsoft.com/office/drawing/2014/main" id="{F6CD8BFE-1692-43F1-99B3-7814C4474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15" y="847805"/>
            <a:ext cx="3888570" cy="388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222731"/>
      </p:ext>
    </p:extLst>
  </p:cSld>
  <p:clrMapOvr>
    <a:masterClrMapping/>
  </p:clrMapOvr>
  <mc:AlternateContent xmlns:mc="http://schemas.openxmlformats.org/markup-compatibility/2006" xmlns:p14="http://schemas.microsoft.com/office/powerpoint/2010/main">
    <mc:Choice Requires="p14">
      <p:transition spd="slow" p14:dur="2000" advTm="64773"/>
    </mc:Choice>
    <mc:Fallback xmlns="">
      <p:transition spd="slow" advTm="6477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AA6E-C357-4E88-9713-3AC3F981AF88}"/>
              </a:ext>
            </a:extLst>
          </p:cNvPr>
          <p:cNvSpPr>
            <a:spLocks noGrp="1"/>
          </p:cNvSpPr>
          <p:nvPr>
            <p:ph type="title"/>
          </p:nvPr>
        </p:nvSpPr>
        <p:spPr/>
        <p:txBody>
          <a:bodyPr/>
          <a:lstStyle/>
          <a:p>
            <a:r>
              <a:rPr lang="en-ID">
                <a:latin typeface="Abadi" panose="020B0604020104020204" pitchFamily="34" charset="0"/>
              </a:rPr>
              <a:t>Apa itu program?</a:t>
            </a:r>
          </a:p>
        </p:txBody>
      </p:sp>
      <p:sp>
        <p:nvSpPr>
          <p:cNvPr id="3" name="Slide Number Placeholder 2">
            <a:extLst>
              <a:ext uri="{FF2B5EF4-FFF2-40B4-BE49-F238E27FC236}">
                <a16:creationId xmlns:a16="http://schemas.microsoft.com/office/drawing/2014/main" id="{73589C0F-2DC0-4FF2-A6E6-E22A86921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9</a:t>
            </a:fld>
            <a:endParaRPr lang="en-GB"/>
          </a:p>
        </p:txBody>
      </p:sp>
      <p:sp>
        <p:nvSpPr>
          <p:cNvPr id="10" name="Google Shape;252;p33">
            <a:extLst>
              <a:ext uri="{FF2B5EF4-FFF2-40B4-BE49-F238E27FC236}">
                <a16:creationId xmlns:a16="http://schemas.microsoft.com/office/drawing/2014/main" id="{BFC7985D-DAB4-4964-865F-514AA44E1854}"/>
              </a:ext>
            </a:extLst>
          </p:cNvPr>
          <p:cNvSpPr txBox="1"/>
          <p:nvPr/>
        </p:nvSpPr>
        <p:spPr>
          <a:xfrm>
            <a:off x="400995" y="1006125"/>
            <a:ext cx="8520599" cy="3543299"/>
          </a:xfrm>
          <a:prstGeom prst="rect">
            <a:avLst/>
          </a:prstGeom>
          <a:noFill/>
          <a:ln>
            <a:noFill/>
          </a:ln>
        </p:spPr>
        <p:txBody>
          <a:bodyPr spcFirstLastPara="1" wrap="square" lIns="91425" tIns="91425" rIns="91425" bIns="91425" anchor="t" anchorCtr="0">
            <a:noAutofit/>
          </a:bodyPr>
          <a:lstStyle/>
          <a:p>
            <a:pPr marL="165100" lvl="0">
              <a:lnSpc>
                <a:spcPct val="130000"/>
              </a:lnSpc>
              <a:buClr>
                <a:srgbClr val="999999"/>
              </a:buClr>
              <a:buSzPts val="1000"/>
            </a:pPr>
            <a:r>
              <a:rPr lang="en-ID" sz="1800">
                <a:solidFill>
                  <a:schemeClr val="tx1">
                    <a:lumMod val="50000"/>
                    <a:lumOff val="50000"/>
                  </a:schemeClr>
                </a:solidFill>
                <a:latin typeface="Abadi" panose="020B0604020104020204" pitchFamily="34" charset="0"/>
              </a:rPr>
              <a:t>Suatu urutan instruksi yang dilakukan komputer dalam pemecahan masalah.</a:t>
            </a:r>
          </a:p>
          <a:p>
            <a:pPr marL="165100" lvl="0">
              <a:lnSpc>
                <a:spcPct val="130000"/>
              </a:lnSpc>
              <a:buClr>
                <a:srgbClr val="999999"/>
              </a:buClr>
              <a:buSzPts val="1000"/>
            </a:pPr>
            <a:endParaRPr lang="en-ID" sz="1800">
              <a:solidFill>
                <a:schemeClr val="tx1">
                  <a:lumMod val="50000"/>
                  <a:lumOff val="50000"/>
                </a:schemeClr>
              </a:solidFill>
              <a:latin typeface="Abadi" panose="020B0604020104020204" pitchFamily="34" charset="0"/>
            </a:endParaRPr>
          </a:p>
          <a:p>
            <a:pPr marL="165100" lvl="0">
              <a:lnSpc>
                <a:spcPct val="130000"/>
              </a:lnSpc>
              <a:buClr>
                <a:srgbClr val="999999"/>
              </a:buClr>
              <a:buSzPts val="1000"/>
            </a:pPr>
            <a:r>
              <a:rPr lang="en-ID" sz="1800">
                <a:solidFill>
                  <a:schemeClr val="tx1">
                    <a:lumMod val="50000"/>
                    <a:lumOff val="50000"/>
                  </a:schemeClr>
                </a:solidFill>
                <a:latin typeface="Abadi" panose="020B0604020104020204" pitchFamily="34" charset="0"/>
              </a:rPr>
              <a:t>Program terbentuk dari kumpulan instruksi-instruksi sederhana pada komputer: </a:t>
            </a:r>
          </a:p>
          <a:p>
            <a:pPr marL="457200" lvl="0" indent="-292100">
              <a:lnSpc>
                <a:spcPct val="130000"/>
              </a:lnSpc>
              <a:buClr>
                <a:srgbClr val="999999"/>
              </a:buClr>
              <a:buSzPts val="1000"/>
              <a:buChar char="➜"/>
            </a:pPr>
            <a:r>
              <a:rPr lang="en-ID" sz="1800">
                <a:solidFill>
                  <a:schemeClr val="tx1">
                    <a:lumMod val="50000"/>
                    <a:lumOff val="50000"/>
                  </a:schemeClr>
                </a:solidFill>
                <a:latin typeface="Abadi" panose="020B0604020104020204" pitchFamily="34" charset="0"/>
              </a:rPr>
              <a:t>Taruh titik biru pada lokasi tertentu di layar monitor</a:t>
            </a:r>
          </a:p>
          <a:p>
            <a:pPr marL="457200" lvl="0" indent="-292100">
              <a:lnSpc>
                <a:spcPct val="130000"/>
              </a:lnSpc>
              <a:buClr>
                <a:srgbClr val="999999"/>
              </a:buClr>
              <a:buSzPts val="1000"/>
              <a:buChar char="➜"/>
            </a:pPr>
            <a:r>
              <a:rPr lang="en-ID" sz="1800">
                <a:solidFill>
                  <a:schemeClr val="tx1">
                    <a:lumMod val="50000"/>
                    <a:lumOff val="50000"/>
                  </a:schemeClr>
                </a:solidFill>
                <a:latin typeface="Abadi" panose="020B0604020104020204" pitchFamily="34" charset="0"/>
              </a:rPr>
              <a:t>Kirim huruf B ke printer</a:t>
            </a:r>
          </a:p>
          <a:p>
            <a:pPr marL="457200" lvl="0" indent="-292100">
              <a:lnSpc>
                <a:spcPct val="130000"/>
              </a:lnSpc>
              <a:buClr>
                <a:srgbClr val="999999"/>
              </a:buClr>
              <a:buSzPts val="1000"/>
              <a:buChar char="➜"/>
            </a:pPr>
            <a:r>
              <a:rPr lang="en-ID" sz="1800">
                <a:solidFill>
                  <a:schemeClr val="tx1">
                    <a:lumMod val="50000"/>
                    <a:lumOff val="50000"/>
                  </a:schemeClr>
                </a:solidFill>
                <a:latin typeface="Abadi" panose="020B0604020104020204" pitchFamily="34" charset="0"/>
              </a:rPr>
              <a:t>Dapatkan nilai dari suatu lokasi pada RAM</a:t>
            </a:r>
          </a:p>
          <a:p>
            <a:pPr marL="457200" lvl="0" indent="-292100">
              <a:lnSpc>
                <a:spcPct val="130000"/>
              </a:lnSpc>
              <a:buClr>
                <a:srgbClr val="999999"/>
              </a:buClr>
              <a:buSzPts val="1000"/>
              <a:buChar char="➜"/>
            </a:pPr>
            <a:r>
              <a:rPr lang="en-ID" sz="1800">
                <a:solidFill>
                  <a:schemeClr val="tx1">
                    <a:lumMod val="50000"/>
                    <a:lumOff val="50000"/>
                  </a:schemeClr>
                </a:solidFill>
                <a:latin typeface="Abadi" panose="020B0604020104020204" pitchFamily="34" charset="0"/>
              </a:rPr>
              <a:t>Tambahkan dua angka</a:t>
            </a:r>
          </a:p>
          <a:p>
            <a:pPr marL="457200" lvl="0" indent="-292100">
              <a:lnSpc>
                <a:spcPct val="130000"/>
              </a:lnSpc>
              <a:buClr>
                <a:srgbClr val="999999"/>
              </a:buClr>
              <a:buSzPts val="1000"/>
              <a:buChar char="➜"/>
            </a:pPr>
            <a:r>
              <a:rPr lang="en-ID" sz="1800">
                <a:solidFill>
                  <a:schemeClr val="tx1">
                    <a:lumMod val="50000"/>
                    <a:lumOff val="50000"/>
                  </a:schemeClr>
                </a:solidFill>
                <a:latin typeface="Abadi" panose="020B0604020104020204" pitchFamily="34" charset="0"/>
              </a:rPr>
              <a:t>Jika nilai X kurang dari 0, stop programnya</a:t>
            </a:r>
          </a:p>
          <a:p>
            <a:pPr marL="457200" lvl="0" indent="-292100">
              <a:lnSpc>
                <a:spcPct val="130000"/>
              </a:lnSpc>
              <a:buClr>
                <a:srgbClr val="999999"/>
              </a:buClr>
              <a:buSzPts val="1000"/>
              <a:buChar char="➜"/>
            </a:pPr>
            <a:r>
              <a:rPr lang="en-ID" sz="1800">
                <a:solidFill>
                  <a:schemeClr val="tx1">
                    <a:lumMod val="50000"/>
                    <a:lumOff val="50000"/>
                  </a:schemeClr>
                </a:solidFill>
                <a:latin typeface="Abadi" panose="020B0604020104020204" pitchFamily="34" charset="0"/>
              </a:rPr>
              <a:t>Ulangi suatu instruksi satu juta kali</a:t>
            </a:r>
          </a:p>
        </p:txBody>
      </p:sp>
    </p:spTree>
    <p:extLst>
      <p:ext uri="{BB962C8B-B14F-4D97-AF65-F5344CB8AC3E}">
        <p14:creationId xmlns:p14="http://schemas.microsoft.com/office/powerpoint/2010/main" val="3210226759"/>
      </p:ext>
    </p:extLst>
  </p:cSld>
  <p:clrMapOvr>
    <a:masterClrMapping/>
  </p:clrMapOvr>
  <mc:AlternateContent xmlns:mc="http://schemas.openxmlformats.org/markup-compatibility/2006" xmlns:p14="http://schemas.microsoft.com/office/powerpoint/2010/main">
    <mc:Choice Requires="p14">
      <p:transition spd="slow" p14:dur="2000" advTm="62587"/>
    </mc:Choice>
    <mc:Fallback xmlns="">
      <p:transition spd="slow" advTm="62587"/>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2916</TotalTime>
  <Words>1420</Words>
  <Application>Microsoft Office PowerPoint</Application>
  <PresentationFormat>On-screen Show (16:9)</PresentationFormat>
  <Paragraphs>150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Abadi</vt:lpstr>
      <vt:lpstr>Arial</vt:lpstr>
      <vt:lpstr>Arial</vt:lpstr>
      <vt:lpstr>Trebuchet MS</vt:lpstr>
      <vt:lpstr>Simple Light</vt:lpstr>
      <vt:lpstr>PowerPoint Presentation</vt:lpstr>
      <vt:lpstr>Apa itu komputer?</vt:lpstr>
      <vt:lpstr>Spesifikasi komputer – Contoh dunia nyata</vt:lpstr>
      <vt:lpstr>Arsitektur komputer (von Neumann, 1945)</vt:lpstr>
      <vt:lpstr>Apa itu ilmu komputer?</vt:lpstr>
      <vt:lpstr>Ilmu komputer merupakan perpaduan</vt:lpstr>
      <vt:lpstr>Aspek-aspek ilmu komputer</vt:lpstr>
      <vt:lpstr>Apa itu computational thinking?</vt:lpstr>
      <vt:lpstr>Apa itu program?</vt:lpstr>
      <vt:lpstr>Contoh program</vt:lpstr>
      <vt:lpstr>Jumlah baris kode</vt:lpstr>
      <vt:lpstr>Jumlah baris kode</vt:lpstr>
      <vt:lpstr>Apa itu programming?</vt:lpstr>
      <vt:lpstr>Apa itu programming?</vt:lpstr>
      <vt:lpstr>Code, Programming, and Software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Fariz</dc:creator>
  <cp:lastModifiedBy>Fariz Darari</cp:lastModifiedBy>
  <cp:revision>363</cp:revision>
  <dcterms:modified xsi:type="dcterms:W3CDTF">2020-10-05T00:36:55Z</dcterms:modified>
</cp:coreProperties>
</file>