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9" r:id="rId2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87E74-5164-4745-8F67-35F907402B88}" type="datetimeFigureOut">
              <a:rPr lang="id-ID" smtClean="0"/>
              <a:pPr/>
              <a:t>13/11/2021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312B4-BD98-494B-876B-013A972A20A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73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5058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en-ID" altLang="en-US"/>
          </a:p>
        </p:txBody>
      </p:sp>
      <p:sp>
        <p:nvSpPr>
          <p:cNvPr id="45059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9C9E201A-A243-4ACD-9C19-C70CF42D5EA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304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312B4-BD98-494B-876B-013A972A20AB}" type="slidenum">
              <a:rPr lang="id-ID" smtClean="0"/>
              <a:pPr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8035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312B4-BD98-494B-876B-013A972A20AB}" type="slidenum">
              <a:rPr lang="id-ID" smtClean="0"/>
              <a:pPr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377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312B4-BD98-494B-876B-013A972A20AB}" type="slidenum">
              <a:rPr lang="id-ID" smtClean="0"/>
              <a:pPr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8304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312B4-BD98-494B-876B-013A972A20AB}" type="slidenum">
              <a:rPr lang="id-ID" smtClean="0"/>
              <a:pPr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282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312B4-BD98-494B-876B-013A972A20AB}" type="slidenum">
              <a:rPr lang="id-ID" smtClean="0"/>
              <a:pPr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6110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312B4-BD98-494B-876B-013A972A20AB}" type="slidenum">
              <a:rPr lang="id-ID" smtClean="0"/>
              <a:pPr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7623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312B4-BD98-494B-876B-013A972A20AB}" type="slidenum">
              <a:rPr lang="id-ID" smtClean="0"/>
              <a:pPr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1579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312B4-BD98-494B-876B-013A972A20AB}" type="slidenum">
              <a:rPr lang="id-ID" smtClean="0"/>
              <a:pPr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2459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312B4-BD98-494B-876B-013A972A20AB}" type="slidenum">
              <a:rPr lang="id-ID" smtClean="0"/>
              <a:pPr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7945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312B4-BD98-494B-876B-013A972A20AB}" type="slidenum">
              <a:rPr lang="id-ID" smtClean="0"/>
              <a:pPr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626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312B4-BD98-494B-876B-013A972A20AB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8599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312B4-BD98-494B-876B-013A972A20AB}" type="slidenum">
              <a:rPr lang="id-ID" smtClean="0"/>
              <a:pPr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3184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312B4-BD98-494B-876B-013A972A20AB}" type="slidenum">
              <a:rPr lang="id-ID" smtClean="0"/>
              <a:pPr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8246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312B4-BD98-494B-876B-013A972A20AB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3294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312B4-BD98-494B-876B-013A972A20AB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868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312B4-BD98-494B-876B-013A972A20AB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5755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312B4-BD98-494B-876B-013A972A20AB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8871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312B4-BD98-494B-876B-013A972A20AB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0089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312B4-BD98-494B-876B-013A972A20AB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680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312B4-BD98-494B-876B-013A972A20AB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62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EC9FCF72-025D-4B2E-9C15-4B9BF081A52D}" type="datetimeFigureOut">
              <a:rPr lang="id-ID" smtClean="0"/>
              <a:pPr/>
              <a:t>13/11/2021</a:t>
            </a:fld>
            <a:endParaRPr lang="id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45D6C5B-7498-4199-B5A9-3F2B446E064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F72-025D-4B2E-9C15-4B9BF081A52D}" type="datetimeFigureOut">
              <a:rPr lang="id-ID" smtClean="0"/>
              <a:pPr/>
              <a:t>13/11/2021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C5B-7498-4199-B5A9-3F2B446E064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F72-025D-4B2E-9C15-4B9BF081A52D}" type="datetimeFigureOut">
              <a:rPr lang="id-ID" smtClean="0"/>
              <a:pPr/>
              <a:t>13/11/2021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C5B-7498-4199-B5A9-3F2B446E064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F72-025D-4B2E-9C15-4B9BF081A52D}" type="datetimeFigureOut">
              <a:rPr lang="id-ID" smtClean="0"/>
              <a:pPr/>
              <a:t>13/11/2021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C5B-7498-4199-B5A9-3F2B446E064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EC9FCF72-025D-4B2E-9C15-4B9BF081A52D}" type="datetimeFigureOut">
              <a:rPr lang="id-ID" smtClean="0"/>
              <a:pPr/>
              <a:t>13/11/2021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45D6C5B-7498-4199-B5A9-3F2B446E064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F72-025D-4B2E-9C15-4B9BF081A52D}" type="datetimeFigureOut">
              <a:rPr lang="id-ID" smtClean="0"/>
              <a:pPr/>
              <a:t>13/11/2021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345D6C5B-7498-4199-B5A9-3F2B446E064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F72-025D-4B2E-9C15-4B9BF081A52D}" type="datetimeFigureOut">
              <a:rPr lang="id-ID" smtClean="0"/>
              <a:pPr/>
              <a:t>13/11/2021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345D6C5B-7498-4199-B5A9-3F2B446E064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F72-025D-4B2E-9C15-4B9BF081A52D}" type="datetimeFigureOut">
              <a:rPr lang="id-ID" smtClean="0"/>
              <a:pPr/>
              <a:t>13/11/2021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C5B-7498-4199-B5A9-3F2B446E064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F72-025D-4B2E-9C15-4B9BF081A52D}" type="datetimeFigureOut">
              <a:rPr lang="id-ID" smtClean="0"/>
              <a:pPr/>
              <a:t>13/11/2021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C5B-7498-4199-B5A9-3F2B446E064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EC9FCF72-025D-4B2E-9C15-4B9BF081A52D}" type="datetimeFigureOut">
              <a:rPr lang="id-ID" smtClean="0"/>
              <a:pPr/>
              <a:t>13/11/2021</a:t>
            </a:fld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45D6C5B-7498-4199-B5A9-3F2B446E064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EC9FCF72-025D-4B2E-9C15-4B9BF081A52D}" type="datetimeFigureOut">
              <a:rPr lang="id-ID" smtClean="0"/>
              <a:pPr/>
              <a:t>13/11/2021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45D6C5B-7498-4199-B5A9-3F2B446E064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EC9FCF72-025D-4B2E-9C15-4B9BF081A52D}" type="datetimeFigureOut">
              <a:rPr lang="id-ID" smtClean="0"/>
              <a:pPr/>
              <a:t>13/11/2021</a:t>
            </a:fld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345D6C5B-7498-4199-B5A9-3F2B446E064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3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" Target="slide3.xml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C6F33C2-02BA-4A2F-A582-0FEC2DA723A0}" type="slidenum">
              <a:rPr lang="en-US" altLang="en-US" smtClean="0"/>
              <a:pPr/>
              <a:t>1</a:t>
            </a:fld>
            <a:endParaRPr lang="en-US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/>
          <p:nvPr/>
        </p:nvSpPr>
        <p:spPr>
          <a:xfrm>
            <a:off x="76200" y="2286000"/>
            <a:ext cx="6172200" cy="1676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defTabSz="914400" eaLnBrk="1" fontAlgn="auto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tabLst>
                <a:tab pos="1611630" algn="l"/>
              </a:tabLst>
              <a:defRPr/>
            </a:pPr>
            <a:r>
              <a:rPr lang="en-US" altLang="en-US" sz="2800" b="1" kern="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Pertemuan</a:t>
            </a:r>
            <a:r>
              <a:rPr lang="en-US" altLang="en-US" sz="2800" b="1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ke-3: </a:t>
            </a:r>
          </a:p>
          <a:p>
            <a:pPr eaLnBrk="1" fontAlgn="auto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tabLst>
                <a:tab pos="1611630" algn="l"/>
              </a:tabLst>
              <a:defRPr/>
            </a:pPr>
            <a:r>
              <a:rPr lang="en-US" sz="2800" b="1" dirty="0" err="1">
                <a:solidFill>
                  <a:schemeClr val="tx1"/>
                </a:solidFill>
                <a:effectLst/>
              </a:rPr>
              <a:t>Sistem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/>
              </a:rPr>
              <a:t>Koordinat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/>
              </a:rPr>
              <a:t>Kartesius</a:t>
            </a:r>
            <a:r>
              <a:rPr lang="en-US" sz="2800" dirty="0">
                <a:solidFill>
                  <a:schemeClr val="tx1"/>
                </a:solidFill>
                <a:effectLst/>
              </a:rPr>
              <a:t> (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Titik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Koordinat</a:t>
            </a:r>
            <a:r>
              <a:rPr lang="en-US" sz="2800" dirty="0">
                <a:solidFill>
                  <a:schemeClr val="tx1"/>
                </a:solidFill>
                <a:effectLst/>
              </a:rPr>
              <a:t>, Jarak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Antar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Titik</a:t>
            </a:r>
            <a:r>
              <a:rPr lang="en-US" sz="2800" dirty="0">
                <a:solidFill>
                  <a:schemeClr val="tx1"/>
                </a:solidFill>
                <a:effectLst/>
              </a:rPr>
              <a:t>,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Kemiringan</a:t>
            </a:r>
            <a:r>
              <a:rPr lang="en-US" sz="2800" dirty="0">
                <a:solidFill>
                  <a:schemeClr val="tx1"/>
                </a:solidFill>
                <a:effectLst/>
              </a:rPr>
              <a:t>/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Gradien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endParaRPr lang="en-US" sz="2800" dirty="0">
              <a:solidFill>
                <a:schemeClr val="tx1"/>
              </a:solidFill>
              <a:effectLst/>
              <a:latin typeface="Segoe UI" panose="020B0502040204020203" pitchFamily="34" charset="0"/>
              <a:ea typeface="+mn-ea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6" name="Content Placeholder 3"/>
          <p:cNvSpPr txBox="1"/>
          <p:nvPr/>
        </p:nvSpPr>
        <p:spPr>
          <a:xfrm>
            <a:off x="228600" y="3971925"/>
            <a:ext cx="6019800" cy="23002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algn="ctr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400" b="1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KALKULUS I</a:t>
            </a:r>
          </a:p>
          <a:p>
            <a:pPr marL="0" indent="0" algn="ctr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800" kern="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Dosen</a:t>
            </a:r>
            <a:r>
              <a:rPr lang="en-US" altLang="en-US" sz="1800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1800" kern="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Pengampu</a:t>
            </a:r>
            <a:r>
              <a:rPr lang="en-US" altLang="en-US" sz="1800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 algn="ctr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800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Megawati Ulfah, </a:t>
            </a:r>
            <a:r>
              <a:rPr lang="en-US" altLang="en-US" sz="1800" kern="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S.Pd</a:t>
            </a:r>
            <a:r>
              <a:rPr lang="en-US" altLang="en-US" sz="1800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., </a:t>
            </a:r>
            <a:r>
              <a:rPr lang="en-US" altLang="en-US" sz="1800" kern="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M.Pd</a:t>
            </a:r>
            <a:r>
              <a:rPr lang="en-US" altLang="en-US" sz="1800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 algn="ctr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800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Teknik </a:t>
            </a:r>
            <a:r>
              <a:rPr lang="en-US" altLang="en-US" sz="1800" kern="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Informatika</a:t>
            </a:r>
            <a:r>
              <a:rPr lang="en-US" altLang="en-US" sz="1800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S1</a:t>
            </a:r>
          </a:p>
          <a:p>
            <a:pPr marL="0" indent="0" algn="ctr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800" kern="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Fakultas</a:t>
            </a:r>
            <a:r>
              <a:rPr lang="en-US" altLang="en-US" sz="1800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Teknik</a:t>
            </a:r>
          </a:p>
          <a:p>
            <a:pPr marL="0" indent="0" algn="ctr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800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Universitas Pelita </a:t>
            </a:r>
            <a:r>
              <a:rPr lang="en-US" altLang="en-US" sz="1800" kern="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Bangsa</a:t>
            </a:r>
            <a:endParaRPr lang="id-ID" altLang="en-US" sz="1800" kern="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US" altLang="en-US" kern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2426" y="3851275"/>
            <a:ext cx="51863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614759"/>
      </p:ext>
    </p:extLst>
  </p:cSld>
  <p:clrMapOvr>
    <a:masterClrMapping/>
  </p:clrMapOvr>
  <p:transition spd="slow" advTm="20000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hlinkClick r:id="rId3" action="ppaction://hlinksldjump"/>
          </p:cNvPr>
          <p:cNvSpPr/>
          <p:nvPr/>
        </p:nvSpPr>
        <p:spPr>
          <a:xfrm>
            <a:off x="2643174" y="214290"/>
            <a:ext cx="4000528" cy="4286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GRADIEN GARIS LURUS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014413"/>
            <a:ext cx="846217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 demikian gradien garis lurus yang melalui titik 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d-ID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d-ID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dan 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d-ID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d-ID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) adalah: m</a:t>
            </a:r>
            <a:r>
              <a:rPr lang="id-ID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 =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∆y/∆x. ∆y = y2 – y1 dan ∆x = x2- x1. Dengan demikian jika diketahui dua titik pada bidang koordinat maka dapat dicari gradien dari garis lurus yang melalui dua titik tersebut. </a:t>
            </a:r>
          </a:p>
          <a:p>
            <a:r>
              <a:rPr lang="id-ID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Contoh Soal :</a:t>
            </a:r>
            <a:endParaRPr lang="id-ID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Tentukan gradien garis yang melalui titik A(-4, 5) dan B(2, -3)</a:t>
            </a:r>
          </a:p>
          <a:p>
            <a:r>
              <a:rPr lang="id-ID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Penyelesaian :</a:t>
            </a:r>
            <a:endParaRPr lang="id-ID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Gradien garis yang melalui titik A(-4, 5) dan B(2, -3) adalah </a:t>
            </a:r>
          </a:p>
          <a:p>
            <a:r>
              <a:rPr lang="id-ID" dirty="0">
                <a:solidFill>
                  <a:schemeClr val="bg1"/>
                </a:solidFill>
              </a:rPr>
              <a:t>m</a:t>
            </a:r>
            <a:r>
              <a:rPr lang="id-ID" baseline="-25000" dirty="0">
                <a:solidFill>
                  <a:schemeClr val="bg1"/>
                </a:solidFill>
              </a:rPr>
              <a:t>AB </a:t>
            </a:r>
            <a:r>
              <a:rPr lang="id-ID" dirty="0">
                <a:solidFill>
                  <a:schemeClr val="bg1"/>
                </a:solidFill>
              </a:rPr>
              <a:t>= yB – yA / xB – xA </a:t>
            </a:r>
          </a:p>
          <a:p>
            <a:r>
              <a:rPr lang="id-ID" dirty="0">
                <a:solidFill>
                  <a:schemeClr val="bg1"/>
                </a:solidFill>
              </a:rPr>
              <a:t>        = -3 – 5 / 2 – (-4)</a:t>
            </a:r>
          </a:p>
          <a:p>
            <a:r>
              <a:rPr lang="id-ID" dirty="0">
                <a:solidFill>
                  <a:schemeClr val="bg1"/>
                </a:solidFill>
              </a:rPr>
              <a:t>        = (-8) / (2 + 4)</a:t>
            </a:r>
          </a:p>
          <a:p>
            <a:r>
              <a:rPr lang="id-ID" dirty="0">
                <a:solidFill>
                  <a:schemeClr val="bg1"/>
                </a:solidFill>
              </a:rPr>
              <a:t>        = -8 / 6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id-ID" dirty="0">
                <a:solidFill>
                  <a:schemeClr val="bg1"/>
                </a:solidFill>
              </a:rPr>
              <a:t>= - 4/3 </a:t>
            </a:r>
          </a:p>
          <a:p>
            <a:endParaRPr lang="id-ID" dirty="0">
              <a:solidFill>
                <a:schemeClr val="bg1"/>
              </a:solidFill>
            </a:endParaRPr>
          </a:p>
          <a:p>
            <a:pPr lvl="0"/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id-ID" dirty="0">
              <a:solidFill>
                <a:schemeClr val="bg1"/>
              </a:solidFill>
            </a:endParaRPr>
          </a:p>
          <a:p>
            <a:endParaRPr lang="id-ID" dirty="0">
              <a:solidFill>
                <a:schemeClr val="bg1"/>
              </a:solidFill>
            </a:endParaRP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7666" y="0"/>
            <a:ext cx="1012825" cy="1014413"/>
            <a:chOff x="109331" y="111600"/>
            <a:chExt cx="1013791" cy="1013791"/>
          </a:xfrm>
        </p:grpSpPr>
        <p:sp>
          <p:nvSpPr>
            <p:cNvPr id="5" name="Oval 4"/>
            <p:cNvSpPr/>
            <p:nvPr/>
          </p:nvSpPr>
          <p:spPr>
            <a:xfrm>
              <a:off x="109331" y="111600"/>
              <a:ext cx="1013791" cy="101379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Arial" panose="020B0604020202020204"/>
                <a:ea typeface="Arial Unicode MS"/>
              </a:endParaRPr>
            </a:p>
          </p:txBody>
        </p:sp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12" y="152324"/>
              <a:ext cx="935976" cy="84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330" y="926416"/>
            <a:ext cx="574211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id-ID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Gradien Garis Lurus yang Saling Sejajar</a:t>
            </a:r>
          </a:p>
          <a:p>
            <a:pPr lvl="0"/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Perhatikan garis-garis 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a, b, c 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 Gambar 1.5</a:t>
            </a:r>
          </a:p>
          <a:p>
            <a:pPr lvl="0"/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Disamping ! 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Garis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a, b, c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 garis-garis yang saling sejajar. 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 menentukan gradien dari masing-masing garis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tersebut dapat dipilih dua buah titik yang terletak pada 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masing-masing garis dan yang diketahui koordinatnya. 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Setelah dipilih dua titik pada masing-masing garis 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tersebut kemudian dihitung gradiennya dengan menggunakan rumus gradien garis yang melalui dua titik.</a:t>
            </a:r>
          </a:p>
          <a:p>
            <a:endParaRPr lang="id-ID" sz="1600" dirty="0"/>
          </a:p>
          <a:p>
            <a:r>
              <a:rPr lang="id-ID" sz="1600" dirty="0"/>
              <a:t>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Gradien garis a adalah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Gradien garis c adalah : </a:t>
            </a:r>
          </a:p>
          <a:p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Gradien garis b adalah</a:t>
            </a:r>
          </a:p>
          <a:p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Gradien garis d adalah :</a:t>
            </a:r>
          </a:p>
          <a:p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Setelah dihitung gradien dari garis-garis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a, b, c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ternyata sama yaitu 5/4. </a:t>
            </a:r>
          </a:p>
          <a:p>
            <a:pPr lvl="0"/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ounded Rectangle 2">
            <a:hlinkClick r:id="rId3" action="ppaction://hlinksldjump"/>
          </p:cNvPr>
          <p:cNvSpPr/>
          <p:nvPr/>
        </p:nvSpPr>
        <p:spPr>
          <a:xfrm>
            <a:off x="2643174" y="214290"/>
            <a:ext cx="4000528" cy="4286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GRADIEN GARIS LURUS</a:t>
            </a:r>
          </a:p>
        </p:txBody>
      </p:sp>
      <p:pic>
        <p:nvPicPr>
          <p:cNvPr id="4" name="Picture 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692696"/>
            <a:ext cx="286575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572264" y="335756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Gambar 1.5</a:t>
            </a:r>
          </a:p>
        </p:txBody>
      </p:sp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3071810"/>
            <a:ext cx="12954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0496" y="4019563"/>
            <a:ext cx="18764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2345" y="5032358"/>
            <a:ext cx="16573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69121" y="4488716"/>
            <a:ext cx="2019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31296" y="5453980"/>
            <a:ext cx="2247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643570" y="4143380"/>
            <a:ext cx="3143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Dengan demikian dapat diambil kesimpulan bahwa </a:t>
            </a:r>
          </a:p>
          <a:p>
            <a:r>
              <a:rPr lang="id-ID" b="1" dirty="0">
                <a:solidFill>
                  <a:schemeClr val="bg1"/>
                </a:solidFill>
              </a:rPr>
              <a:t>“</a:t>
            </a:r>
            <a:r>
              <a:rPr lang="id-ID" b="1" i="1" dirty="0">
                <a:solidFill>
                  <a:schemeClr val="bg1"/>
                </a:solidFill>
              </a:rPr>
              <a:t>Garis-garis yang sejajar mempunyai gradien yang sama” </a:t>
            </a:r>
            <a:endParaRPr lang="id-ID" dirty="0">
              <a:solidFill>
                <a:schemeClr val="bg1"/>
              </a:solidFill>
            </a:endParaRPr>
          </a:p>
          <a:p>
            <a:endParaRPr lang="id-ID" dirty="0">
              <a:solidFill>
                <a:schemeClr val="bg1"/>
              </a:solidFill>
            </a:endParaRPr>
          </a:p>
        </p:txBody>
      </p:sp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2589" y="0"/>
            <a:ext cx="1012825" cy="1014413"/>
            <a:chOff x="109331" y="111600"/>
            <a:chExt cx="1013791" cy="1013791"/>
          </a:xfrm>
        </p:grpSpPr>
        <p:sp>
          <p:nvSpPr>
            <p:cNvPr id="13" name="Oval 12"/>
            <p:cNvSpPr/>
            <p:nvPr/>
          </p:nvSpPr>
          <p:spPr>
            <a:xfrm>
              <a:off x="109331" y="111600"/>
              <a:ext cx="1013791" cy="101379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Arial" panose="020B0604020202020204"/>
                <a:ea typeface="Arial Unicode MS"/>
              </a:endParaRPr>
            </a:p>
          </p:txBody>
        </p:sp>
        <p:pic>
          <p:nvPicPr>
            <p:cNvPr id="14" name="Picture 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12" y="152324"/>
              <a:ext cx="935976" cy="84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857232"/>
            <a:ext cx="3000397" cy="273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2">
            <a:hlinkClick r:id="rId4" action="ppaction://hlinksldjump"/>
          </p:cNvPr>
          <p:cNvSpPr/>
          <p:nvPr/>
        </p:nvSpPr>
        <p:spPr>
          <a:xfrm>
            <a:off x="2643174" y="214290"/>
            <a:ext cx="4000528" cy="4286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GRADIEN GARIS LURUS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5852" y="3500438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Gambar 1.6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8992" y="857232"/>
            <a:ext cx="550072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 gambar disamping Garis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tegak lurus dengan garis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Gradien garis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</a:p>
          <a:p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Gradien garis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</a:p>
          <a:p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Perhatikan bahwa</a:t>
            </a:r>
            <a:r>
              <a:rPr lang="id-ID" dirty="0"/>
              <a:t> </a:t>
            </a:r>
          </a:p>
          <a:p>
            <a:endParaRPr lang="id-ID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2132" y="1214422"/>
            <a:ext cx="18097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00694" y="1928802"/>
            <a:ext cx="1752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14744" y="2571744"/>
            <a:ext cx="2819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14283" y="3786190"/>
            <a:ext cx="4572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Contoh soal :</a:t>
            </a:r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Garis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 garis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saling tegak lurus. Garis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memotong titik A(2,1) dan B(4,5), garis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memotong titik A(2,1) dan C(-2,3). Berapakah gradien kedua garis yang saling tegak lurus?</a:t>
            </a:r>
          </a:p>
          <a:p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86314" y="4071942"/>
            <a:ext cx="3643338" cy="128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500562" y="3714752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Penyelesaian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5720" y="5072074"/>
            <a:ext cx="3286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Dengan demikian</a:t>
            </a:r>
          </a:p>
          <a:p>
            <a:r>
              <a:rPr lang="id-ID" b="1" i="1" dirty="0">
                <a:solidFill>
                  <a:schemeClr val="bg1"/>
                </a:solidFill>
              </a:rPr>
              <a:t>“Hasil kali gradien garis-garis yang saling tegak lurus adalah -1”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b="1" i="1" dirty="0">
                <a:solidFill>
                  <a:schemeClr val="bg1"/>
                </a:solidFill>
              </a:rPr>
              <a:t> </a:t>
            </a:r>
            <a:endParaRPr lang="id-ID" dirty="0">
              <a:solidFill>
                <a:schemeClr val="bg1"/>
              </a:solidFill>
            </a:endParaRPr>
          </a:p>
        </p:txBody>
      </p: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4018" y="0"/>
            <a:ext cx="1012825" cy="1014413"/>
            <a:chOff x="109331" y="111600"/>
            <a:chExt cx="1013791" cy="1013791"/>
          </a:xfrm>
        </p:grpSpPr>
        <p:sp>
          <p:nvSpPr>
            <p:cNvPr id="14" name="Oval 13"/>
            <p:cNvSpPr/>
            <p:nvPr/>
          </p:nvSpPr>
          <p:spPr>
            <a:xfrm>
              <a:off x="109331" y="111600"/>
              <a:ext cx="1013791" cy="101379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Arial" panose="020B0604020202020204"/>
                <a:ea typeface="Arial Unicode MS"/>
              </a:endParaRPr>
            </a:p>
          </p:txBody>
        </p:sp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12" y="152324"/>
              <a:ext cx="935976" cy="84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7648494-1ECC-4B17-9FA7-7F034192AAEB}"/>
              </a:ext>
            </a:extLst>
          </p:cNvPr>
          <p:cNvSpPr txBox="1"/>
          <p:nvPr/>
        </p:nvSpPr>
        <p:spPr>
          <a:xfrm>
            <a:off x="3779912" y="3284984"/>
            <a:ext cx="186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m1 x m2 = -1</a:t>
            </a:r>
            <a:endParaRPr lang="en-ID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hlinkClick r:id="rId3" action="ppaction://hlinksldjump"/>
          </p:cNvPr>
          <p:cNvSpPr/>
          <p:nvPr/>
        </p:nvSpPr>
        <p:spPr>
          <a:xfrm>
            <a:off x="2857488" y="214290"/>
            <a:ext cx="3786215" cy="6429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MENENTUKAN PERSAMAAN GARIS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7" y="1014412"/>
            <a:ext cx="86061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1.Menentukan Persamaan Garis yang Melalui Sebuah Titik (</a:t>
            </a:r>
            <a:r>
              <a:rPr lang="id-ID" sz="1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dengan Gradien </a:t>
            </a:r>
            <a:r>
              <a:rPr lang="id-ID" sz="1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Bentuk umum dari persamaan garis, yaitu y = mx + c. Untuk menentukan persamaan garis yang melalui titik (a, b) dengan gradien m, substitusikan x = a dan y = b pada persamaan garis y = mx + c sehingga diperoleh: b = ma + c atau c = b – m. Langkah selanjutnya adalah mensubstitusikan nilai c pada persamaan awal, yaitu y = mx + c sehingga diperoleh: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= mx + (b – ma)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⇔ y – b = mx – ma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⇔ y – b = m(x – a)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Jadi, persamaan garis yang melalui titk (a, b) dengan gradien m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 </a:t>
            </a: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– b = m(x – a)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Contoh </a:t>
            </a: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oal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Tentukan persamaan garis yang melalui titik (-4, 5) dengan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gradien 2!</a:t>
            </a:r>
          </a:p>
          <a:p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Penyelesaian:</a:t>
            </a:r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= –4; b = 5; m = 2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– b = m(x – a) 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– 5 = 2(x – (–4))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– 5 = 2(x + 4)</a:t>
            </a:r>
          </a:p>
          <a:p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–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 +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=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 +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  <a:p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4018" y="0"/>
            <a:ext cx="1012825" cy="1014413"/>
            <a:chOff x="109331" y="111600"/>
            <a:chExt cx="1013791" cy="1013791"/>
          </a:xfrm>
        </p:grpSpPr>
        <p:sp>
          <p:nvSpPr>
            <p:cNvPr id="5" name="Oval 4"/>
            <p:cNvSpPr/>
            <p:nvPr/>
          </p:nvSpPr>
          <p:spPr>
            <a:xfrm>
              <a:off x="109331" y="111600"/>
              <a:ext cx="1013791" cy="101379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Arial" panose="020B0604020202020204"/>
                <a:ea typeface="Arial Unicode MS"/>
              </a:endParaRPr>
            </a:p>
          </p:txBody>
        </p:sp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12" y="152324"/>
              <a:ext cx="935976" cy="84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hlinkClick r:id="rId3" action="ppaction://hlinksldjump"/>
          </p:cNvPr>
          <p:cNvSpPr/>
          <p:nvPr/>
        </p:nvSpPr>
        <p:spPr>
          <a:xfrm>
            <a:off x="2857488" y="214290"/>
            <a:ext cx="3786215" cy="6429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MENENTUKAN PERSAMAAN GARIS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1000108"/>
            <a:ext cx="8643998" cy="586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2.Menentukan Persamaan Garis yang Melalui Titik (</a:t>
            </a:r>
            <a:r>
              <a:rPr lang="id-ID" sz="1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id-ID" sz="1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1) dan (</a:t>
            </a:r>
            <a:r>
              <a:rPr lang="id-ID" sz="1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id-ID" sz="1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2)</a:t>
            </a:r>
          </a:p>
          <a:p>
            <a:pPr lvl="0"/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Cara mencari gradien apabila diketahui dua buah titik, misalkan (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1) dan (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2)! Gradien garis yang melalui titik tersebut adalah </a:t>
            </a:r>
          </a:p>
          <a:p>
            <a:pPr lvl="0"/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d-ID" sz="1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=                   	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 m</a:t>
            </a:r>
            <a:r>
              <a:rPr lang="id-ID" sz="1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 </a:t>
            </a:r>
          </a:p>
          <a:p>
            <a:pPr lvl="0"/>
            <a:endParaRPr lang="id-ID" sz="1600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id-ID" sz="1600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 menggunakan rumus pada bagian sebelumnya kalian akan peroleh persamaan garis berikut :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– y</a:t>
            </a: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 =                 (</a:t>
            </a:r>
            <a:r>
              <a:rPr lang="id-ID" sz="1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 – x</a:t>
            </a: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atau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– y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 =                (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 – x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2) dimana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≠ x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Contoh </a:t>
            </a: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oal :</a:t>
            </a:r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Tentukan persamaan garis yang melalui titik (3, 5) dan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(-2, 4)!</a:t>
            </a:r>
          </a:p>
          <a:p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Penyelesaian:</a:t>
            </a:r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 = 3;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 = 5;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 = –2;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 = 4;</a:t>
            </a:r>
          </a:p>
          <a:p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– y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 =                 (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 – x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1) </a:t>
            </a:r>
          </a:p>
          <a:p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–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 = ( 4-5 / -2 -3 ) (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 –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3)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– 5 = 1/5 (x – 3 )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– 5 = 1/5 x – 3/5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= 1/5 x – 22/5</a:t>
            </a:r>
          </a:p>
          <a:p>
            <a:endParaRPr lang="id-ID" sz="1600" dirty="0"/>
          </a:p>
          <a:p>
            <a:endParaRPr lang="id-ID" sz="1600" dirty="0"/>
          </a:p>
          <a:p>
            <a:pPr lvl="0"/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id-ID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" contrast="40000"/>
          </a:blip>
          <a:srcRect/>
          <a:stretch>
            <a:fillRect/>
          </a:stretch>
        </p:blipFill>
        <p:spPr bwMode="auto">
          <a:xfrm>
            <a:off x="714348" y="1857364"/>
            <a:ext cx="752475" cy="428625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" contrast="40000"/>
          </a:blip>
          <a:srcRect/>
          <a:stretch>
            <a:fillRect/>
          </a:stretch>
        </p:blipFill>
        <p:spPr bwMode="auto">
          <a:xfrm>
            <a:off x="3071802" y="1785926"/>
            <a:ext cx="628650" cy="428625"/>
          </a:xfrm>
          <a:prstGeom prst="rect">
            <a:avLst/>
          </a:prstGeom>
          <a:noFill/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" contrast="40000"/>
          </a:blip>
          <a:srcRect/>
          <a:stretch>
            <a:fillRect/>
          </a:stretch>
        </p:blipFill>
        <p:spPr bwMode="auto">
          <a:xfrm>
            <a:off x="1155229" y="2643182"/>
            <a:ext cx="752475" cy="428625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" contrast="40000"/>
          </a:blip>
          <a:srcRect/>
          <a:stretch>
            <a:fillRect/>
          </a:stretch>
        </p:blipFill>
        <p:spPr bwMode="auto">
          <a:xfrm>
            <a:off x="3571868" y="2643182"/>
            <a:ext cx="628650" cy="428625"/>
          </a:xfrm>
          <a:prstGeom prst="rect">
            <a:avLst/>
          </a:prstGeom>
          <a:noFill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" contrast="40000"/>
          </a:blip>
          <a:srcRect/>
          <a:stretch>
            <a:fillRect/>
          </a:stretch>
        </p:blipFill>
        <p:spPr bwMode="auto">
          <a:xfrm>
            <a:off x="1071538" y="4293096"/>
            <a:ext cx="752475" cy="428625"/>
          </a:xfrm>
          <a:prstGeom prst="rect">
            <a:avLst/>
          </a:prstGeom>
          <a:noFill/>
        </p:spPr>
      </p:pic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97766" y="28553"/>
            <a:ext cx="1012825" cy="1014413"/>
            <a:chOff x="109331" y="111600"/>
            <a:chExt cx="1013791" cy="1013791"/>
          </a:xfrm>
        </p:grpSpPr>
        <p:sp>
          <p:nvSpPr>
            <p:cNvPr id="12" name="Oval 11"/>
            <p:cNvSpPr/>
            <p:nvPr/>
          </p:nvSpPr>
          <p:spPr>
            <a:xfrm>
              <a:off x="109331" y="111600"/>
              <a:ext cx="1013791" cy="101379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Arial" panose="020B0604020202020204"/>
                <a:ea typeface="Arial Unicode MS"/>
              </a:endParaRPr>
            </a:p>
          </p:txBody>
        </p:sp>
        <p:pic>
          <p:nvPicPr>
            <p:cNvPr id="13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12" y="152324"/>
              <a:ext cx="935976" cy="84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214282" y="1097947"/>
            <a:ext cx="8715436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3.Menentukan Persamaan Garis yang Sejajar Dengan Garis Lain dan Melalui Sebuah Titik</a:t>
            </a:r>
            <a:endParaRPr kumimoji="0" lang="id-ID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d-ID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Hal pertama yang harus dilakukan sebelum menentukan persamaan garis yang sejajar dengan garis lain dan melalui sebuah titik adalah menentukan gradien garis-garis sejajar tersebut.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Garis h memiliki persamaan y = mx + c. Garis k sejajar dengan garis h dan melalui titik (a,b) sehingga gradien garis k (m</a:t>
            </a:r>
            <a:r>
              <a:rPr lang="id-ID" sz="1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sama dengan gradien garis h (m</a:t>
            </a:r>
            <a:r>
              <a:rPr lang="id-ID" sz="1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), yaitu m. Ingat bahwa gradien garis yang sejajar adalah sama! Berdasarkan rumus sebelumnya, kita peroleh persamaan garis k adalah y – b = m(x – a). Jadi, persamaan garis yang sejajar dengan garis y = mx + c dan melalui titik (a, b) adalah </a:t>
            </a: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y– b = m(x – a).</a:t>
            </a:r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Contoh </a:t>
            </a: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oal :</a:t>
            </a:r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Tentukan persamaan garis yang melalui titik (3, 5) dan sejajar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garis y = 2x – 4!</a:t>
            </a:r>
          </a:p>
          <a:p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Penyelesaian:</a:t>
            </a:r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Gradien garis y = 2x – 4 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dalah m = 2. Persamaan garis yang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melalui titik (3, 5) dan sejajar garis y = 2x – 4 adalah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y– b = m(x – a)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⇔ y – 5 = 2(x – 3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⇔ y – 5 = 2x – 6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⇔ y = 2x –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ounded Rectangle 2">
            <a:hlinkClick r:id="rId3" action="ppaction://hlinksldjump"/>
          </p:cNvPr>
          <p:cNvSpPr/>
          <p:nvPr/>
        </p:nvSpPr>
        <p:spPr>
          <a:xfrm>
            <a:off x="2857488" y="214290"/>
            <a:ext cx="3786215" cy="6429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MENENTUKAN PERSAMAAN GARIS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3897" y="0"/>
            <a:ext cx="1012825" cy="1014413"/>
            <a:chOff x="109331" y="111600"/>
            <a:chExt cx="1013791" cy="1013791"/>
          </a:xfrm>
        </p:grpSpPr>
        <p:sp>
          <p:nvSpPr>
            <p:cNvPr id="5" name="Oval 4"/>
            <p:cNvSpPr/>
            <p:nvPr/>
          </p:nvSpPr>
          <p:spPr>
            <a:xfrm>
              <a:off x="109331" y="111600"/>
              <a:ext cx="1013791" cy="101379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Arial" panose="020B0604020202020204"/>
                <a:ea typeface="Arial Unicode MS"/>
              </a:endParaRPr>
            </a:p>
          </p:txBody>
        </p:sp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12" y="152324"/>
              <a:ext cx="935976" cy="84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4E8A82-E686-4221-B11D-D2A51A6E8E3E}"/>
              </a:ext>
            </a:extLst>
          </p:cNvPr>
          <p:cNvSpPr txBox="1"/>
          <p:nvPr/>
        </p:nvSpPr>
        <p:spPr>
          <a:xfrm>
            <a:off x="2658300" y="4203008"/>
            <a:ext cx="17281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= 3, b = 5</a:t>
            </a:r>
          </a:p>
          <a:p>
            <a:endParaRPr lang="en-US" dirty="0"/>
          </a:p>
          <a:p>
            <a:r>
              <a:rPr lang="en-US" dirty="0"/>
              <a:t>y = mx + c</a:t>
            </a:r>
          </a:p>
          <a:p>
            <a:r>
              <a:rPr lang="en-US" dirty="0"/>
              <a:t>y = 2x – 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6916EA-F7F3-4950-9D20-1BB5D0B83E24}"/>
              </a:ext>
            </a:extLst>
          </p:cNvPr>
          <p:cNvCxnSpPr/>
          <p:nvPr/>
        </p:nvCxnSpPr>
        <p:spPr>
          <a:xfrm flipH="1">
            <a:off x="4211960" y="3068960"/>
            <a:ext cx="144016" cy="20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669BE9-2B87-4963-9AF1-9151409E4599}"/>
              </a:ext>
            </a:extLst>
          </p:cNvPr>
          <p:cNvCxnSpPr/>
          <p:nvPr/>
        </p:nvCxnSpPr>
        <p:spPr>
          <a:xfrm flipH="1">
            <a:off x="6156176" y="3140968"/>
            <a:ext cx="144016" cy="20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2857488" y="214290"/>
            <a:ext cx="3786215" cy="6429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MENENTUKAN PERSAMAAN GARIS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282" y="1196752"/>
            <a:ext cx="871543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4.Menentukan Persamaan Garis yang Tegak Lurus Dengan Garis Lain dan Melalui Sebuah Titik</a:t>
            </a:r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Gradien dua buah garis yang saling tegak lurus jika diketahui persamaan garis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= mx + c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 garis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tegak lurus garis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 melalui titik (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adalah </a:t>
            </a:r>
            <a:r>
              <a:rPr lang="id-ID" sz="1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– b </a:t>
            </a: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– 1/m </a:t>
            </a:r>
            <a:r>
              <a:rPr lang="id-ID" sz="1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d-ID" sz="1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 – a</a:t>
            </a: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id-ID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Contoh </a:t>
            </a: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oal :</a:t>
            </a:r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Tentukan persamaan garis yang melalui titik (-2, 4) dan tegak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lurus garis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4!</a:t>
            </a:r>
          </a:p>
          <a:p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Penyelesaian:</a:t>
            </a:r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Gradien garis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4 adalah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2. Persamaan garis yang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melalui titik (-2, 4) dan tegak lurus garis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4 adalah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– b </a:t>
            </a: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– 1/m </a:t>
            </a:r>
            <a:r>
              <a:rPr lang="id-ID" sz="1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d-ID" sz="1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 – a</a:t>
            </a: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–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 = – 1/2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 –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(–2))</a:t>
            </a:r>
          </a:p>
          <a:p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–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 = – 1/2 (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 +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2)</a:t>
            </a:r>
          </a:p>
          <a:p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–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 = – 1/2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x –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–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1/2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 +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Jadi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persamaan garis yang melalui titik (-2, 4) dan tegak lurus garis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4 adalah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–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 +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</a:t>
            </a:r>
          </a:p>
          <a:p>
            <a:endParaRPr lang="id-ID" dirty="0"/>
          </a:p>
          <a:p>
            <a:endParaRPr lang="id-ID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6237" y="28553"/>
            <a:ext cx="1012825" cy="1014413"/>
            <a:chOff x="109331" y="111600"/>
            <a:chExt cx="1013791" cy="1013791"/>
          </a:xfrm>
        </p:grpSpPr>
        <p:sp>
          <p:nvSpPr>
            <p:cNvPr id="6" name="Oval 5"/>
            <p:cNvSpPr/>
            <p:nvPr/>
          </p:nvSpPr>
          <p:spPr>
            <a:xfrm>
              <a:off x="109331" y="111600"/>
              <a:ext cx="1013791" cy="101379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Arial" panose="020B0604020202020204"/>
                <a:ea typeface="Arial Unicode MS"/>
              </a:endParaRPr>
            </a:p>
          </p:txBody>
        </p:sp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12" y="152324"/>
              <a:ext cx="935976" cy="84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hlinkClick r:id="rId3" action="ppaction://hlinksldjump"/>
          </p:cNvPr>
          <p:cNvSpPr/>
          <p:nvPr/>
        </p:nvSpPr>
        <p:spPr>
          <a:xfrm>
            <a:off x="3000364" y="214290"/>
            <a:ext cx="3429024" cy="6429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SOAL LATIHAN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124744"/>
            <a:ext cx="86781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Soal Latihan !</a:t>
            </a:r>
          </a:p>
          <a:p>
            <a:endParaRPr lang="id-ID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Latihan 1!</a:t>
            </a:r>
          </a:p>
          <a:p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Nyatakan persamaan garis berikut ke dalam bentuk 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= mx + c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pPr lvl="0"/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a. 2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5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7 </a:t>
            </a:r>
          </a:p>
          <a:p>
            <a:pPr lvl="0"/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b. 5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+ 3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–15 </a:t>
            </a:r>
          </a:p>
          <a:p>
            <a:pPr lvl="0"/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c.  –3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+ 6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8 </a:t>
            </a:r>
          </a:p>
          <a:p>
            <a:pPr lvl="0"/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d. –5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+ 4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–10 </a:t>
            </a:r>
          </a:p>
          <a:p>
            <a:pPr lvl="0"/>
            <a:endParaRPr lang="id-ID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Latihan 2 !</a:t>
            </a:r>
          </a:p>
          <a:p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Gambarlah grafik dari persamaan berikut !</a:t>
            </a:r>
          </a:p>
          <a:p>
            <a:pPr lvl="0"/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a. y = 2x + 3</a:t>
            </a:r>
          </a:p>
          <a:p>
            <a:pPr lvl="0"/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b. y = x – 5</a:t>
            </a:r>
          </a:p>
          <a:p>
            <a:pPr lvl="0"/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c. y = 3x – 6</a:t>
            </a:r>
          </a:p>
          <a:p>
            <a:pPr lvl="0"/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d. y = x + 2</a:t>
            </a:r>
          </a:p>
          <a:p>
            <a:pPr lvl="0"/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e. y = 5x + 1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7164"/>
            <a:ext cx="1012825" cy="1014413"/>
            <a:chOff x="109331" y="111600"/>
            <a:chExt cx="1013791" cy="1013791"/>
          </a:xfrm>
        </p:grpSpPr>
        <p:sp>
          <p:nvSpPr>
            <p:cNvPr id="5" name="Oval 4"/>
            <p:cNvSpPr/>
            <p:nvPr/>
          </p:nvSpPr>
          <p:spPr>
            <a:xfrm>
              <a:off x="109331" y="111600"/>
              <a:ext cx="1013791" cy="101379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Arial" panose="020B0604020202020204"/>
                <a:ea typeface="Arial Unicode MS"/>
              </a:endParaRPr>
            </a:p>
          </p:txBody>
        </p:sp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12" y="152324"/>
              <a:ext cx="935976" cy="84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96752"/>
            <a:ext cx="86781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Latihan 3 ! </a:t>
            </a:r>
          </a:p>
          <a:p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Tentukan gradien dari garis berikut!</a:t>
            </a:r>
          </a:p>
          <a:p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a. (2, 4) dan (5, 8) </a:t>
            </a:r>
          </a:p>
          <a:p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b. (-1, 3) dan (3, -5) </a:t>
            </a:r>
          </a:p>
          <a:p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c. (1, 3) dan (6, 2) </a:t>
            </a:r>
          </a:p>
          <a:p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d. (-5, 4) dan (1, -2)</a:t>
            </a:r>
          </a:p>
          <a:p>
            <a:endParaRPr lang="id-ID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Latihan 4 !</a:t>
            </a:r>
          </a:p>
          <a:p>
            <a:pPr marL="342900" indent="-342900">
              <a:buAutoNum type="arabicPeriod"/>
            </a:pP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Tentukan gradien garis 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sejajar dengan garis y = 5x + 7. </a:t>
            </a:r>
          </a:p>
          <a:p>
            <a:pPr marL="342900" indent="-342900">
              <a:buAutoNum type="arabicPeriod"/>
            </a:pP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Persamaan garis 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 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5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2. Jika garis 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diketahui tegak lurus garis 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tentukan gradien garis 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pPr marL="342900" indent="-342900">
              <a:buAutoNum type="arabicPeriod"/>
            </a:pP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Garis 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memiliki persamaan 2x + 3y – 6 = 0 dan garis h memiliki persamaan 3x – 2y + 2 = 0. Selidikilah apakah garis g tegak lurus pada garis h?</a:t>
            </a:r>
          </a:p>
          <a:p>
            <a:pPr marL="342900" indent="-342900">
              <a:buAutoNum type="arabicPeriod"/>
            </a:pP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Diketahui garis 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melalui titik (-1,5) dan titik (2,-4) dan garis 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melalui titik (3,-2) dan (6,-1). Selidiki apakah garis 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tegak lurus garis </a:t>
            </a:r>
            <a:r>
              <a:rPr lang="id-ID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endParaRPr lang="id-ID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id-ID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3000364" y="214290"/>
            <a:ext cx="3429024" cy="6429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SOAL LATIHAN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07504" y="28554"/>
            <a:ext cx="1012825" cy="1014413"/>
            <a:chOff x="109331" y="111600"/>
            <a:chExt cx="1013791" cy="1013791"/>
          </a:xfrm>
        </p:grpSpPr>
        <p:sp>
          <p:nvSpPr>
            <p:cNvPr id="7" name="Oval 6"/>
            <p:cNvSpPr/>
            <p:nvPr/>
          </p:nvSpPr>
          <p:spPr>
            <a:xfrm>
              <a:off x="109331" y="111600"/>
              <a:ext cx="1013791" cy="101379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Arial" panose="020B0604020202020204"/>
                <a:ea typeface="Arial Unicode MS"/>
              </a:endParaRPr>
            </a:p>
          </p:txBody>
        </p:sp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12" y="152324"/>
              <a:ext cx="935976" cy="84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hlinkClick r:id="rId3" action="ppaction://hlinksldjump"/>
          </p:cNvPr>
          <p:cNvSpPr/>
          <p:nvPr/>
        </p:nvSpPr>
        <p:spPr>
          <a:xfrm>
            <a:off x="3000364" y="214290"/>
            <a:ext cx="3429024" cy="6429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SOAL LATIHAN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1000108"/>
            <a:ext cx="8941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Latihan 5 !</a:t>
            </a:r>
          </a:p>
          <a:p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Tentukan persamaan garis yang melalui titik-titik dan memiliki gradien berikut ini!</a:t>
            </a:r>
          </a:p>
          <a:p>
            <a:pPr marL="342900" lvl="0" indent="-342900">
              <a:buFont typeface="+mj-lt"/>
              <a:buAutoNum type="alphaLcPeriod"/>
            </a:pP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(3, 6), gradien 3 </a:t>
            </a:r>
          </a:p>
          <a:p>
            <a:pPr marL="342900" lvl="0" indent="-342900">
              <a:buFont typeface="+mj-lt"/>
              <a:buAutoNum type="alphaLcPeriod"/>
            </a:pP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(-4, 2), gradien 2 </a:t>
            </a:r>
          </a:p>
          <a:p>
            <a:pPr marL="342900" lvl="0" indent="-342900">
              <a:buFont typeface="+mj-lt"/>
              <a:buAutoNum type="alphaLcPeriod"/>
            </a:pP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(5, -1), gradien 2</a:t>
            </a:r>
          </a:p>
          <a:p>
            <a:pPr marL="342900" lvl="0" indent="-342900">
              <a:buFont typeface="+mj-lt"/>
              <a:buAutoNum type="alphaLcPeriod"/>
            </a:pP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(-2, -5), gradien 4 </a:t>
            </a:r>
          </a:p>
          <a:p>
            <a:pPr marL="342900" lvl="0" indent="-342900">
              <a:buFont typeface="+mj-lt"/>
              <a:buAutoNum type="alphaLcPeriod"/>
            </a:pPr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(1, 3), gradien 3/2</a:t>
            </a:r>
          </a:p>
          <a:p>
            <a:r>
              <a:rPr lang="id-ID" dirty="0"/>
              <a:t> </a:t>
            </a:r>
          </a:p>
          <a:p>
            <a:endParaRPr lang="id-ID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28554"/>
            <a:ext cx="1012825" cy="1014413"/>
            <a:chOff x="109331" y="111600"/>
            <a:chExt cx="1013791" cy="1013791"/>
          </a:xfrm>
        </p:grpSpPr>
        <p:sp>
          <p:nvSpPr>
            <p:cNvPr id="5" name="Oval 4"/>
            <p:cNvSpPr/>
            <p:nvPr/>
          </p:nvSpPr>
          <p:spPr>
            <a:xfrm>
              <a:off x="109331" y="111600"/>
              <a:ext cx="1013791" cy="101379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Arial" panose="020B0604020202020204"/>
                <a:ea typeface="Arial Unicode MS"/>
              </a:endParaRPr>
            </a:p>
          </p:txBody>
        </p:sp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12" y="152324"/>
              <a:ext cx="935976" cy="84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1526385" y="1700808"/>
            <a:ext cx="6357983" cy="25202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PERSAMAAN GARIS LURUS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6200" y="0"/>
            <a:ext cx="1012825" cy="1014413"/>
            <a:chOff x="109331" y="111600"/>
            <a:chExt cx="1013791" cy="1013791"/>
          </a:xfrm>
        </p:grpSpPr>
        <p:sp>
          <p:nvSpPr>
            <p:cNvPr id="5" name="Oval 4"/>
            <p:cNvSpPr/>
            <p:nvPr/>
          </p:nvSpPr>
          <p:spPr>
            <a:xfrm>
              <a:off x="109331" y="111600"/>
              <a:ext cx="1013791" cy="101379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Arial" panose="020B0604020202020204"/>
                <a:ea typeface="Arial Unicode MS"/>
              </a:endParaRPr>
            </a:p>
          </p:txBody>
        </p:sp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12" y="152324"/>
              <a:ext cx="935976" cy="84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516" y="2204864"/>
            <a:ext cx="87129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>
                <a:solidFill>
                  <a:schemeClr val="bg1"/>
                </a:solidFill>
              </a:rPr>
              <a:t>Terima kasih atas perhatia</a:t>
            </a:r>
            <a:r>
              <a:rPr lang="en-US" sz="4400" dirty="0">
                <a:solidFill>
                  <a:schemeClr val="bg1"/>
                </a:solidFill>
              </a:rPr>
              <a:t>n</a:t>
            </a:r>
            <a:r>
              <a:rPr lang="id-ID" sz="4400" dirty="0">
                <a:solidFill>
                  <a:schemeClr val="bg1"/>
                </a:solidFill>
              </a:rPr>
              <a:t>nya</a:t>
            </a:r>
          </a:p>
          <a:p>
            <a:pPr algn="ctr"/>
            <a:endParaRPr lang="id-ID" sz="44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1415" y="17702"/>
            <a:ext cx="1012825" cy="1014413"/>
            <a:chOff x="109331" y="111600"/>
            <a:chExt cx="1013791" cy="1013791"/>
          </a:xfrm>
        </p:grpSpPr>
        <p:sp>
          <p:nvSpPr>
            <p:cNvPr id="8" name="Oval 7"/>
            <p:cNvSpPr/>
            <p:nvPr/>
          </p:nvSpPr>
          <p:spPr>
            <a:xfrm>
              <a:off x="109331" y="111600"/>
              <a:ext cx="1013791" cy="101379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Arial" panose="020B0604020202020204"/>
                <a:ea typeface="Arial Unicode MS"/>
              </a:endParaRPr>
            </a:p>
          </p:txBody>
        </p:sp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12" y="152324"/>
              <a:ext cx="935976" cy="84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0A31C-AECB-4679-8990-DEC33ED7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4896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chemeClr val="bg1"/>
                </a:solidFill>
                <a:latin typeface="Algerian" panose="04020705040A02060702" pitchFamily="82" charset="0"/>
              </a:rPr>
              <a:t>Sekian</a:t>
            </a:r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...</a:t>
            </a:r>
          </a:p>
          <a:p>
            <a:endParaRPr lang="en-US" b="1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ID" b="1" dirty="0" err="1">
                <a:solidFill>
                  <a:schemeClr val="bg1"/>
                </a:solidFill>
                <a:latin typeface="Algerian" panose="04020705040A02060702" pitchFamily="82" charset="0"/>
              </a:rPr>
              <a:t>Hatur</a:t>
            </a:r>
            <a:r>
              <a:rPr lang="en-ID" b="1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ID" b="1" dirty="0" err="1">
                <a:solidFill>
                  <a:schemeClr val="bg1"/>
                </a:solidFill>
                <a:latin typeface="Algerian" panose="04020705040A02060702" pitchFamily="82" charset="0"/>
              </a:rPr>
              <a:t>nuhun</a:t>
            </a:r>
            <a:r>
              <a:rPr lang="en-ID" b="1" dirty="0">
                <a:solidFill>
                  <a:schemeClr val="bg1"/>
                </a:solidFill>
                <a:latin typeface="Algerian" panose="04020705040A02060702" pitchFamily="82" charset="0"/>
              </a:rPr>
              <a:t>…. </a:t>
            </a:r>
            <a:r>
              <a:rPr lang="en-ID" b="1" dirty="0">
                <a:solidFill>
                  <a:schemeClr val="bg1"/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</a:t>
            </a:r>
            <a:endParaRPr lang="en-US" b="1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chemeClr val="bg1"/>
                </a:solidFill>
                <a:latin typeface="Algerian" panose="04020705040A02060702" pitchFamily="82" charset="0"/>
              </a:rPr>
              <a:t>Wassalamu’alaikum</a:t>
            </a:r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lgerian" panose="04020705040A02060702" pitchFamily="82" charset="0"/>
              </a:rPr>
              <a:t>Wr</a:t>
            </a:r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. Wb.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1415" y="17702"/>
            <a:ext cx="1012825" cy="1014413"/>
            <a:chOff x="109331" y="111600"/>
            <a:chExt cx="1013791" cy="1013791"/>
          </a:xfrm>
        </p:grpSpPr>
        <p:sp>
          <p:nvSpPr>
            <p:cNvPr id="5" name="Oval 4"/>
            <p:cNvSpPr/>
            <p:nvPr/>
          </p:nvSpPr>
          <p:spPr>
            <a:xfrm>
              <a:off x="109331" y="111600"/>
              <a:ext cx="1013791" cy="101379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Arial" panose="020B0604020202020204"/>
                <a:ea typeface="Arial Unicode MS"/>
              </a:endParaRPr>
            </a:p>
          </p:txBody>
        </p:sp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12" y="152324"/>
              <a:ext cx="935976" cy="84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1152C4-81F1-4A11-A6EB-0626389C680F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8704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3" r="10945" b="10320"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43" name="Group 10"/>
          <p:cNvGrpSpPr>
            <a:grpSpLocks/>
          </p:cNvGrpSpPr>
          <p:nvPr/>
        </p:nvGrpSpPr>
        <p:grpSpPr bwMode="auto">
          <a:xfrm>
            <a:off x="3754438" y="195263"/>
            <a:ext cx="1787525" cy="1787525"/>
            <a:chOff x="109331" y="111600"/>
            <a:chExt cx="1013791" cy="1013791"/>
          </a:xfrm>
        </p:grpSpPr>
        <p:sp>
          <p:nvSpPr>
            <p:cNvPr id="11" name="Oval 10"/>
            <p:cNvSpPr/>
            <p:nvPr/>
          </p:nvSpPr>
          <p:spPr>
            <a:xfrm>
              <a:off x="109331" y="111600"/>
              <a:ext cx="1013791" cy="10137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pic>
          <p:nvPicPr>
            <p:cNvPr id="87045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12" y="152324"/>
              <a:ext cx="935976" cy="84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Title 1"/>
          <p:cNvSpPr txBox="1"/>
          <p:nvPr/>
        </p:nvSpPr>
        <p:spPr bwMode="auto">
          <a:xfrm>
            <a:off x="228600" y="2178050"/>
            <a:ext cx="8534400" cy="1708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normAutofit fontScale="850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sz="10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Terima</a:t>
            </a:r>
            <a:r>
              <a:rPr lang="en-US" sz="10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Kasih</a:t>
            </a:r>
            <a:endParaRPr lang="id-ID" sz="10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ubtitle 2"/>
          <p:cNvSpPr txBox="1"/>
          <p:nvPr/>
        </p:nvSpPr>
        <p:spPr>
          <a:xfrm>
            <a:off x="457200" y="4148114"/>
            <a:ext cx="8305800" cy="20208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182880" indent="-18288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880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205" indent="-182880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880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en-US" b="1" noProof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Megawati Ulfah, S.Pd., M.Pd.</a:t>
            </a:r>
          </a:p>
          <a:p>
            <a:pPr marL="0" indent="0"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en-US" b="1" noProof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Email: </a:t>
            </a:r>
            <a:r>
              <a:rPr lang="en-US" altLang="en-US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megawati.ulfah@pelitabangsa.ac.id</a:t>
            </a:r>
          </a:p>
          <a:p>
            <a:pPr marL="0" indent="0"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lang="en-US" altLang="en-US" b="1" noProof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lang="id-ID" alt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797077"/>
      </p:ext>
    </p:extLst>
  </p:cSld>
  <p:clrMapOvr>
    <a:masterClrMapping/>
  </p:clrMapOvr>
  <p:transition spd="slow" advTm="20000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hlinkClick r:id="rId3" action="ppaction://hlinksldjump"/>
          </p:cNvPr>
          <p:cNvSpPr/>
          <p:nvPr/>
        </p:nvSpPr>
        <p:spPr>
          <a:xfrm>
            <a:off x="2857489" y="214290"/>
            <a:ext cx="3286148" cy="6429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MATERI</a:t>
            </a:r>
          </a:p>
        </p:txBody>
      </p:sp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857224" y="1500174"/>
            <a:ext cx="4000528" cy="57150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PENGERTIAN PERSAMAAN GARIS LURUS</a:t>
            </a:r>
          </a:p>
        </p:txBody>
      </p:sp>
      <p:sp>
        <p:nvSpPr>
          <p:cNvPr id="5" name="Rounded Rectangle 4">
            <a:hlinkClick r:id="rId5" action="ppaction://hlinksldjump"/>
          </p:cNvPr>
          <p:cNvSpPr/>
          <p:nvPr/>
        </p:nvSpPr>
        <p:spPr>
          <a:xfrm>
            <a:off x="3571870" y="2285992"/>
            <a:ext cx="3786215" cy="5715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GRAFIK PERSAMAAN GARIS LURUS</a:t>
            </a:r>
          </a:p>
        </p:txBody>
      </p:sp>
      <p:sp>
        <p:nvSpPr>
          <p:cNvPr id="6" name="Rounded Rectangle 5">
            <a:hlinkClick r:id="rId6" action="ppaction://hlinksldjump"/>
          </p:cNvPr>
          <p:cNvSpPr/>
          <p:nvPr/>
        </p:nvSpPr>
        <p:spPr>
          <a:xfrm>
            <a:off x="857224" y="3071810"/>
            <a:ext cx="4000528" cy="4286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GRADIEN GARIS LURUS</a:t>
            </a:r>
          </a:p>
        </p:txBody>
      </p:sp>
      <p:sp>
        <p:nvSpPr>
          <p:cNvPr id="7" name="Rounded Rectangle 6">
            <a:hlinkClick r:id="rId7" action="ppaction://hlinksldjump"/>
          </p:cNvPr>
          <p:cNvSpPr/>
          <p:nvPr/>
        </p:nvSpPr>
        <p:spPr>
          <a:xfrm>
            <a:off x="3571870" y="3714754"/>
            <a:ext cx="3786215" cy="6429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MENENTUKAN PERSAMAAN GARIS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76200" y="0"/>
            <a:ext cx="1012825" cy="1014413"/>
            <a:chOff x="109331" y="111600"/>
            <a:chExt cx="1013791" cy="1013791"/>
          </a:xfrm>
        </p:grpSpPr>
        <p:sp>
          <p:nvSpPr>
            <p:cNvPr id="9" name="Oval 8"/>
            <p:cNvSpPr/>
            <p:nvPr/>
          </p:nvSpPr>
          <p:spPr>
            <a:xfrm>
              <a:off x="109331" y="111600"/>
              <a:ext cx="1013791" cy="101379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Arial" panose="020B0604020202020204"/>
                <a:ea typeface="Arial Unicode MS"/>
              </a:endParaRPr>
            </a:p>
          </p:txBody>
        </p:sp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12" y="152324"/>
              <a:ext cx="935976" cy="84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2714612" y="214290"/>
            <a:ext cx="4000528" cy="50006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PENGERTIAN PERSAMAAN GARIS LURUS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95536" y="620688"/>
            <a:ext cx="8534182" cy="67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Perhatikan grafik dari fungsi  f(x)= 2x + 1 dalam Koordinat Cartesius di bawah ini.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sz="16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sz="16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sz="16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sz="16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sz="16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sz="16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sz="16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id-ID" sz="1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</a:t>
            </a:r>
            <a:r>
              <a:rPr kumimoji="0" lang="id-ID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Gambar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 sz="1600" dirty="0">
              <a:solidFill>
                <a:schemeClr val="bg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d-ID" sz="1600" dirty="0">
                <a:solidFill>
                  <a:schemeClr val="bg1"/>
                </a:solidFill>
              </a:rPr>
              <a:t>Sumbu mendatar disebut sumbu x dan sumbu tegak disebut sumbu f(x). Apabila fungsi di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>
                <a:solidFill>
                  <a:schemeClr val="bg1"/>
                </a:solidFill>
              </a:rPr>
              <a:t>atas dituliskan dalam bentuk y = 2x + 1, maka sumbu tegak pada grafik disebut sumbu y. Dengan demikian y = f(x).  Karena grafik dari fungsi f(x) = 2x + 1 atau y = 2x + 1 berupa   garis lurus, maka bentuk  y = 2x + 1 disebut persamaan garis lurus. Bentuk umum persamaan garis lurus dapat dinyatakan dalam dua bentuk berikut ini 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 sz="160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1149254"/>
            <a:ext cx="3643338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6237" y="-85743"/>
            <a:ext cx="1012825" cy="1014413"/>
            <a:chOff x="109331" y="111600"/>
            <a:chExt cx="1013791" cy="1013791"/>
          </a:xfrm>
        </p:grpSpPr>
        <p:sp>
          <p:nvSpPr>
            <p:cNvPr id="6" name="Oval 5"/>
            <p:cNvSpPr/>
            <p:nvPr/>
          </p:nvSpPr>
          <p:spPr>
            <a:xfrm>
              <a:off x="109331" y="111600"/>
              <a:ext cx="1013791" cy="101379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Arial" panose="020B0604020202020204"/>
                <a:ea typeface="Arial Unicode MS"/>
              </a:endParaRPr>
            </a:p>
          </p:txBody>
        </p:sp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12" y="152324"/>
              <a:ext cx="935976" cy="84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3" y="0"/>
            <a:ext cx="87154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d-ID" sz="1600" dirty="0"/>
          </a:p>
          <a:p>
            <a:pPr lvl="0"/>
            <a:endParaRPr lang="id-ID" sz="1600" dirty="0"/>
          </a:p>
          <a:p>
            <a:pPr lvl="0"/>
            <a:endParaRPr lang="id-ID" sz="1600" dirty="0"/>
          </a:p>
          <a:p>
            <a:pPr lvl="0"/>
            <a:endParaRPr lang="id-ID" sz="1600" dirty="0"/>
          </a:p>
          <a:p>
            <a:pPr lvl="0"/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a. Bentuk 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ksplisit 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Bentuk umum persamaan garis lurus dapat dituliskan sebagai </a:t>
            </a: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= mx + c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dengan x dan y variabel atau peubah, m dan c konstanta. Bentuk persamaan tersebut dinamakan bentuk eksplisit. Dalam hal ini m sering dinamakan koefisien arah atau gradien dari garis lurus. Sehingga untuk garis yang persamaannya y = 2x + 1 mempunyai gradien m = 2. </a:t>
            </a:r>
          </a:p>
          <a:p>
            <a:pPr lvl="0"/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b. Bentuk 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mplisit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Persamaan y = 2x + 1 dapat diubah ke bentuk lain yaitu </a:t>
            </a: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2x – y + 1 = 0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Sehingga bentuk umum yang lain untuk persamaan garis lurus dapat dituliskan sebagai Ax + By + C = 0, dengan x dan y peubah serta A, B, dan C konstanta. Bentuk tersebut dinamakan bentuk implisit. </a:t>
            </a:r>
          </a:p>
          <a:p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endParaRPr lang="id-ID" dirty="0"/>
          </a:p>
        </p:txBody>
      </p: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2643174" y="214290"/>
            <a:ext cx="4000528" cy="50006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PENGERTIAN PERSAMAAN GARIS LURUS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3897" y="285"/>
            <a:ext cx="1012825" cy="1014413"/>
            <a:chOff x="109331" y="111600"/>
            <a:chExt cx="1013791" cy="1013791"/>
          </a:xfrm>
        </p:grpSpPr>
        <p:sp>
          <p:nvSpPr>
            <p:cNvPr id="5" name="Oval 4"/>
            <p:cNvSpPr/>
            <p:nvPr/>
          </p:nvSpPr>
          <p:spPr>
            <a:xfrm>
              <a:off x="109331" y="111600"/>
              <a:ext cx="1013791" cy="101379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Arial" panose="020B0604020202020204"/>
                <a:ea typeface="Arial Unicode MS"/>
              </a:endParaRPr>
            </a:p>
          </p:txBody>
        </p:sp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12" y="152324"/>
              <a:ext cx="935976" cy="84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276386"/>
            <a:ext cx="87484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d-ID" sz="1600" dirty="0"/>
          </a:p>
          <a:p>
            <a:pPr lvl="0"/>
            <a:endParaRPr lang="id-ID" sz="1600" dirty="0"/>
          </a:p>
          <a:p>
            <a:pPr lvl="0"/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Contoh 1.1</a:t>
            </a:r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Gambarlah grafik persamaan garis lurus </a:t>
            </a: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= 2x - 4</a:t>
            </a:r>
          </a:p>
          <a:p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Penyelesaian :</a:t>
            </a:r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Persamaan  y = 2x - 4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Jika x = 0 maka y = -4, titiknya adalah (0,-4) 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Jika  x = 3 maka y = 2, titiknya adalah (3,2). 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Tabel pasangan berurutan adalah :</a:t>
            </a:r>
          </a:p>
          <a:p>
            <a:endParaRPr lang="id-ID" sz="1600" dirty="0"/>
          </a:p>
          <a:p>
            <a:endParaRPr lang="id-ID" sz="1600" dirty="0"/>
          </a:p>
          <a:p>
            <a:endParaRPr lang="id-ID" dirty="0"/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571735" y="214290"/>
            <a:ext cx="3786215" cy="50006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GRAFIK PERSAMAAN GARIS LURUS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677292"/>
              </p:ext>
            </p:extLst>
          </p:nvPr>
        </p:nvGraphicFramePr>
        <p:xfrm>
          <a:off x="427512" y="2996952"/>
          <a:ext cx="3929091" cy="132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278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278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278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Titik (x,y)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(0,</a:t>
                      </a:r>
                      <a:r>
                        <a:rPr lang="id-ID" baseline="0" dirty="0"/>
                        <a:t> -4)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(3, 2)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018" y="-42884"/>
            <a:ext cx="1012825" cy="1014413"/>
            <a:chOff x="109331" y="111600"/>
            <a:chExt cx="1013791" cy="1013791"/>
          </a:xfrm>
        </p:grpSpPr>
        <p:sp>
          <p:nvSpPr>
            <p:cNvPr id="8" name="Oval 7"/>
            <p:cNvSpPr/>
            <p:nvPr/>
          </p:nvSpPr>
          <p:spPr>
            <a:xfrm>
              <a:off x="109331" y="111600"/>
              <a:ext cx="1013791" cy="101379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Arial" panose="020B0604020202020204"/>
                <a:ea typeface="Arial Unicode MS"/>
              </a:endParaRPr>
            </a:p>
          </p:txBody>
        </p:sp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12" y="152324"/>
              <a:ext cx="935976" cy="84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40BC73F-2264-477F-AD1E-F9348F57A173}"/>
              </a:ext>
            </a:extLst>
          </p:cNvPr>
          <p:cNvSpPr txBox="1"/>
          <p:nvPr/>
        </p:nvSpPr>
        <p:spPr>
          <a:xfrm>
            <a:off x="5292080" y="2333142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y = 2x -4</a:t>
            </a:r>
          </a:p>
          <a:p>
            <a:r>
              <a:rPr lang="en-US" dirty="0">
                <a:solidFill>
                  <a:schemeClr val="bg1"/>
                </a:solidFill>
              </a:rPr>
              <a:t>x = 0         y = 2(0)-4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y = 0 – 4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y = -4</a:t>
            </a:r>
            <a:endParaRPr lang="en-ID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E9B420-FF0E-4CC0-BF3A-C7D05ACBD92F}"/>
              </a:ext>
            </a:extLst>
          </p:cNvPr>
          <p:cNvCxnSpPr>
            <a:cxnSpLocks/>
          </p:cNvCxnSpPr>
          <p:nvPr/>
        </p:nvCxnSpPr>
        <p:spPr>
          <a:xfrm>
            <a:off x="6084168" y="2780928"/>
            <a:ext cx="27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hlinkClick r:id="rId3" action="ppaction://hlinksldjump"/>
          </p:cNvPr>
          <p:cNvSpPr/>
          <p:nvPr/>
        </p:nvSpPr>
        <p:spPr>
          <a:xfrm>
            <a:off x="2500298" y="142852"/>
            <a:ext cx="3786215" cy="50006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GRAFIK PERSAMAAN GARIS LURUS</a:t>
            </a: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214282" y="747856"/>
            <a:ext cx="8715436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Gambar grafiknya sebagai berikut 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id-ID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</a:t>
            </a:r>
            <a:r>
              <a:rPr lang="id-ID" sz="1600" dirty="0">
                <a:solidFill>
                  <a:schemeClr val="bg1"/>
                </a:solidFill>
              </a:rPr>
              <a:t>Untuk mempermudah menggambar grafik                        			                             persamaan garis lurus selain mencari dua  		                                                                 titik  sembarang yang memenuhi persamaan,    		                                               dapat pula diambil dua titik yang merupakan  				           titik potong grafik  dengan sumbu </a:t>
            </a:r>
            <a:r>
              <a:rPr lang="id-ID" sz="1600" i="1" dirty="0">
                <a:solidFill>
                  <a:schemeClr val="bg1"/>
                </a:solidFill>
              </a:rPr>
              <a:t>x </a:t>
            </a:r>
            <a:r>
              <a:rPr lang="id-ID" sz="1600" dirty="0">
                <a:solidFill>
                  <a:schemeClr val="bg1"/>
                </a:solidFill>
              </a:rPr>
              <a:t>dan titik 				           potong dengan sumbu </a:t>
            </a:r>
            <a:r>
              <a:rPr lang="id-ID" sz="1600" i="1" dirty="0">
                <a:solidFill>
                  <a:schemeClr val="bg1"/>
                </a:solidFill>
              </a:rPr>
              <a:t>y</a:t>
            </a:r>
            <a:r>
              <a:rPr lang="id-ID" sz="1600" dirty="0">
                <a:solidFill>
                  <a:schemeClr val="bg1"/>
                </a:solidFill>
              </a:rPr>
              <a:t>, sebagai berikut : </a:t>
            </a:r>
          </a:p>
          <a:p>
            <a:r>
              <a:rPr lang="id-ID" sz="1600" b="1" dirty="0">
                <a:solidFill>
                  <a:schemeClr val="bg1"/>
                </a:solidFill>
              </a:rPr>
              <a:t>				           Contoh 1.2</a:t>
            </a:r>
            <a:endParaRPr lang="id-ID" sz="1600" dirty="0">
              <a:solidFill>
                <a:schemeClr val="bg1"/>
              </a:solidFill>
            </a:endParaRPr>
          </a:p>
          <a:p>
            <a:r>
              <a:rPr lang="id-ID" sz="1600" dirty="0">
                <a:solidFill>
                  <a:schemeClr val="bg1"/>
                </a:solidFill>
              </a:rPr>
              <a:t>				           Gambarlah grafik persamaan garis lurus </a:t>
            </a:r>
          </a:p>
          <a:p>
            <a:r>
              <a:rPr lang="id-ID" sz="1600" dirty="0">
                <a:solidFill>
                  <a:schemeClr val="bg1"/>
                </a:solidFill>
              </a:rPr>
              <a:t>                                                                                    y = x + 4.</a:t>
            </a:r>
          </a:p>
          <a:p>
            <a:r>
              <a:rPr lang="id-ID" sz="1600" b="1" dirty="0">
                <a:solidFill>
                  <a:schemeClr val="bg1"/>
                </a:solidFill>
              </a:rPr>
              <a:t>				            Penyelesaian</a:t>
            </a:r>
            <a:endParaRPr lang="id-ID" sz="1600" dirty="0">
              <a:solidFill>
                <a:schemeClr val="bg1"/>
              </a:solidFill>
            </a:endParaRPr>
          </a:p>
          <a:p>
            <a:r>
              <a:rPr lang="id-ID" sz="1600" dirty="0">
                <a:solidFill>
                  <a:schemeClr val="bg1"/>
                </a:solidFill>
              </a:rPr>
              <a:t>				            Persamaan y = x + 4.</a:t>
            </a:r>
          </a:p>
          <a:p>
            <a:r>
              <a:rPr lang="id-ID" sz="1600" dirty="0">
                <a:solidFill>
                  <a:schemeClr val="bg1"/>
                </a:solidFill>
              </a:rPr>
              <a:t>				            Titik potong dengan sumbu y, yaitu jika x = 0   		                                                maka y = 4, titiknya adalah (0,4)</a:t>
            </a:r>
          </a:p>
          <a:p>
            <a:r>
              <a:rPr lang="id-ID" sz="1600" dirty="0">
                <a:solidFill>
                  <a:schemeClr val="bg1"/>
                </a:solidFill>
              </a:rPr>
              <a:t>				            Titik potong dengan sumbu x, yaitu jika y = 0                  	             Gambar 1.1                               maka x = -4, titiknya adalah (-4,0).</a:t>
            </a:r>
          </a:p>
          <a:p>
            <a:r>
              <a:rPr lang="id-ID" sz="1600" dirty="0">
                <a:solidFill>
                  <a:schemeClr val="bg1"/>
                </a:solidFill>
              </a:rPr>
              <a:t>		                          	            Tabel pasangan berurutannya adalah:</a:t>
            </a:r>
          </a:p>
          <a:p>
            <a:endParaRPr kumimoji="0" lang="id-ID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               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85852" y="1285860"/>
          <a:ext cx="3042764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9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19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19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1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0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rot="16200000" flipH="1">
            <a:off x="892942" y="2964652"/>
            <a:ext cx="3357588" cy="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285852" y="2428868"/>
            <a:ext cx="307183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500298" y="385762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3428992" y="1643050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6" name="Straight Connector 25"/>
          <p:cNvCxnSpPr/>
          <p:nvPr/>
        </p:nvCxnSpPr>
        <p:spPr>
          <a:xfrm rot="5400000" flipH="1" flipV="1">
            <a:off x="1393009" y="2321711"/>
            <a:ext cx="3071834" cy="1285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84414" y="1651803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</a:rPr>
              <a:t>(3,2)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71670" y="3643314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</a:rPr>
              <a:t>(0,-4)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0430" y="1357298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y </a:t>
            </a:r>
            <a:r>
              <a:rPr lang="id-ID" sz="1400" dirty="0">
                <a:solidFill>
                  <a:schemeClr val="bg1"/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id-ID" sz="1400" dirty="0">
                <a:solidFill>
                  <a:schemeClr val="bg1"/>
                </a:solidFill>
              </a:rPr>
              <a:t>2x-4</a:t>
            </a:r>
          </a:p>
        </p:txBody>
      </p: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0" y="-30780"/>
            <a:ext cx="1012825" cy="1014413"/>
            <a:chOff x="109331" y="111600"/>
            <a:chExt cx="1013791" cy="1013791"/>
          </a:xfrm>
        </p:grpSpPr>
        <p:sp>
          <p:nvSpPr>
            <p:cNvPr id="14" name="Oval 13"/>
            <p:cNvSpPr/>
            <p:nvPr/>
          </p:nvSpPr>
          <p:spPr>
            <a:xfrm>
              <a:off x="109331" y="111600"/>
              <a:ext cx="1013791" cy="101379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Arial" panose="020B0604020202020204"/>
                <a:ea typeface="Arial Unicode MS"/>
              </a:endParaRPr>
            </a:p>
          </p:txBody>
        </p:sp>
        <p:pic>
          <p:nvPicPr>
            <p:cNvPr id="15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12" y="152324"/>
              <a:ext cx="935976" cy="84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395536" y="689272"/>
            <a:ext cx="8534182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id-ID" sz="16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Tabel pasangan berurutannya adalah:</a:t>
            </a:r>
            <a:endParaRPr kumimoji="0" lang="id-ID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sz="16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sz="16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Gambar grafiknya sebagai berikut 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d-ID" sz="1600" dirty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d-ID" sz="1600" dirty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d-ID" sz="1600" dirty="0">
                <a:solidFill>
                  <a:schemeClr val="bg1"/>
                </a:solidFill>
              </a:rPr>
              <a:t>Gambar 1.2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2805438"/>
            <a:ext cx="371477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500298" y="142852"/>
            <a:ext cx="3786215" cy="50006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GRAFIK PERSAMAAN GARIS LURUS</a:t>
            </a:r>
          </a:p>
        </p:txBody>
      </p:sp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68" y="1214422"/>
            <a:ext cx="328614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-7165"/>
            <a:ext cx="1012825" cy="1014413"/>
            <a:chOff x="109331" y="111600"/>
            <a:chExt cx="1013791" cy="1013791"/>
          </a:xfrm>
        </p:grpSpPr>
        <p:sp>
          <p:nvSpPr>
            <p:cNvPr id="8" name="Oval 7"/>
            <p:cNvSpPr/>
            <p:nvPr/>
          </p:nvSpPr>
          <p:spPr>
            <a:xfrm>
              <a:off x="109331" y="111600"/>
              <a:ext cx="1013791" cy="101379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Arial" panose="020B0604020202020204"/>
                <a:ea typeface="Arial Unicode MS"/>
              </a:endParaRPr>
            </a:p>
          </p:txBody>
        </p:sp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12" y="152324"/>
              <a:ext cx="935976" cy="84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hlinkClick r:id="rId3" action="ppaction://hlinksldjump"/>
          </p:cNvPr>
          <p:cNvSpPr/>
          <p:nvPr/>
        </p:nvSpPr>
        <p:spPr>
          <a:xfrm>
            <a:off x="2643174" y="214290"/>
            <a:ext cx="4000528" cy="4286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GRADIEN GARIS LURUS</a:t>
            </a:r>
          </a:p>
        </p:txBody>
      </p:sp>
      <p:pic>
        <p:nvPicPr>
          <p:cNvPr id="3" name="Picture 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795337"/>
            <a:ext cx="2643206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495520" y="3286124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Gambar 1.3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9058" y="857233"/>
            <a:ext cx="49292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Gambar 1.3  tersebut memuat beberapa garis lurus yang melalui titik pangkal koordinat. Jika kita perhatikan garis-garis tersebut mempunyai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kemiringan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kecondongan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Kemiringan dari suatu garis lurus disebut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gradien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 garis lurus tersebut.</a:t>
            </a:r>
          </a:p>
          <a:p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Menentukan Gradien  garis Lurus</a:t>
            </a:r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Karena suatu garis lurus dapat ditentukan melalui dua titik, maka untuk menentukan gradien suatu garis lurus dapat ditentukan melalui dua titik. Misal titik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1) dan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2 ,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2 ) terletak pada suatu garis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untuk menentukan gradien garis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terlebih dahulu ditentukan komponen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(perubahan nilai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dan komponen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(perubahan nilai</a:t>
            </a:r>
          </a:p>
          <a:p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dari titik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1) dan titik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2 ,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2 ). </a:t>
            </a:r>
          </a:p>
          <a:p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Perhatikan Gambar 1.4 berikut :</a:t>
            </a:r>
          </a:p>
          <a:p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Garis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melalui dua titik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d-ID" sz="1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d-ID" sz="1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dan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d-ID" sz="1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d-ID" sz="1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), sehingga komponen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 garis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d-ID" sz="1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d-ID" sz="1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 komponen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 garis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d-ID" sz="1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2 -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d-ID" sz="1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1539" y="3643314"/>
            <a:ext cx="2357453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43042" y="5786454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Gambar 1.4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6237" y="2378"/>
            <a:ext cx="1012825" cy="1014413"/>
            <a:chOff x="109331" y="111600"/>
            <a:chExt cx="1013791" cy="1013791"/>
          </a:xfrm>
        </p:grpSpPr>
        <p:sp>
          <p:nvSpPr>
            <p:cNvPr id="9" name="Oval 8"/>
            <p:cNvSpPr/>
            <p:nvPr/>
          </p:nvSpPr>
          <p:spPr>
            <a:xfrm>
              <a:off x="109331" y="111600"/>
              <a:ext cx="1013791" cy="101379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Arial" panose="020B0604020202020204"/>
                <a:ea typeface="Arial Unicode MS"/>
              </a:endParaRPr>
            </a:p>
          </p:txBody>
        </p:sp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12" y="152324"/>
              <a:ext cx="935976" cy="84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702</TotalTime>
  <Words>2522</Words>
  <Application>Microsoft Office PowerPoint</Application>
  <PresentationFormat>On-screen Show (4:3)</PresentationFormat>
  <Paragraphs>340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Algerian</vt:lpstr>
      <vt:lpstr>Arial</vt:lpstr>
      <vt:lpstr>Calibri</vt:lpstr>
      <vt:lpstr>Rockwell</vt:lpstr>
      <vt:lpstr>Segoe UI</vt:lpstr>
      <vt:lpstr>Times New Roman</vt:lpstr>
      <vt:lpstr>Wingdings</vt:lpstr>
      <vt:lpstr>Wingdings 2</vt:lpstr>
      <vt:lpstr>Foundry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ispring</dc:title>
  <dc:creator>Acer4739</dc:creator>
  <cp:lastModifiedBy>Megawati Ulfah</cp:lastModifiedBy>
  <cp:revision>98</cp:revision>
  <dcterms:created xsi:type="dcterms:W3CDTF">2012-12-21T09:58:05Z</dcterms:created>
  <dcterms:modified xsi:type="dcterms:W3CDTF">2021-11-13T15:35:19Z</dcterms:modified>
</cp:coreProperties>
</file>