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5" r:id="rId1"/>
  </p:sldMasterIdLst>
  <p:notesMasterIdLst>
    <p:notesMasterId r:id="rId15"/>
  </p:notesMasterIdLst>
  <p:sldIdLst>
    <p:sldId id="400" r:id="rId2"/>
    <p:sldId id="402" r:id="rId3"/>
    <p:sldId id="481" r:id="rId4"/>
    <p:sldId id="482" r:id="rId5"/>
    <p:sldId id="483" r:id="rId6"/>
    <p:sldId id="484" r:id="rId7"/>
    <p:sldId id="491" r:id="rId8"/>
    <p:sldId id="485" r:id="rId9"/>
    <p:sldId id="486" r:id="rId10"/>
    <p:sldId id="487" r:id="rId11"/>
    <p:sldId id="489" r:id="rId12"/>
    <p:sldId id="490" r:id="rId13"/>
    <p:sldId id="27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6D6"/>
    <a:srgbClr val="566579"/>
    <a:srgbClr val="9AA3AF"/>
    <a:srgbClr val="7F7F7F"/>
    <a:srgbClr val="0070C0"/>
    <a:srgbClr val="339847"/>
    <a:srgbClr val="FF0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1142" autoAdjust="0"/>
  </p:normalViewPr>
  <p:slideViewPr>
    <p:cSldViewPr snapToGrid="0">
      <p:cViewPr varScale="1">
        <p:scale>
          <a:sx n="72" d="100"/>
          <a:sy n="72" d="100"/>
        </p:scale>
        <p:origin x="78" y="87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https://pixabay.com/photos/phone-old-year-built-1955-bakelite-3594206/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5A695-C1CD-4F57-A8D6-E3EB546956D0}" type="slidenum">
              <a:rPr lang="en-ID" smtClean="0"/>
              <a:t>1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7907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2508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7418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Variables in a function are local: Accessible only within the function</a:t>
            </a:r>
          </a:p>
        </p:txBody>
      </p:sp>
    </p:spTree>
    <p:extLst>
      <p:ext uri="{BB962C8B-B14F-4D97-AF65-F5344CB8AC3E}">
        <p14:creationId xmlns:p14="http://schemas.microsoft.com/office/powerpoint/2010/main" val="2173920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c4147e5ba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c4147e5ba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https://www.iconfinder.com/icons/4375050/logo_python_icon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Precisely: You *call* a built-in function by Python to print Hello World to the screen</a:t>
            </a:r>
          </a:p>
        </p:txBody>
      </p:sp>
    </p:spTree>
    <p:extLst>
      <p:ext uri="{BB962C8B-B14F-4D97-AF65-F5344CB8AC3E}">
        <p14:creationId xmlns:p14="http://schemas.microsoft.com/office/powerpoint/2010/main" val="373828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ceil = atap = smallest integer greater than or equal to the given float number</a:t>
            </a:r>
          </a:p>
          <a:p>
            <a:pPr marL="139700" indent="0">
              <a:buNone/>
            </a:pPr>
            <a:r>
              <a:rPr lang="en-ID"/>
              <a:t>pow = pangkat</a:t>
            </a:r>
          </a:p>
          <a:p>
            <a:pPr marL="139700" indent="0">
              <a:buNone/>
            </a:pPr>
            <a:r>
              <a:rPr lang="en-ID"/>
              <a:t>factorial = perkalian bilangan bulat dari 1, 2, dst, sampai given number</a:t>
            </a:r>
          </a:p>
        </p:txBody>
      </p:sp>
    </p:spTree>
    <p:extLst>
      <p:ext uri="{BB962C8B-B14F-4D97-AF65-F5344CB8AC3E}">
        <p14:creationId xmlns:p14="http://schemas.microsoft.com/office/powerpoint/2010/main" val="1678115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Repeat code excessively, prone to error, if there is a mistake we must change all copies of code</a:t>
            </a:r>
          </a:p>
        </p:txBody>
      </p:sp>
    </p:spTree>
    <p:extLst>
      <p:ext uri="{BB962C8B-B14F-4D97-AF65-F5344CB8AC3E}">
        <p14:creationId xmlns:p14="http://schemas.microsoft.com/office/powerpoint/2010/main" val="260367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Reuse</a:t>
            </a:r>
          </a:p>
          <a:p>
            <a:pPr marL="139700" indent="0">
              <a:buNone/>
            </a:pPr>
            <a:r>
              <a:rPr lang="en-ID"/>
              <a:t>As we don't repeat code, we just have to check/test one code part (for function) instead of many places</a:t>
            </a:r>
          </a:p>
          <a:p>
            <a:pPr marL="139700" indent="0">
              <a:buNone/>
            </a:pPr>
            <a:r>
              <a:rPr lang="en-ID"/>
              <a:t>More organized/cleaner code = Break code into smaller chunks</a:t>
            </a:r>
          </a:p>
          <a:p>
            <a:pPr marL="139700" indent="0">
              <a:buNone/>
            </a:pPr>
            <a:endParaRPr lang="en-ID"/>
          </a:p>
          <a:p>
            <a:pPr marL="13970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1758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Want to create a func for factorial</a:t>
            </a:r>
          </a:p>
          <a:p>
            <a:pPr marL="139700" indent="0">
              <a:buNone/>
            </a:pPr>
            <a:endParaRPr lang="en-ID"/>
          </a:p>
          <a:p>
            <a:pPr marL="139700" indent="0">
              <a:buNone/>
            </a:pPr>
            <a:r>
              <a:rPr lang="en-ID"/>
              <a:t>Function signature:</a:t>
            </a:r>
          </a:p>
          <a:p>
            <a:pPr marL="457200" indent="-317500">
              <a:buFontTx/>
              <a:buChar char="-"/>
            </a:pPr>
            <a:r>
              <a:rPr lang="en-ID"/>
              <a:t>def keyword</a:t>
            </a:r>
          </a:p>
          <a:p>
            <a:pPr marL="457200" indent="-317500">
              <a:buFontTx/>
              <a:buChar char="-"/>
            </a:pPr>
            <a:r>
              <a:rPr lang="en-ID"/>
              <a:t>func name (my_factorial)</a:t>
            </a:r>
          </a:p>
          <a:p>
            <a:pPr marL="457200" indent="-317500">
              <a:buFontTx/>
              <a:buChar char="-"/>
            </a:pPr>
            <a:r>
              <a:rPr lang="en-ID"/>
              <a:t>parameter (only n, but can be more, or even no parameter)</a:t>
            </a:r>
          </a:p>
          <a:p>
            <a:pPr marL="457200" indent="-317500">
              <a:buFontTx/>
              <a:buChar char="-"/>
            </a:pPr>
            <a:r>
              <a:rPr lang="en-ID"/>
              <a:t>Colon (to say that the next part is the function body)</a:t>
            </a:r>
          </a:p>
          <a:p>
            <a:pPr marL="139700" indent="0">
              <a:buFontTx/>
              <a:buNone/>
            </a:pPr>
            <a:r>
              <a:rPr lang="en-ID"/>
              <a:t>Function body: Statements of code that run whenever the function is called! + optionally return statement</a:t>
            </a:r>
          </a:p>
          <a:p>
            <a:pPr marL="139700" indent="0">
              <a:buFontTx/>
              <a:buNone/>
            </a:pPr>
            <a:r>
              <a:rPr lang="en-ID"/>
              <a:t>Must be indented properly</a:t>
            </a:r>
          </a:p>
          <a:p>
            <a:pPr marL="139700" indent="0">
              <a:buFontTx/>
              <a:buNone/>
            </a:pPr>
            <a:r>
              <a:rPr lang="en-ID"/>
              <a:t>Note: Python reaches return -&gt; Function stops and return the value</a:t>
            </a:r>
          </a:p>
        </p:txBody>
      </p:sp>
    </p:spTree>
    <p:extLst>
      <p:ext uri="{BB962C8B-B14F-4D97-AF65-F5344CB8AC3E}">
        <p14:creationId xmlns:p14="http://schemas.microsoft.com/office/powerpoint/2010/main" val="2369901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Want to create a func for factorial</a:t>
            </a:r>
          </a:p>
          <a:p>
            <a:pPr marL="139700" indent="0">
              <a:buNone/>
            </a:pPr>
            <a:endParaRPr lang="en-ID"/>
          </a:p>
          <a:p>
            <a:pPr marL="139700" indent="0">
              <a:buNone/>
            </a:pPr>
            <a:r>
              <a:rPr lang="en-ID"/>
              <a:t>Function signature:</a:t>
            </a:r>
          </a:p>
          <a:p>
            <a:pPr marL="457200" indent="-317500">
              <a:buFontTx/>
              <a:buChar char="-"/>
            </a:pPr>
            <a:r>
              <a:rPr lang="en-ID"/>
              <a:t>def keyword</a:t>
            </a:r>
          </a:p>
          <a:p>
            <a:pPr marL="457200" indent="-317500">
              <a:buFontTx/>
              <a:buChar char="-"/>
            </a:pPr>
            <a:r>
              <a:rPr lang="en-ID"/>
              <a:t>func name (my_factorial)</a:t>
            </a:r>
          </a:p>
          <a:p>
            <a:pPr marL="457200" indent="-317500">
              <a:buFontTx/>
              <a:buChar char="-"/>
            </a:pPr>
            <a:r>
              <a:rPr lang="en-ID"/>
              <a:t>parameter (only n, but can be more, or even no parameter)</a:t>
            </a:r>
          </a:p>
          <a:p>
            <a:pPr marL="457200" indent="-317500">
              <a:buFontTx/>
              <a:buChar char="-"/>
            </a:pPr>
            <a:r>
              <a:rPr lang="en-ID"/>
              <a:t>Colon (to say that the next part is the function body)</a:t>
            </a:r>
          </a:p>
          <a:p>
            <a:pPr marL="139700" indent="0">
              <a:buFontTx/>
              <a:buNone/>
            </a:pPr>
            <a:r>
              <a:rPr lang="en-ID"/>
              <a:t>Function body: Statements of code that run whenever the function is called! + optionally return statement</a:t>
            </a:r>
          </a:p>
          <a:p>
            <a:pPr marL="139700" indent="0">
              <a:buFontTx/>
              <a:buNone/>
            </a:pPr>
            <a:r>
              <a:rPr lang="en-ID"/>
              <a:t>Must be indented properly</a:t>
            </a:r>
          </a:p>
          <a:p>
            <a:pPr marL="139700" indent="0">
              <a:buFontTx/>
              <a:buNone/>
            </a:pPr>
            <a:r>
              <a:rPr lang="en-ID"/>
              <a:t>Note: Python reaches return -&gt; Function stops and return the value</a:t>
            </a:r>
          </a:p>
        </p:txBody>
      </p:sp>
    </p:spTree>
    <p:extLst>
      <p:ext uri="{BB962C8B-B14F-4D97-AF65-F5344CB8AC3E}">
        <p14:creationId xmlns:p14="http://schemas.microsoft.com/office/powerpoint/2010/main" val="4166886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To be precise, it returns None (special Python value, indicating the concept of nothing)</a:t>
            </a:r>
          </a:p>
        </p:txBody>
      </p:sp>
    </p:spTree>
    <p:extLst>
      <p:ext uri="{BB962C8B-B14F-4D97-AF65-F5344CB8AC3E}">
        <p14:creationId xmlns:p14="http://schemas.microsoft.com/office/powerpoint/2010/main" val="1084134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868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3F3F3"/>
                </a:solidFill>
              </a:defRPr>
            </a:lvl1pPr>
            <a:lvl2pPr lvl="1" rtl="0">
              <a:buNone/>
              <a:defRPr sz="900">
                <a:solidFill>
                  <a:srgbClr val="F3F3F3"/>
                </a:solidFill>
              </a:defRPr>
            </a:lvl2pPr>
            <a:lvl3pPr lvl="2" rtl="0">
              <a:buNone/>
              <a:defRPr sz="900">
                <a:solidFill>
                  <a:srgbClr val="F3F3F3"/>
                </a:solidFill>
              </a:defRPr>
            </a:lvl3pPr>
            <a:lvl4pPr lvl="3" rtl="0">
              <a:buNone/>
              <a:defRPr sz="900">
                <a:solidFill>
                  <a:srgbClr val="F3F3F3"/>
                </a:solidFill>
              </a:defRPr>
            </a:lvl4pPr>
            <a:lvl5pPr lvl="4" rtl="0">
              <a:buNone/>
              <a:defRPr sz="900">
                <a:solidFill>
                  <a:srgbClr val="F3F3F3"/>
                </a:solidFill>
              </a:defRPr>
            </a:lvl5pPr>
            <a:lvl6pPr lvl="5" rtl="0">
              <a:buNone/>
              <a:defRPr sz="900">
                <a:solidFill>
                  <a:srgbClr val="F3F3F3"/>
                </a:solidFill>
              </a:defRPr>
            </a:lvl6pPr>
            <a:lvl7pPr lvl="6" rtl="0">
              <a:buNone/>
              <a:defRPr sz="900">
                <a:solidFill>
                  <a:srgbClr val="F3F3F3"/>
                </a:solidFill>
              </a:defRPr>
            </a:lvl7pPr>
            <a:lvl8pPr lvl="7" rtl="0">
              <a:buNone/>
              <a:defRPr sz="900">
                <a:solidFill>
                  <a:srgbClr val="F3F3F3"/>
                </a:solidFill>
              </a:defRPr>
            </a:lvl8pPr>
            <a:lvl9pPr lvl="8" rtl="0">
              <a:buNone/>
              <a:defRPr sz="900">
                <a:solidFill>
                  <a:srgbClr val="F3F3F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" name="Google Shape;22;p4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" name="Google Shape;23;p4">
            <a:hlinkClick r:id=""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>
            <a:hlinkClick r:id=""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2494142" y="4685183"/>
            <a:ext cx="4155716" cy="22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Dasar-Dasar Pemrograman 1 | Fariz Darari | Fakultas Ilmu Komputer - UI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6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" name="Google Shape;41;p6">
            <a:hlinkClick r:id=""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>
            <a:hlinkClick r:id=""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</a:defRPr>
            </a:lvl1pPr>
            <a:lvl2pPr lvl="1" rtl="0">
              <a:buNone/>
              <a:defRPr sz="900">
                <a:solidFill>
                  <a:srgbClr val="FFFFFF"/>
                </a:solidFill>
              </a:defRPr>
            </a:lvl2pPr>
            <a:lvl3pPr lvl="2" rtl="0">
              <a:buNone/>
              <a:defRPr sz="900">
                <a:solidFill>
                  <a:srgbClr val="FFFFFF"/>
                </a:solidFill>
              </a:defRPr>
            </a:lvl3pPr>
            <a:lvl4pPr lvl="3" rtl="0">
              <a:buNone/>
              <a:defRPr sz="900">
                <a:solidFill>
                  <a:srgbClr val="FFFFFF"/>
                </a:solidFill>
              </a:defRPr>
            </a:lvl4pPr>
            <a:lvl5pPr lvl="4" rtl="0">
              <a:buNone/>
              <a:defRPr sz="900">
                <a:solidFill>
                  <a:srgbClr val="FFFFFF"/>
                </a:solidFill>
              </a:defRPr>
            </a:lvl5pPr>
            <a:lvl6pPr lvl="5" rtl="0">
              <a:buNone/>
              <a:defRPr sz="900">
                <a:solidFill>
                  <a:srgbClr val="FFFFFF"/>
                </a:solidFill>
              </a:defRPr>
            </a:lvl6pPr>
            <a:lvl7pPr lvl="6" rtl="0">
              <a:buNone/>
              <a:defRPr sz="900">
                <a:solidFill>
                  <a:srgbClr val="FFFFFF"/>
                </a:solidFill>
              </a:defRPr>
            </a:lvl7pPr>
            <a:lvl8pPr lvl="7" rtl="0">
              <a:buNone/>
              <a:defRPr sz="900">
                <a:solidFill>
                  <a:srgbClr val="FFFFFF"/>
                </a:solidFill>
              </a:defRPr>
            </a:lvl8pPr>
            <a:lvl9pPr lvl="8" rtl="0">
              <a:buNone/>
              <a:defRPr sz="9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2542781" y="4685183"/>
            <a:ext cx="4058439" cy="24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Dasar-Dasar Pemrograman 1 | Fariz Darari | Fakultas Ilmu Komputer - UI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dk2"/>
                </a:solidFill>
              </a:defRPr>
            </a:lvl1pPr>
            <a:lvl2pPr lvl="1" algn="ctr">
              <a:buNone/>
              <a:defRPr sz="1000">
                <a:solidFill>
                  <a:schemeClr val="dk2"/>
                </a:solidFill>
              </a:defRPr>
            </a:lvl2pPr>
            <a:lvl3pPr lvl="2" algn="ctr">
              <a:buNone/>
              <a:defRPr sz="1000">
                <a:solidFill>
                  <a:schemeClr val="dk2"/>
                </a:solidFill>
              </a:defRPr>
            </a:lvl3pPr>
            <a:lvl4pPr lvl="3" algn="ctr">
              <a:buNone/>
              <a:defRPr sz="1000">
                <a:solidFill>
                  <a:schemeClr val="dk2"/>
                </a:solidFill>
              </a:defRPr>
            </a:lvl4pPr>
            <a:lvl5pPr lvl="4" algn="ctr">
              <a:buNone/>
              <a:defRPr sz="1000">
                <a:solidFill>
                  <a:schemeClr val="dk2"/>
                </a:solidFill>
              </a:defRPr>
            </a:lvl5pPr>
            <a:lvl6pPr lvl="5" algn="ctr">
              <a:buNone/>
              <a:defRPr sz="1000">
                <a:solidFill>
                  <a:schemeClr val="dk2"/>
                </a:solidFill>
              </a:defRPr>
            </a:lvl6pPr>
            <a:lvl7pPr lvl="6" algn="ctr">
              <a:buNone/>
              <a:defRPr sz="1000">
                <a:solidFill>
                  <a:schemeClr val="dk2"/>
                </a:solidFill>
              </a:defRPr>
            </a:lvl7pPr>
            <a:lvl8pPr lvl="7" algn="ctr">
              <a:buNone/>
              <a:defRPr sz="1000">
                <a:solidFill>
                  <a:schemeClr val="dk2"/>
                </a:solidFill>
              </a:defRPr>
            </a:lvl8pPr>
            <a:lvl9pPr lvl="8" algn="ct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it.ly/pymooc-id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hone, Old, Year Built 1955, Bakelite, Post, Dial">
            <a:extLst>
              <a:ext uri="{FF2B5EF4-FFF2-40B4-BE49-F238E27FC236}">
                <a16:creationId xmlns:a16="http://schemas.microsoft.com/office/drawing/2014/main" id="{C331963B-3E1D-4431-89DD-7A6E806B0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5" y="-480220"/>
            <a:ext cx="9155910" cy="610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108E08-A584-4DE4-B5BF-19E4728F4416}"/>
              </a:ext>
            </a:extLst>
          </p:cNvPr>
          <p:cNvSpPr/>
          <p:nvPr/>
        </p:nvSpPr>
        <p:spPr>
          <a:xfrm>
            <a:off x="-1191" y="2233101"/>
            <a:ext cx="9144000" cy="109214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3940A12-EA75-4580-BA45-CD4E1CC661D8}"/>
              </a:ext>
            </a:extLst>
          </p:cNvPr>
          <p:cNvSpPr txBox="1">
            <a:spLocks/>
          </p:cNvSpPr>
          <p:nvPr/>
        </p:nvSpPr>
        <p:spPr>
          <a:xfrm>
            <a:off x="1143000" y="2464456"/>
            <a:ext cx="6858000" cy="52224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3200" b="0">
                <a:solidFill>
                  <a:schemeClr val="bg1"/>
                </a:solidFill>
                <a:latin typeface="Abadi" panose="020B0604020104020204" pitchFamily="34" charset="0"/>
              </a:rPr>
              <a:t>Functions in Python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D015F-8965-4522-97F1-0B572C8D455D}"/>
              </a:ext>
            </a:extLst>
          </p:cNvPr>
          <p:cNvSpPr/>
          <p:nvPr/>
        </p:nvSpPr>
        <p:spPr>
          <a:xfrm>
            <a:off x="-3573" y="2970949"/>
            <a:ext cx="9144000" cy="354293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3CC01D8-7984-4599-81E6-DC9A0B22F6FD}"/>
              </a:ext>
            </a:extLst>
          </p:cNvPr>
          <p:cNvSpPr txBox="1">
            <a:spLocks/>
          </p:cNvSpPr>
          <p:nvPr/>
        </p:nvSpPr>
        <p:spPr>
          <a:xfrm>
            <a:off x="1143000" y="2237609"/>
            <a:ext cx="6858000" cy="35429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800">
                <a:solidFill>
                  <a:schemeClr val="bg1"/>
                </a:solidFill>
                <a:latin typeface="Abadi" panose="020B0604020104020204" pitchFamily="34" charset="0"/>
              </a:rPr>
              <a:t>CSGE601020 | Foundations of Programming 1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767A0B7-C003-4640-86A0-B551D5AC9C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" y="898"/>
            <a:ext cx="1910095" cy="827888"/>
          </a:xfrm>
          <a:prstGeom prst="rect">
            <a:avLst/>
          </a:prstGeom>
          <a:ln>
            <a:noFill/>
          </a:ln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095B7EAD-0F6B-44D4-BD5E-9CBCC34659D8}"/>
              </a:ext>
            </a:extLst>
          </p:cNvPr>
          <p:cNvSpPr txBox="1">
            <a:spLocks/>
          </p:cNvSpPr>
          <p:nvPr/>
        </p:nvSpPr>
        <p:spPr>
          <a:xfrm>
            <a:off x="1143000" y="2977115"/>
            <a:ext cx="6858000" cy="73267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1800" b="1">
                <a:solidFill>
                  <a:schemeClr val="tx1">
                    <a:lumMod val="75000"/>
                    <a:lumOff val="25000"/>
                  </a:schemeClr>
                </a:solidFill>
              </a:rPr>
              <a:t>Fariz Darari</a:t>
            </a:r>
            <a:endParaRPr lang="en-ID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7EB00-F486-482C-8BEC-CA477BD552E3}"/>
              </a:ext>
            </a:extLst>
          </p:cNvPr>
          <p:cNvSpPr txBox="1"/>
          <p:nvPr/>
        </p:nvSpPr>
        <p:spPr>
          <a:xfrm>
            <a:off x="171567" y="4510216"/>
            <a:ext cx="6386685" cy="52322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566579"/>
                </a:solidFill>
                <a:latin typeface="Abadi" panose="020B0604020104020204" pitchFamily="34" charset="0"/>
              </a:rPr>
              <a:t>A video lecture using this slideset is available (+ other cool Python tutorial videos):</a:t>
            </a:r>
          </a:p>
          <a:p>
            <a:r>
              <a:rPr lang="en-US" b="1">
                <a:solidFill>
                  <a:schemeClr val="tx1"/>
                </a:solidFill>
                <a:latin typeface="Abadi" panose="020B06040201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https://bit.ly/pymooc-id</a:t>
            </a:r>
            <a:endParaRPr lang="en-US" b="1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16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32"/>
    </mc:Choice>
    <mc:Fallback xmlns="">
      <p:transition spd="slow" advTm="1423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400">
                <a:latin typeface="Abadi" panose="020B0604020104020204" pitchFamily="34" charset="0"/>
              </a:rPr>
              <a:t>Quiz time: Modify this function to say hi to some name!</a:t>
            </a:r>
            <a:endParaRPr lang="en-ID" sz="240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6" name="Google Shape;252;p33">
            <a:extLst>
              <a:ext uri="{FF2B5EF4-FFF2-40B4-BE49-F238E27FC236}">
                <a16:creationId xmlns:a16="http://schemas.microsoft.com/office/drawing/2014/main" id="{7405E5FE-21FC-4270-B46C-1C348CA037C8}"/>
              </a:ext>
            </a:extLst>
          </p:cNvPr>
          <p:cNvSpPr txBox="1"/>
          <p:nvPr/>
        </p:nvSpPr>
        <p:spPr>
          <a:xfrm>
            <a:off x="400995" y="841829"/>
            <a:ext cx="8520599" cy="940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 hi(</a:t>
            </a:r>
            <a:r>
              <a:rPr lang="en-ID" sz="20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    print("Hi, " + </a:t>
            </a:r>
            <a:r>
              <a:rPr lang="en-ID" sz="20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 + "!")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C5D78-4E88-4ECE-A8A3-26300A8DC1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9"/>
          <a:stretch/>
        </p:blipFill>
        <p:spPr>
          <a:xfrm>
            <a:off x="434300" y="2016055"/>
            <a:ext cx="2529278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69"/>
    </mc:Choice>
    <mc:Fallback xmlns="">
      <p:transition spd="slow" advTm="3076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400">
                <a:latin typeface="Abadi" panose="020B0604020104020204" pitchFamily="34" charset="0"/>
              </a:rPr>
              <a:t>Quiz time: What's wrong with this code?</a:t>
            </a:r>
            <a:endParaRPr lang="en-ID" sz="240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sp>
        <p:nvSpPr>
          <p:cNvPr id="6" name="Google Shape;252;p33">
            <a:extLst>
              <a:ext uri="{FF2B5EF4-FFF2-40B4-BE49-F238E27FC236}">
                <a16:creationId xmlns:a16="http://schemas.microsoft.com/office/drawing/2014/main" id="{7405E5FE-21FC-4270-B46C-1C348CA037C8}"/>
              </a:ext>
            </a:extLst>
          </p:cNvPr>
          <p:cNvSpPr txBox="1"/>
          <p:nvPr/>
        </p:nvSpPr>
        <p:spPr>
          <a:xfrm>
            <a:off x="400995" y="841829"/>
            <a:ext cx="8520599" cy="200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hi_fitri</a:t>
            </a: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    name = "</a:t>
            </a:r>
            <a:r>
              <a:rPr lang="en-ID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Fitri</a:t>
            </a: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    print("Hi, " + name + "!")</a:t>
            </a:r>
          </a:p>
          <a:p>
            <a:pPr marL="0" indent="0">
              <a:buNone/>
            </a:pPr>
            <a:endParaRPr lang="en-ID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hi_fitri</a:t>
            </a: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print(name)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81B78-6B95-4800-8791-392DC922DB8F}"/>
              </a:ext>
            </a:extLst>
          </p:cNvPr>
          <p:cNvSpPr/>
          <p:nvPr/>
        </p:nvSpPr>
        <p:spPr>
          <a:xfrm>
            <a:off x="6746789" y="2755557"/>
            <a:ext cx="1996216" cy="321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2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89"/>
    </mc:Choice>
    <mc:Fallback xmlns="">
      <p:transition spd="slow" advTm="2098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400">
                <a:latin typeface="Abadi" panose="020B0604020104020204" pitchFamily="34" charset="0"/>
              </a:rPr>
              <a:t>Quiz time: What's wrong with this code?</a:t>
            </a:r>
            <a:endParaRPr lang="en-ID" sz="240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sp>
        <p:nvSpPr>
          <p:cNvPr id="6" name="Google Shape;252;p33">
            <a:extLst>
              <a:ext uri="{FF2B5EF4-FFF2-40B4-BE49-F238E27FC236}">
                <a16:creationId xmlns:a16="http://schemas.microsoft.com/office/drawing/2014/main" id="{7405E5FE-21FC-4270-B46C-1C348CA037C8}"/>
              </a:ext>
            </a:extLst>
          </p:cNvPr>
          <p:cNvSpPr txBox="1"/>
          <p:nvPr/>
        </p:nvSpPr>
        <p:spPr>
          <a:xfrm>
            <a:off x="400995" y="841829"/>
            <a:ext cx="8520599" cy="200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2000">
                <a:solidFill>
                  <a:schemeClr val="tx1"/>
                </a:solidFill>
                <a:latin typeface="Consolas" panose="020B0609020204030204" pitchFamily="49" charset="0"/>
              </a:rPr>
              <a:t>def hi_fitri():</a:t>
            </a:r>
          </a:p>
          <a:p>
            <a:pPr marL="0" indent="0">
              <a:buNone/>
            </a:pPr>
            <a:r>
              <a:rPr lang="en-ID" sz="2000">
                <a:solidFill>
                  <a:schemeClr val="tx1"/>
                </a:solidFill>
                <a:latin typeface="Consolas" panose="020B0609020204030204" pitchFamily="49" charset="0"/>
              </a:rPr>
              <a:t>    name = "Fitri"</a:t>
            </a:r>
          </a:p>
          <a:p>
            <a:pPr marL="0" indent="0">
              <a:buNone/>
            </a:pPr>
            <a:r>
              <a:rPr lang="en-ID" sz="2000">
                <a:solidFill>
                  <a:schemeClr val="tx1"/>
                </a:solidFill>
                <a:latin typeface="Consolas" panose="020B0609020204030204" pitchFamily="49" charset="0"/>
              </a:rPr>
              <a:t>    print("Hi, " + name + "!")</a:t>
            </a:r>
          </a:p>
          <a:p>
            <a:pPr marL="0" indent="0">
              <a:buNone/>
            </a:pPr>
            <a:endParaRPr lang="en-ID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2000">
                <a:solidFill>
                  <a:schemeClr val="tx1"/>
                </a:solidFill>
                <a:latin typeface="Consolas" panose="020B0609020204030204" pitchFamily="49" charset="0"/>
              </a:rPr>
              <a:t>hi_fitri()</a:t>
            </a:r>
          </a:p>
          <a:p>
            <a:pPr marL="0" indent="0">
              <a:buNone/>
            </a:pPr>
            <a:r>
              <a:rPr lang="en-ID" sz="2000">
                <a:solidFill>
                  <a:schemeClr val="tx1"/>
                </a:solidFill>
                <a:latin typeface="Consolas" panose="020B0609020204030204" pitchFamily="49" charset="0"/>
              </a:rPr>
              <a:t>print(name)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56347-C6D0-41A9-9591-C6E704E1A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91" y="3057959"/>
            <a:ext cx="8668960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8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75"/>
    </mc:Choice>
    <mc:Fallback xmlns="">
      <p:transition spd="slow" advTm="3737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7A6044-2A66-4C95-AD51-56BE702580EA}"/>
              </a:ext>
            </a:extLst>
          </p:cNvPr>
          <p:cNvGrpSpPr/>
          <p:nvPr/>
        </p:nvGrpSpPr>
        <p:grpSpPr>
          <a:xfrm>
            <a:off x="3742050" y="872084"/>
            <a:ext cx="1659900" cy="1659900"/>
            <a:chOff x="3742050" y="1094500"/>
            <a:chExt cx="1659900" cy="1659900"/>
          </a:xfrm>
        </p:grpSpPr>
        <p:sp>
          <p:nvSpPr>
            <p:cNvPr id="890" name="Google Shape;890;p52"/>
            <p:cNvSpPr/>
            <p:nvPr/>
          </p:nvSpPr>
          <p:spPr>
            <a:xfrm>
              <a:off x="3742050" y="1094500"/>
              <a:ext cx="1659900" cy="1659900"/>
            </a:xfrm>
            <a:prstGeom prst="ellipse">
              <a:avLst/>
            </a:prstGeom>
            <a:noFill/>
            <a:ln w="9525" cap="flat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170" name="Picture 2" descr="logo, python icon">
              <a:extLst>
                <a:ext uri="{FF2B5EF4-FFF2-40B4-BE49-F238E27FC236}">
                  <a16:creationId xmlns:a16="http://schemas.microsoft.com/office/drawing/2014/main" id="{213FB561-EB10-444D-8568-100790B9D2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173" y="1294097"/>
              <a:ext cx="1277654" cy="1277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Google Shape;252;p33">
            <a:extLst>
              <a:ext uri="{FF2B5EF4-FFF2-40B4-BE49-F238E27FC236}">
                <a16:creationId xmlns:a16="http://schemas.microsoft.com/office/drawing/2014/main" id="{8642F49A-BC5F-482C-97F3-B391FE64EEDC}"/>
              </a:ext>
            </a:extLst>
          </p:cNvPr>
          <p:cNvSpPr txBox="1"/>
          <p:nvPr/>
        </p:nvSpPr>
        <p:spPr>
          <a:xfrm>
            <a:off x="1878227" y="2781010"/>
            <a:ext cx="5387546" cy="901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2000">
                <a:solidFill>
                  <a:schemeClr val="tx1"/>
                </a:solidFill>
                <a:latin typeface="Consolas" panose="020B0609020204030204" pitchFamily="49" charset="0"/>
              </a:rPr>
              <a:t>def thanks():</a:t>
            </a:r>
          </a:p>
          <a:p>
            <a:pPr marL="0" indent="0">
              <a:buNone/>
            </a:pPr>
            <a:r>
              <a:rPr lang="en-ID" sz="2000">
                <a:solidFill>
                  <a:schemeClr val="tx1"/>
                </a:solidFill>
                <a:latin typeface="Consolas" panose="020B0609020204030204" pitchFamily="49" charset="0"/>
              </a:rPr>
              <a:t>  print("Thank you for watching!")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30"/>
    </mc:Choice>
    <mc:Fallback xmlns="">
      <p:transition spd="slow" advTm="2423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>
                <a:latin typeface="Abadi" panose="020B0604020104020204" pitchFamily="34" charset="0"/>
              </a:rPr>
              <a:t>Remember our first Hello World program?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sp>
        <p:nvSpPr>
          <p:cNvPr id="6" name="Google Shape;252;p33">
            <a:extLst>
              <a:ext uri="{FF2B5EF4-FFF2-40B4-BE49-F238E27FC236}">
                <a16:creationId xmlns:a16="http://schemas.microsoft.com/office/drawing/2014/main" id="{7405E5FE-21FC-4270-B46C-1C348CA037C8}"/>
              </a:ext>
            </a:extLst>
          </p:cNvPr>
          <p:cNvSpPr txBox="1"/>
          <p:nvPr/>
        </p:nvSpPr>
        <p:spPr>
          <a:xfrm>
            <a:off x="400995" y="841831"/>
            <a:ext cx="8520599" cy="727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print("Hello, world!") </a:t>
            </a:r>
            <a:r>
              <a:rPr lang="en-ID" sz="1800" dirty="0">
                <a:solidFill>
                  <a:schemeClr val="tx1"/>
                </a:solidFill>
                <a:latin typeface="Consolas" panose="020B0609020204030204" pitchFamily="49" charset="0"/>
              </a:rPr>
              <a:t># calls print() function</a:t>
            </a:r>
            <a:endParaRPr lang="en-ID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A261AB-2F9D-4618-82AA-AE4380FE6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95" y="1733385"/>
            <a:ext cx="1743318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67"/>
    </mc:Choice>
    <mc:Fallback xmlns="">
      <p:transition spd="slow" advTm="2966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>
                <a:latin typeface="Abadi" panose="020B0604020104020204" pitchFamily="34" charset="0"/>
              </a:rPr>
              <a:t>This code also relies on functions from module </a:t>
            </a:r>
            <a:r>
              <a:rPr lang="en-ID">
                <a:latin typeface="Consolas" panose="020B0609020204030204" pitchFamily="49" charset="0"/>
              </a:rPr>
              <a:t>math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sp>
        <p:nvSpPr>
          <p:cNvPr id="6" name="Google Shape;252;p33">
            <a:extLst>
              <a:ext uri="{FF2B5EF4-FFF2-40B4-BE49-F238E27FC236}">
                <a16:creationId xmlns:a16="http://schemas.microsoft.com/office/drawing/2014/main" id="{7405E5FE-21FC-4270-B46C-1C348CA037C8}"/>
              </a:ext>
            </a:extLst>
          </p:cNvPr>
          <p:cNvSpPr txBox="1"/>
          <p:nvPr/>
        </p:nvSpPr>
        <p:spPr>
          <a:xfrm>
            <a:off x="400995" y="841830"/>
            <a:ext cx="8520599" cy="1876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endParaRPr lang="en-ID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print(ceil(1.23))</a:t>
            </a:r>
          </a:p>
          <a:p>
            <a:pPr marL="0" indent="0">
              <a:buNone/>
            </a:pP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print(pow(5,3))</a:t>
            </a:r>
          </a:p>
          <a:p>
            <a:pPr marL="0" indent="0">
              <a:buNone/>
            </a:pP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print(factorial(4))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364F1-F23F-4C99-A30E-E0096A207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0" y="2881016"/>
            <a:ext cx="82879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6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881"/>
    </mc:Choice>
    <mc:Fallback xmlns="">
      <p:transition spd="slow" advTm="5088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>
                <a:latin typeface="Abadi" panose="020B0604020104020204" pitchFamily="34" charset="0"/>
              </a:rPr>
              <a:t>Programming without functions</a:t>
            </a:r>
            <a:endParaRPr lang="en-ID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sp>
        <p:nvSpPr>
          <p:cNvPr id="6" name="Google Shape;252;p33">
            <a:extLst>
              <a:ext uri="{FF2B5EF4-FFF2-40B4-BE49-F238E27FC236}">
                <a16:creationId xmlns:a16="http://schemas.microsoft.com/office/drawing/2014/main" id="{7405E5FE-21FC-4270-B46C-1C348CA037C8}"/>
              </a:ext>
            </a:extLst>
          </p:cNvPr>
          <p:cNvSpPr txBox="1"/>
          <p:nvPr/>
        </p:nvSpPr>
        <p:spPr>
          <a:xfrm>
            <a:off x="400995" y="841829"/>
            <a:ext cx="8520599" cy="3606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1800" dirty="0">
                <a:solidFill>
                  <a:schemeClr val="tx1"/>
                </a:solidFill>
                <a:latin typeface="Consolas" panose="020B0609020204030204" pitchFamily="49" charset="0"/>
              </a:rPr>
              <a:t># compute factorial of 3</a:t>
            </a:r>
            <a:endParaRPr lang="en-ID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result = 1</a:t>
            </a:r>
          </a:p>
          <a:p>
            <a:pPr marL="0" indent="0">
              <a:buNone/>
            </a:pP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ID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 in range(1,4):</a:t>
            </a:r>
          </a:p>
          <a:p>
            <a:pPr marL="0" indent="0">
              <a:buNone/>
            </a:pP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  result *= </a:t>
            </a:r>
            <a:r>
              <a:rPr lang="en-ID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en-ID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print("Factorial of", 3, "is", result)</a:t>
            </a:r>
          </a:p>
          <a:p>
            <a:pPr marL="0" indent="0">
              <a:buNone/>
            </a:pPr>
            <a:endParaRPr lang="en-ID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1800" dirty="0">
                <a:solidFill>
                  <a:schemeClr val="tx1"/>
                </a:solidFill>
                <a:latin typeface="Consolas" panose="020B0609020204030204" pitchFamily="49" charset="0"/>
              </a:rPr>
              <a:t># compute factorial of 4</a:t>
            </a:r>
            <a:endParaRPr lang="en-ID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result = 1</a:t>
            </a:r>
          </a:p>
          <a:p>
            <a:pPr marL="0" indent="0">
              <a:buNone/>
            </a:pP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ID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 in range(1,5):</a:t>
            </a:r>
          </a:p>
          <a:p>
            <a:pPr marL="0" indent="0">
              <a:buNone/>
            </a:pP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  result *= </a:t>
            </a:r>
            <a:r>
              <a:rPr lang="en-ID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en-ID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print("Factorial of", 4, "is", result)</a:t>
            </a:r>
          </a:p>
          <a:p>
            <a:pPr marL="0" indent="0">
              <a:buNone/>
            </a:pPr>
            <a:endParaRPr lang="en-ID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66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32"/>
    </mc:Choice>
    <mc:Fallback xmlns="">
      <p:transition spd="slow" advTm="4113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>
                <a:latin typeface="Abadi" panose="020B0604020104020204" pitchFamily="34" charset="0"/>
              </a:rPr>
              <a:t>Functions: What and why</a:t>
            </a:r>
            <a:endParaRPr lang="en-ID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4" name="Google Shape;252;p33">
            <a:extLst>
              <a:ext uri="{FF2B5EF4-FFF2-40B4-BE49-F238E27FC236}">
                <a16:creationId xmlns:a16="http://schemas.microsoft.com/office/drawing/2014/main" id="{EE494FDF-3439-4226-A1FE-6A2AB8916738}"/>
              </a:ext>
            </a:extLst>
          </p:cNvPr>
          <p:cNvSpPr txBox="1"/>
          <p:nvPr/>
        </p:nvSpPr>
        <p:spPr>
          <a:xfrm>
            <a:off x="400995" y="993493"/>
            <a:ext cx="8520599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>
              <a:lnSpc>
                <a:spcPct val="130000"/>
              </a:lnSpc>
              <a:buClr>
                <a:srgbClr val="999999"/>
              </a:buClr>
              <a:buSzPts val="1000"/>
            </a:pPr>
            <a: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A function is a set of instructions you can call to carry out a specific task</a:t>
            </a:r>
          </a:p>
          <a:p>
            <a:pPr marL="165100">
              <a:lnSpc>
                <a:spcPct val="130000"/>
              </a:lnSpc>
              <a:buClr>
                <a:srgbClr val="999999"/>
              </a:buClr>
              <a:buSzPts val="1000"/>
            </a:pPr>
            <a:endParaRPr lang="en-ID" sz="2000">
              <a:solidFill>
                <a:schemeClr val="tx1">
                  <a:lumMod val="50000"/>
                  <a:lumOff val="50000"/>
                </a:schemeClr>
              </a:solidFill>
              <a:latin typeface="Abadi" panose="020B0604020104020204" pitchFamily="34" charset="0"/>
            </a:endParaRPr>
          </a:p>
          <a:p>
            <a:pPr marL="165100">
              <a:lnSpc>
                <a:spcPct val="130000"/>
              </a:lnSpc>
              <a:buClr>
                <a:srgbClr val="999999"/>
              </a:buClr>
              <a:buSzPts val="1000"/>
            </a:pPr>
            <a: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Benefits of functions</a:t>
            </a:r>
          </a:p>
          <a:p>
            <a:pPr marL="457200" indent="-292100">
              <a:lnSpc>
                <a:spcPct val="130000"/>
              </a:lnSpc>
              <a:buClr>
                <a:srgbClr val="999999"/>
              </a:buClr>
              <a:buSzPts val="1000"/>
              <a:buFont typeface="Arial"/>
              <a:buChar char="➜"/>
            </a:pPr>
            <a: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Avoid repeating code</a:t>
            </a:r>
          </a:p>
          <a:p>
            <a:pPr marL="457200" indent="-292100">
              <a:lnSpc>
                <a:spcPct val="130000"/>
              </a:lnSpc>
              <a:buClr>
                <a:srgbClr val="999999"/>
              </a:buClr>
              <a:buSzPts val="1000"/>
              <a:buFont typeface="Arial"/>
              <a:buChar char="➜"/>
            </a:pPr>
            <a: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Improved reliability</a:t>
            </a:r>
          </a:p>
          <a:p>
            <a:pPr marL="457200" indent="-292100">
              <a:lnSpc>
                <a:spcPct val="130000"/>
              </a:lnSpc>
              <a:buClr>
                <a:srgbClr val="999999"/>
              </a:buClr>
              <a:buSzPts val="1000"/>
              <a:buFont typeface="Arial"/>
              <a:buChar char="➜"/>
            </a:pPr>
            <a: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Improved modularity</a:t>
            </a:r>
          </a:p>
        </p:txBody>
      </p:sp>
    </p:spTree>
    <p:extLst>
      <p:ext uri="{BB962C8B-B14F-4D97-AF65-F5344CB8AC3E}">
        <p14:creationId xmlns:p14="http://schemas.microsoft.com/office/powerpoint/2010/main" val="222775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48"/>
    </mc:Choice>
    <mc:Fallback xmlns="">
      <p:transition spd="slow" advTm="5994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>
                <a:latin typeface="Abadi" panose="020B0604020104020204" pitchFamily="34" charset="0"/>
              </a:rPr>
              <a:t>Let's create a factorial function</a:t>
            </a:r>
            <a:endParaRPr lang="en-ID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sp>
        <p:nvSpPr>
          <p:cNvPr id="6" name="Google Shape;252;p33">
            <a:extLst>
              <a:ext uri="{FF2B5EF4-FFF2-40B4-BE49-F238E27FC236}">
                <a16:creationId xmlns:a16="http://schemas.microsoft.com/office/drawing/2014/main" id="{7405E5FE-21FC-4270-B46C-1C348CA037C8}"/>
              </a:ext>
            </a:extLst>
          </p:cNvPr>
          <p:cNvSpPr txBox="1"/>
          <p:nvPr/>
        </p:nvSpPr>
        <p:spPr>
          <a:xfrm>
            <a:off x="400995" y="841829"/>
            <a:ext cx="8520599" cy="2062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my_factorial</a:t>
            </a: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(n): </a:t>
            </a:r>
            <a:r>
              <a:rPr lang="en-ID" sz="1800" dirty="0">
                <a:solidFill>
                  <a:schemeClr val="tx1"/>
                </a:solidFill>
                <a:latin typeface="Consolas" panose="020B0609020204030204" pitchFamily="49" charset="0"/>
              </a:rPr>
              <a:t># function signature</a:t>
            </a:r>
            <a:endParaRPr lang="en-ID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ID" sz="1800" dirty="0">
                <a:solidFill>
                  <a:schemeClr val="tx1"/>
                </a:solidFill>
                <a:latin typeface="Consolas" panose="020B0609020204030204" pitchFamily="49" charset="0"/>
              </a:rPr>
              <a:t># function body</a:t>
            </a:r>
            <a:endParaRPr lang="en-ID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    result = 1</a:t>
            </a:r>
          </a:p>
          <a:p>
            <a:pPr marL="0" indent="0">
              <a:buNone/>
            </a:pP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    for </a:t>
            </a:r>
            <a:r>
              <a:rPr lang="en-ID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 in range(1,n+1):</a:t>
            </a:r>
          </a:p>
          <a:p>
            <a:pPr marL="0" indent="0">
              <a:buNone/>
            </a:pP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result *= </a:t>
            </a:r>
            <a:r>
              <a:rPr lang="en-ID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en-ID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    return result</a:t>
            </a:r>
          </a:p>
        </p:txBody>
      </p:sp>
    </p:spTree>
    <p:extLst>
      <p:ext uri="{BB962C8B-B14F-4D97-AF65-F5344CB8AC3E}">
        <p14:creationId xmlns:p14="http://schemas.microsoft.com/office/powerpoint/2010/main" val="40238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032"/>
    </mc:Choice>
    <mc:Fallback xmlns="">
      <p:transition spd="slow" advTm="6803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>
                <a:latin typeface="Abadi" panose="020B0604020104020204" pitchFamily="34" charset="0"/>
              </a:rPr>
              <a:t>Let's create a factorial function</a:t>
            </a:r>
            <a:endParaRPr lang="en-ID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6" name="Google Shape;252;p33">
            <a:extLst>
              <a:ext uri="{FF2B5EF4-FFF2-40B4-BE49-F238E27FC236}">
                <a16:creationId xmlns:a16="http://schemas.microsoft.com/office/drawing/2014/main" id="{7405E5FE-21FC-4270-B46C-1C348CA037C8}"/>
              </a:ext>
            </a:extLst>
          </p:cNvPr>
          <p:cNvSpPr txBox="1"/>
          <p:nvPr/>
        </p:nvSpPr>
        <p:spPr>
          <a:xfrm>
            <a:off x="400995" y="841829"/>
            <a:ext cx="8520599" cy="2062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2000">
                <a:solidFill>
                  <a:schemeClr val="tx1"/>
                </a:solidFill>
                <a:latin typeface="Consolas" panose="020B0609020204030204" pitchFamily="49" charset="0"/>
              </a:rPr>
              <a:t>def my_factorial(n): </a:t>
            </a: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# function signature</a:t>
            </a:r>
            <a:endParaRPr lang="en-ID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20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# function body</a:t>
            </a:r>
            <a:endParaRPr lang="en-ID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2000">
                <a:solidFill>
                  <a:schemeClr val="tx1"/>
                </a:solidFill>
                <a:latin typeface="Consolas" panose="020B0609020204030204" pitchFamily="49" charset="0"/>
              </a:rPr>
              <a:t>    result = 1</a:t>
            </a:r>
          </a:p>
          <a:p>
            <a:pPr marL="0" indent="0">
              <a:buNone/>
            </a:pPr>
            <a:r>
              <a:rPr lang="en-ID" sz="2000">
                <a:solidFill>
                  <a:schemeClr val="tx1"/>
                </a:solidFill>
                <a:latin typeface="Consolas" panose="020B0609020204030204" pitchFamily="49" charset="0"/>
              </a:rPr>
              <a:t>    for i in range(1,n+1):</a:t>
            </a:r>
          </a:p>
          <a:p>
            <a:pPr marL="0" indent="0">
              <a:buNone/>
            </a:pPr>
            <a:r>
              <a:rPr lang="en-ID" sz="2000">
                <a:solidFill>
                  <a:schemeClr val="tx1"/>
                </a:solidFill>
                <a:latin typeface="Consolas" panose="020B0609020204030204" pitchFamily="49" charset="0"/>
              </a:rPr>
              <a:t>        result *= i</a:t>
            </a:r>
          </a:p>
          <a:p>
            <a:pPr marL="0" indent="0">
              <a:buNone/>
            </a:pPr>
            <a:r>
              <a:rPr lang="en-ID" sz="2000">
                <a:solidFill>
                  <a:schemeClr val="tx1"/>
                </a:solidFill>
                <a:latin typeface="Consolas" panose="020B0609020204030204" pitchFamily="49" charset="0"/>
              </a:rPr>
              <a:t>    return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4F16F-0097-4370-829D-A62DEF72C3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8" r="-1"/>
          <a:stretch/>
        </p:blipFill>
        <p:spPr>
          <a:xfrm>
            <a:off x="457200" y="3109869"/>
            <a:ext cx="2615893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9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241"/>
    </mc:Choice>
    <mc:Fallback xmlns="">
      <p:transition spd="slow" advTm="7224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>
                <a:latin typeface="Abadi" panose="020B0604020104020204" pitchFamily="34" charset="0"/>
              </a:rPr>
              <a:t>A function with no parameters and no return</a:t>
            </a:r>
            <a:endParaRPr lang="en-ID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6" name="Google Shape;252;p33">
            <a:extLst>
              <a:ext uri="{FF2B5EF4-FFF2-40B4-BE49-F238E27FC236}">
                <a16:creationId xmlns:a16="http://schemas.microsoft.com/office/drawing/2014/main" id="{7405E5FE-21FC-4270-B46C-1C348CA037C8}"/>
              </a:ext>
            </a:extLst>
          </p:cNvPr>
          <p:cNvSpPr txBox="1"/>
          <p:nvPr/>
        </p:nvSpPr>
        <p:spPr>
          <a:xfrm>
            <a:off x="400995" y="841829"/>
            <a:ext cx="8520599" cy="940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 hi():</a:t>
            </a:r>
          </a:p>
          <a:p>
            <a:pPr marL="0" indent="0">
              <a:buNone/>
            </a:pPr>
            <a:r>
              <a:rPr lang="en-ID" sz="2000" dirty="0">
                <a:solidFill>
                  <a:schemeClr val="tx1"/>
                </a:solidFill>
                <a:latin typeface="Consolas" panose="020B0609020204030204" pitchFamily="49" charset="0"/>
              </a:rPr>
              <a:t>    print("Hi!")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F8641E-AC79-487E-8A19-83FE6381A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0" y="1944387"/>
            <a:ext cx="1124107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7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75"/>
    </mc:Choice>
    <mc:Fallback xmlns="">
      <p:transition spd="slow" advTm="3417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400">
                <a:latin typeface="Abadi" panose="020B0604020104020204" pitchFamily="34" charset="0"/>
              </a:rPr>
              <a:t>Quiz time: Modify this function to say hi to some name!</a:t>
            </a:r>
            <a:endParaRPr lang="en-ID" sz="240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sp>
        <p:nvSpPr>
          <p:cNvPr id="6" name="Google Shape;252;p33">
            <a:extLst>
              <a:ext uri="{FF2B5EF4-FFF2-40B4-BE49-F238E27FC236}">
                <a16:creationId xmlns:a16="http://schemas.microsoft.com/office/drawing/2014/main" id="{7405E5FE-21FC-4270-B46C-1C348CA037C8}"/>
              </a:ext>
            </a:extLst>
          </p:cNvPr>
          <p:cNvSpPr txBox="1"/>
          <p:nvPr/>
        </p:nvSpPr>
        <p:spPr>
          <a:xfrm>
            <a:off x="400995" y="841829"/>
            <a:ext cx="8520599" cy="940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2000">
                <a:solidFill>
                  <a:schemeClr val="tx1"/>
                </a:solidFill>
                <a:latin typeface="Consolas" panose="020B0609020204030204" pitchFamily="49" charset="0"/>
              </a:rPr>
              <a:t>def hi():</a:t>
            </a:r>
          </a:p>
          <a:p>
            <a:pPr marL="0" indent="0">
              <a:buNone/>
            </a:pPr>
            <a:r>
              <a:rPr lang="en-ID" sz="2000">
                <a:solidFill>
                  <a:schemeClr val="tx1"/>
                </a:solidFill>
                <a:latin typeface="Consolas" panose="020B0609020204030204" pitchFamily="49" charset="0"/>
              </a:rPr>
              <a:t>    print("Hi!")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C5D78-4E88-4ECE-A8A3-26300A8DC1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9"/>
          <a:stretch/>
        </p:blipFill>
        <p:spPr>
          <a:xfrm>
            <a:off x="434300" y="2016055"/>
            <a:ext cx="2529278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2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95"/>
    </mc:Choice>
    <mc:Fallback xmlns="">
      <p:transition spd="slow" advTm="2989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4587</TotalTime>
  <Words>670</Words>
  <Application>Microsoft Office PowerPoint</Application>
  <PresentationFormat>On-screen Show (16:9)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Abadi</vt:lpstr>
      <vt:lpstr>Arial</vt:lpstr>
      <vt:lpstr>Consolas</vt:lpstr>
      <vt:lpstr>Trebuchet MS</vt:lpstr>
      <vt:lpstr>Simple Light</vt:lpstr>
      <vt:lpstr>PowerPoint Presentation</vt:lpstr>
      <vt:lpstr>Remember our first Hello World program?</vt:lpstr>
      <vt:lpstr>This code also relies on functions from module math</vt:lpstr>
      <vt:lpstr>Programming without functions</vt:lpstr>
      <vt:lpstr>Functions: What and why</vt:lpstr>
      <vt:lpstr>Let's create a factorial function</vt:lpstr>
      <vt:lpstr>Let's create a factorial function</vt:lpstr>
      <vt:lpstr>A function with no parameters and no return</vt:lpstr>
      <vt:lpstr>Quiz time: Modify this function to say hi to some name!</vt:lpstr>
      <vt:lpstr>Quiz time: Modify this function to say hi to some name!</vt:lpstr>
      <vt:lpstr>Quiz time: What's wrong with this code?</vt:lpstr>
      <vt:lpstr>Quiz time: What's wrong with this code?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Fariz</dc:creator>
  <cp:lastModifiedBy>Nandang Duryat</cp:lastModifiedBy>
  <cp:revision>670</cp:revision>
  <dcterms:modified xsi:type="dcterms:W3CDTF">2023-11-18T09:51:28Z</dcterms:modified>
</cp:coreProperties>
</file>