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3366"/>
                </a:solidFill>
              </a:defRPr>
            </a:pPr>
            <a:r>
              <a:t>OTC LATAM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0066CC"/>
                </a:solidFill>
              </a:defRPr>
            </a:pPr>
            <a:r>
              <a:t>Kickoff de Diseño Global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666666"/>
                </a:solidFill>
              </a:defRPr>
            </a:pPr>
            <a:r>
              <a:t>Plataforma Integrada Order-to-Cash para América Latina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5029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66666"/>
                </a:solidFill>
              </a:defRPr>
            </a:pPr>
            <a:r>
              <a:t>Enero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9436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003366"/>
                </a:solidFill>
              </a:defRPr>
            </a:pPr>
            <a:r>
              <a:t>INTERNATIONAL TRUCKS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Equipo del Proyecto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Líder Funcional</a:t>
            </a:r>
          </a:p>
          <a:p>
            <a:pPr>
              <a:defRPr sz="1400">
                <a:solidFill>
                  <a:srgbClr val="0066CC"/>
                </a:solidFill>
              </a:defRPr>
            </a:pPr>
            <a:r>
              <a:t>Director de Transformación OTC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Estrategia funcional y procesos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8288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Líder Técnico</a:t>
            </a:r>
          </a:p>
          <a:p>
            <a:pPr>
              <a:defRPr sz="1400">
                <a:solidFill>
                  <a:srgbClr val="0066CC"/>
                </a:solidFill>
              </a:defRPr>
            </a:pPr>
            <a:r>
              <a:t>Director de Sistemas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Arquitectura técnica y migración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Gestión del Proyecto</a:t>
            </a:r>
          </a:p>
          <a:p>
            <a:pPr>
              <a:defRPr sz="1400">
                <a:solidFill>
                  <a:srgbClr val="0066CC"/>
                </a:solidFill>
              </a:defRPr>
            </a:pPr>
            <a:r>
              <a:t>PMO Regional LATAM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Coordinación y entregables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41148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3366"/>
                </a:solidFill>
              </a:defRPr>
            </a:pPr>
            <a:r>
              <a:t>Gestión del Cambio</a:t>
            </a:r>
          </a:p>
          <a:p>
            <a:pPr>
              <a:defRPr sz="1400">
                <a:solidFill>
                  <a:srgbClr val="0066CC"/>
                </a:solidFill>
              </a:defRPr>
            </a:pPr>
            <a:r>
              <a:t>Transformación Digital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Adopción y capacitación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Visión General del Proyecto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¿Qué es OTC LATAM?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Objetivos y Alcance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Arquitectura del Sistema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18288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0066CC"/>
                </a:solidFill>
              </a:defRPr>
            </a:pPr>
            <a:r>
              <a:t>20 min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004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Diseño Global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Objetivos del Diseño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Metodología Fit-to-Standard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Calendario de Workshops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3200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0066CC"/>
                </a:solidFill>
              </a:defRPr>
            </a:pPr>
            <a:r>
              <a:t>15 min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5720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Próximos Pasos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Plan de Acción</a:t>
            </a:r>
          </a:p>
          <a:p>
            <a:pPr lvl="1">
              <a:defRPr sz="1200">
                <a:solidFill>
                  <a:srgbClr val="666666"/>
                </a:solidFill>
              </a:defRPr>
            </a:pPr>
            <a:r>
              <a:t>  • Responsabilidades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45720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0066CC"/>
                </a:solidFill>
              </a:defRPr>
            </a:pPr>
            <a:r>
              <a:t>10 min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594360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Preguntas y Respuestas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00800" y="59436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>
                <a:solidFill>
                  <a:srgbClr val="0066CC"/>
                </a:solidFill>
              </a:defRPr>
            </a:pPr>
            <a:r>
              <a:t>15 min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Visión General del Proyecto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t>Antecedentes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OTC LATAM es nuestra iniciativa de modernización para consolidar y optimizar los sistemas Order-to-Cash en América Latina, unificando MIOSS, SIV y sistemas relacionados en una plataforma cloud-native integrada.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0" y="1828800"/>
            <a:ext cx="4114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3366"/>
                </a:solidFill>
              </a:defRPr>
            </a:pPr>
            <a:r>
              <a:t>Objetivos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✓ Reducir complejidad operacional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✓ Mejorar tiempo de respuesta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✓ Unificar procesos regionales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✓ Habilitar capacidades digitales</a:t>
            </a:r>
          </a:p>
          <a:p>
            <a:pPr>
              <a:defRPr sz="1200">
                <a:solidFill>
                  <a:srgbClr val="666666"/>
                </a:solidFill>
              </a:defRPr>
            </a:pPr>
            <a:r>
              <a:t>✓ Optimizar costos de operación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