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DE00"/>
    <a:srgbClr val="097A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8025" autoAdjust="0"/>
    <p:restoredTop sz="94660"/>
  </p:normalViewPr>
  <p:slideViewPr>
    <p:cSldViewPr snapToGrid="0">
      <p:cViewPr varScale="1">
        <p:scale>
          <a:sx n="79" d="100"/>
          <a:sy n="79" d="100"/>
        </p:scale>
        <p:origin x="-252" y="-7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2/2/2018</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pPr/>
              <a:t>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pPr/>
              <a:t>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pPr/>
              <a:t>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2/2/2018</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p:cNvGrpSpPr/>
          <p:nvPr/>
        </p:nvGrpSpPr>
        <p:grpSpPr>
          <a:xfrm>
            <a:off x="0" y="0"/>
            <a:ext cx="2814638" cy="6858000"/>
            <a:chOff x="0" y="0"/>
            <a:chExt cx="2814638" cy="6858000"/>
          </a:xfrm>
        </p:grpSpPr>
        <p:sp>
          <p:nvSpPr>
            <p:cNvPr id="11" name="Freeform 6"/>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pPr/>
              <a:t>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pPr/>
              <a:t>‹#›</a:t>
            </a:fld>
            <a:endParaRPr lang="en-US" dirty="0"/>
          </a:p>
        </p:txBody>
      </p:sp>
    </p:spTree>
  </p:cSld>
  <p:clrMapOvr>
    <a:masterClrMapping/>
  </p:clrMapOvr>
  <p:extLst mod="1">
    <p:ext uri="{DCECCB84-F9BA-43D5-87BE-67443E8EF086}">
      <p15:sldGuideLst xmlns=""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pPr/>
              <a:t>2/2/2018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pPr/>
              <a:t>‹#›</a:t>
            </a:fld>
            <a:endParaRPr lang="en-US" dirty="0"/>
          </a:p>
        </p:txBody>
      </p:sp>
    </p:spTree>
  </p:cSld>
  <p:clrMapOvr>
    <a:masterClrMapping/>
  </p:clrMapOvr>
  <p:extLst mod="1">
    <p:ext uri="{DCECCB84-F9BA-43D5-87BE-67443E8EF086}">
      <p15:sldGuideLst xmlns=""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pPr/>
              <a:t>2/2/2018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pPr/>
              <a:t>2/2/2018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pPr/>
              <a:t>2/2/2018</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pPr/>
              <a:t>‹#›</a:t>
            </a:fld>
            <a:endParaRPr lang="en-US" dirty="0"/>
          </a:p>
        </p:txBody>
      </p:sp>
      <p:sp>
        <p:nvSpPr>
          <p:cNvPr id="8" name="Rectangle 7"/>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pPr/>
              <a:t>2/2/2018</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2/2/2018</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0574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20574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www.austintexas.gov/department/animal-servic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austintexas.gov/department/animal-servic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8000" dirty="0" smtClean="0">
                <a:latin typeface="KG Second Chances Solid" pitchFamily="2" charset="0"/>
              </a:rPr>
              <a:t/>
            </a:r>
            <a:br>
              <a:rPr lang="en-IN" sz="8000" dirty="0" smtClean="0">
                <a:latin typeface="KG Second Chances Solid" pitchFamily="2" charset="0"/>
              </a:rPr>
            </a:br>
            <a:r>
              <a:rPr lang="en-IN" sz="8000" dirty="0" smtClean="0">
                <a:latin typeface="KG Second Chances Solid" pitchFamily="2" charset="0"/>
              </a:rPr>
              <a:t>SHELTER ANIMAL OUTCOMES</a:t>
            </a:r>
            <a:r>
              <a:rPr lang="en-IN" sz="8000" dirty="0" smtClean="0">
                <a:latin typeface="KG Flavor And Frames Six" pitchFamily="2" charset="0"/>
              </a:rPr>
              <a:t> </a:t>
            </a:r>
            <a:br>
              <a:rPr lang="en-IN" sz="8000" dirty="0" smtClean="0">
                <a:latin typeface="KG Flavor And Frames Six" pitchFamily="2" charset="0"/>
              </a:rPr>
            </a:br>
            <a:endParaRPr lang="en-US" sz="8000" dirty="0"/>
          </a:p>
        </p:txBody>
      </p:sp>
      <p:sp>
        <p:nvSpPr>
          <p:cNvPr id="3" name="Subtitle 2"/>
          <p:cNvSpPr>
            <a:spLocks noGrp="1"/>
          </p:cNvSpPr>
          <p:nvPr>
            <p:ph type="subTitle" idx="1"/>
          </p:nvPr>
        </p:nvSpPr>
        <p:spPr/>
        <p:txBody>
          <a:bodyPr>
            <a:normAutofit lnSpcReduction="10000"/>
          </a:bodyPr>
          <a:lstStyle/>
          <a:p>
            <a:r>
              <a:rPr lang="en-IN" dirty="0" err="1" smtClean="0">
                <a:latin typeface="KG Second Chances Solid" pitchFamily="2" charset="0"/>
              </a:rPr>
              <a:t>Nanditha</a:t>
            </a:r>
            <a:r>
              <a:rPr lang="en-IN" dirty="0" smtClean="0">
                <a:latin typeface="KG Second Chances Solid" pitchFamily="2" charset="0"/>
              </a:rPr>
              <a:t> </a:t>
            </a:r>
            <a:r>
              <a:rPr lang="en-IN" dirty="0" smtClean="0">
                <a:latin typeface="KG Second Chances Solid" pitchFamily="2" charset="0"/>
              </a:rPr>
              <a:t>Raja</a:t>
            </a:r>
            <a:endParaRPr lang="en-IN" dirty="0" smtClean="0">
              <a:latin typeface="KG Second Chances Solid" pitchFamily="2" charset="0"/>
            </a:endParaRPr>
          </a:p>
          <a:p>
            <a:r>
              <a:rPr lang="en-IN" dirty="0" err="1" smtClean="0">
                <a:latin typeface="KG Second Chances Solid" pitchFamily="2" charset="0"/>
              </a:rPr>
              <a:t>Jagannathan</a:t>
            </a:r>
            <a:r>
              <a:rPr lang="en-IN" dirty="0" smtClean="0">
                <a:latin typeface="KG Second Chances Solid" pitchFamily="2" charset="0"/>
              </a:rPr>
              <a:t> </a:t>
            </a:r>
            <a:r>
              <a:rPr lang="en-IN" smtClean="0">
                <a:latin typeface="KG Second Chances Solid" pitchFamily="2" charset="0"/>
              </a:rPr>
              <a:t>C </a:t>
            </a:r>
            <a:r>
              <a:rPr lang="en-IN" smtClean="0">
                <a:latin typeface="KG Second Chances Solid" pitchFamily="2" charset="0"/>
              </a:rPr>
              <a:t>L</a:t>
            </a:r>
            <a:endParaRPr lang="en-IN" dirty="0" smtClean="0">
              <a:latin typeface="KG Second Chances Solid" pitchFamily="2" charset="0"/>
            </a:endParaRPr>
          </a:p>
          <a:p>
            <a:endParaRPr lang="en-US" dirty="0"/>
          </a:p>
        </p:txBody>
      </p:sp>
      <p:pic>
        <p:nvPicPr>
          <p:cNvPr id="5122" name="Picture 2" descr="Image result for cat badge"/>
          <p:cNvPicPr>
            <a:picLocks noChangeAspect="1" noChangeArrowheads="1"/>
          </p:cNvPicPr>
          <p:nvPr/>
        </p:nvPicPr>
        <p:blipFill>
          <a:blip r:embed="rId2"/>
          <a:srcRect/>
          <a:stretch>
            <a:fillRect/>
          </a:stretch>
        </p:blipFill>
        <p:spPr bwMode="auto">
          <a:xfrm>
            <a:off x="793249" y="4427622"/>
            <a:ext cx="1905000" cy="1905000"/>
          </a:xfrm>
          <a:prstGeom prst="rect">
            <a:avLst/>
          </a:prstGeom>
          <a:noFill/>
        </p:spPr>
      </p:pic>
      <p:pic>
        <p:nvPicPr>
          <p:cNvPr id="5126" name="Picture 6" descr="Use links below to save image."/>
          <p:cNvPicPr>
            <a:picLocks noChangeAspect="1" noChangeArrowheads="1"/>
          </p:cNvPicPr>
          <p:nvPr/>
        </p:nvPicPr>
        <p:blipFill>
          <a:blip r:embed="rId3"/>
          <a:srcRect/>
          <a:stretch>
            <a:fillRect/>
          </a:stretch>
        </p:blipFill>
        <p:spPr bwMode="auto">
          <a:xfrm>
            <a:off x="9745579" y="400894"/>
            <a:ext cx="1975851" cy="1938096"/>
          </a:xfrm>
          <a:prstGeom prst="rect">
            <a:avLst/>
          </a:prstGeom>
          <a:noFill/>
        </p:spPr>
      </p:pic>
    </p:spTree>
    <p:extLst>
      <p:ext uri="{BB962C8B-B14F-4D97-AF65-F5344CB8AC3E}">
        <p14:creationId xmlns="" xmlns:p14="http://schemas.microsoft.com/office/powerpoint/2010/main" val="22135908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800" dirty="0" smtClean="0"/>
              <a:t/>
            </a:r>
            <a:br>
              <a:rPr lang="en-IN" sz="4800" dirty="0" smtClean="0"/>
            </a:br>
            <a:r>
              <a:rPr lang="en-IN" sz="4800" dirty="0" smtClean="0"/>
              <a:t>About the project</a:t>
            </a:r>
            <a:endParaRPr lang="en-IN" sz="4800" dirty="0"/>
          </a:p>
        </p:txBody>
      </p:sp>
      <p:sp>
        <p:nvSpPr>
          <p:cNvPr id="3" name="Content Placeholder 2"/>
          <p:cNvSpPr>
            <a:spLocks noGrp="1"/>
          </p:cNvSpPr>
          <p:nvPr>
            <p:ph idx="1"/>
          </p:nvPr>
        </p:nvSpPr>
        <p:spPr>
          <a:xfrm>
            <a:off x="1239647" y="2033338"/>
            <a:ext cx="10178322" cy="3593591"/>
          </a:xfrm>
        </p:spPr>
        <p:txBody>
          <a:bodyPr>
            <a:normAutofit fontScale="92500"/>
          </a:bodyPr>
          <a:lstStyle/>
          <a:p>
            <a:pPr fontAlgn="base"/>
            <a:r>
              <a:rPr lang="en-IN" sz="2400" dirty="0" smtClean="0"/>
              <a:t>Every year, approximately 7.6 million companion animals end up in US shelters. Many animals are given up as unwanted by their owners, while others are picked up after getting lost or taken out of cruelty situations. Many of these animals find forever families to take them home, but just as many are not so lucky. 2.7 million dogs and cats are euthanized in the US every year.</a:t>
            </a:r>
          </a:p>
          <a:p>
            <a:pPr fontAlgn="base">
              <a:buNone/>
            </a:pPr>
            <a:endParaRPr lang="en-IN" sz="2400" dirty="0" smtClean="0"/>
          </a:p>
          <a:p>
            <a:pPr fontAlgn="base"/>
            <a:r>
              <a:rPr lang="en-IN" sz="2400" dirty="0" smtClean="0"/>
              <a:t>Using a dataset of intake information including </a:t>
            </a:r>
            <a:r>
              <a:rPr lang="en-IN" sz="2400" b="1" dirty="0" smtClean="0"/>
              <a:t>breed, colour, sex, and age</a:t>
            </a:r>
            <a:r>
              <a:rPr lang="en-IN" sz="2400" dirty="0" smtClean="0"/>
              <a:t> from the </a:t>
            </a:r>
            <a:r>
              <a:rPr lang="en-IN" sz="2400" dirty="0" smtClean="0">
                <a:hlinkClick r:id="rId2"/>
              </a:rPr>
              <a:t>Austin Animal </a:t>
            </a:r>
            <a:r>
              <a:rPr lang="en-IN" sz="2400" dirty="0" err="1" smtClean="0">
                <a:hlinkClick r:id="rId2"/>
              </a:rPr>
              <a:t>Center</a:t>
            </a:r>
            <a:r>
              <a:rPr lang="en-IN" sz="2400" dirty="0" smtClean="0"/>
              <a:t>, we were asked to predict the outcome for each animal (</a:t>
            </a:r>
            <a:r>
              <a:rPr lang="en-IN" sz="2400" b="1" dirty="0" smtClean="0"/>
              <a:t>Adoption, Died, Euthanasia, Return to owner, and Transfer</a:t>
            </a:r>
            <a:r>
              <a:rPr lang="en-IN" sz="2400" dirty="0" smtClean="0"/>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
            </a:r>
            <a:br>
              <a:rPr lang="en-IN" dirty="0" smtClean="0"/>
            </a:br>
            <a:r>
              <a:rPr lang="en-IN" dirty="0" smtClean="0"/>
              <a:t>Contents</a:t>
            </a:r>
            <a:endParaRPr lang="en-IN" dirty="0"/>
          </a:p>
        </p:txBody>
      </p:sp>
      <p:sp>
        <p:nvSpPr>
          <p:cNvPr id="3" name="Content Placeholder 2"/>
          <p:cNvSpPr>
            <a:spLocks noGrp="1"/>
          </p:cNvSpPr>
          <p:nvPr>
            <p:ph idx="1"/>
          </p:nvPr>
        </p:nvSpPr>
        <p:spPr>
          <a:xfrm>
            <a:off x="1251678" y="2286002"/>
            <a:ext cx="10190354" cy="2887578"/>
          </a:xfrm>
        </p:spPr>
        <p:txBody>
          <a:bodyPr>
            <a:normAutofit/>
          </a:bodyPr>
          <a:lstStyle/>
          <a:p>
            <a:r>
              <a:rPr lang="en-IN" sz="2800" b="1" dirty="0" smtClean="0"/>
              <a:t>About the project</a:t>
            </a:r>
          </a:p>
          <a:p>
            <a:r>
              <a:rPr lang="en-IN" sz="2800" b="1" dirty="0" smtClean="0"/>
              <a:t>The Datasets &amp; Project Goal</a:t>
            </a:r>
          </a:p>
          <a:p>
            <a:r>
              <a:rPr lang="en-IN" sz="2800" b="1" dirty="0" smtClean="0"/>
              <a:t>Demographic representations </a:t>
            </a:r>
          </a:p>
          <a:p>
            <a:r>
              <a:rPr lang="en-IN" sz="2800" b="1" dirty="0" smtClean="0"/>
              <a:t>Pre-processing steps </a:t>
            </a:r>
          </a:p>
          <a:p>
            <a:r>
              <a:rPr lang="en-IN" sz="2800" b="1" dirty="0" smtClean="0"/>
              <a:t>The Analysis - Conclusion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IN" sz="4000" dirty="0" smtClean="0"/>
              <a:t>The Data sets </a:t>
            </a:r>
            <a:br>
              <a:rPr lang="en-IN" sz="4000" dirty="0" smtClean="0"/>
            </a:br>
            <a:r>
              <a:rPr lang="en-IN" sz="4000" dirty="0" smtClean="0"/>
              <a:t>&amp; </a:t>
            </a:r>
            <a:br>
              <a:rPr lang="en-IN" sz="4000" dirty="0" smtClean="0"/>
            </a:br>
            <a:r>
              <a:rPr lang="en-IN" sz="4000" dirty="0" smtClean="0"/>
              <a:t>the Project goal</a:t>
            </a:r>
            <a:endParaRPr lang="en-IN" sz="4000" dirty="0"/>
          </a:p>
        </p:txBody>
      </p:sp>
      <p:sp>
        <p:nvSpPr>
          <p:cNvPr id="3" name="Content Placeholder 2"/>
          <p:cNvSpPr>
            <a:spLocks noGrp="1"/>
          </p:cNvSpPr>
          <p:nvPr>
            <p:ph idx="1"/>
          </p:nvPr>
        </p:nvSpPr>
        <p:spPr>
          <a:xfrm>
            <a:off x="1143000" y="2286001"/>
            <a:ext cx="10287000" cy="3777915"/>
          </a:xfrm>
        </p:spPr>
        <p:txBody>
          <a:bodyPr>
            <a:normAutofit fontScale="92500" lnSpcReduction="10000"/>
          </a:bodyPr>
          <a:lstStyle/>
          <a:p>
            <a:r>
              <a:rPr lang="en-IN" dirty="0" smtClean="0"/>
              <a:t>The data comes from </a:t>
            </a:r>
            <a:r>
              <a:rPr lang="en-IN" dirty="0" smtClean="0">
                <a:hlinkClick r:id="rId2"/>
              </a:rPr>
              <a:t>Austin Animal Centre</a:t>
            </a:r>
            <a:r>
              <a:rPr lang="en-IN" dirty="0" smtClean="0"/>
              <a:t> from October 1st, 2013 to March, 2016. Outcomes represent the status of animals as they leave the Animal Centre. All animals receive a unique Animal ID during intake. </a:t>
            </a:r>
          </a:p>
          <a:p>
            <a:r>
              <a:rPr lang="en-IN" dirty="0" smtClean="0"/>
              <a:t>The train and test data are randomly split. The features included in the training sets were identified as: </a:t>
            </a:r>
            <a:r>
              <a:rPr lang="en-IN" b="1" dirty="0" err="1" smtClean="0"/>
              <a:t>AnimalID</a:t>
            </a:r>
            <a:r>
              <a:rPr lang="en-IN" b="1" dirty="0" smtClean="0"/>
              <a:t>, Name, </a:t>
            </a:r>
            <a:r>
              <a:rPr lang="en-IN" b="1" dirty="0" err="1" smtClean="0"/>
              <a:t>DateTime</a:t>
            </a:r>
            <a:r>
              <a:rPr lang="en-IN" b="1" dirty="0" smtClean="0"/>
              <a:t>, </a:t>
            </a:r>
            <a:r>
              <a:rPr lang="en-IN" b="1" dirty="0" err="1" smtClean="0"/>
              <a:t>AnimalType</a:t>
            </a:r>
            <a:r>
              <a:rPr lang="en-IN" b="1" dirty="0" smtClean="0"/>
              <a:t>, Breed, </a:t>
            </a:r>
            <a:r>
              <a:rPr lang="en-IN" b="1" dirty="0" err="1" smtClean="0"/>
              <a:t>Color</a:t>
            </a:r>
            <a:r>
              <a:rPr lang="en-IN" b="1" dirty="0" smtClean="0"/>
              <a:t>, </a:t>
            </a:r>
            <a:r>
              <a:rPr lang="en-IN" b="1" dirty="0" err="1" smtClean="0"/>
              <a:t>OutcomeType</a:t>
            </a:r>
            <a:r>
              <a:rPr lang="en-IN" b="1" dirty="0" smtClean="0"/>
              <a:t> </a:t>
            </a:r>
            <a:r>
              <a:rPr lang="en-IN" b="1" dirty="0" err="1" smtClean="0"/>
              <a:t>OutcomeSubtype</a:t>
            </a:r>
            <a:r>
              <a:rPr lang="en-IN" b="1" dirty="0" smtClean="0"/>
              <a:t>, </a:t>
            </a:r>
            <a:r>
              <a:rPr lang="en-IN" b="1" dirty="0" err="1" smtClean="0"/>
              <a:t>SexuponOutcome</a:t>
            </a:r>
            <a:r>
              <a:rPr lang="en-IN" b="1" dirty="0" smtClean="0"/>
              <a:t>,  </a:t>
            </a:r>
            <a:r>
              <a:rPr lang="en-IN" b="1" dirty="0" err="1" smtClean="0"/>
              <a:t>AgeuponOutcome</a:t>
            </a:r>
            <a:r>
              <a:rPr lang="en-IN" b="1" dirty="0" smtClean="0"/>
              <a:t>.</a:t>
            </a:r>
          </a:p>
          <a:p>
            <a:r>
              <a:rPr lang="en-IN" dirty="0" smtClean="0"/>
              <a:t>The main label that needed to be predicted was </a:t>
            </a:r>
            <a:r>
              <a:rPr lang="en-IN" b="1" dirty="0" err="1" smtClean="0"/>
              <a:t>OutcomeType</a:t>
            </a:r>
            <a:r>
              <a:rPr lang="en-IN" b="1" dirty="0" smtClean="0"/>
              <a:t> </a:t>
            </a:r>
            <a:r>
              <a:rPr lang="en-IN" dirty="0" smtClean="0"/>
              <a:t>which was divided into multiple classes, namely: </a:t>
            </a:r>
            <a:r>
              <a:rPr lang="en-IN" b="1" dirty="0" smtClean="0"/>
              <a:t>Adoption, Died, Euthanasia, Return to owner, and Transfer.</a:t>
            </a:r>
          </a:p>
          <a:p>
            <a:pPr>
              <a:buNone/>
            </a:pPr>
            <a:r>
              <a:rPr lang="en-IN" b="1" u="sng" dirty="0" smtClean="0"/>
              <a:t>Goal:</a:t>
            </a:r>
          </a:p>
          <a:p>
            <a:pPr>
              <a:buNone/>
            </a:pPr>
            <a:r>
              <a:rPr lang="en-IN" dirty="0" smtClean="0"/>
              <a:t>	The goal of this project is to use over </a:t>
            </a:r>
            <a:r>
              <a:rPr lang="en-IN" b="1" dirty="0" smtClean="0"/>
              <a:t>26K outcome records</a:t>
            </a:r>
            <a:r>
              <a:rPr lang="en-IN" dirty="0" smtClean="0"/>
              <a:t> from animal shelters to predict outcomes for an </a:t>
            </a:r>
            <a:r>
              <a:rPr lang="en-IN" b="1" dirty="0" smtClean="0"/>
              <a:t>additional 11K</a:t>
            </a:r>
            <a:r>
              <a:rPr lang="en-IN" dirty="0" smtClean="0"/>
              <a:t> animals. There are 5 possible outcomes which we saw above.</a:t>
            </a:r>
            <a:endParaRPr lang="en-IN" b="1" u="sng"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400" b="1" dirty="0" smtClean="0"/>
              <a:t>Demographic representations</a:t>
            </a:r>
            <a:endParaRPr lang="en-IN" sz="4400" dirty="0"/>
          </a:p>
        </p:txBody>
      </p:sp>
      <p:sp>
        <p:nvSpPr>
          <p:cNvPr id="5" name="Text Placeholder 4"/>
          <p:cNvSpPr>
            <a:spLocks noGrp="1"/>
          </p:cNvSpPr>
          <p:nvPr>
            <p:ph type="body" idx="1"/>
          </p:nvPr>
        </p:nvSpPr>
        <p:spPr>
          <a:xfrm>
            <a:off x="1179489" y="1369454"/>
            <a:ext cx="4800600" cy="632529"/>
          </a:xfrm>
        </p:spPr>
        <p:txBody>
          <a:bodyPr/>
          <a:lstStyle/>
          <a:p>
            <a:pPr algn="ctr"/>
            <a:r>
              <a:rPr lang="en-IN" dirty="0" smtClean="0"/>
              <a:t>Checking the count of animal types</a:t>
            </a:r>
            <a:endParaRPr lang="en-IN" dirty="0"/>
          </a:p>
        </p:txBody>
      </p:sp>
      <p:sp>
        <p:nvSpPr>
          <p:cNvPr id="7" name="Text Placeholder 6"/>
          <p:cNvSpPr>
            <a:spLocks noGrp="1"/>
          </p:cNvSpPr>
          <p:nvPr>
            <p:ph type="body" sz="quarter" idx="3"/>
          </p:nvPr>
        </p:nvSpPr>
        <p:spPr>
          <a:xfrm>
            <a:off x="6621833" y="1357422"/>
            <a:ext cx="4800600" cy="632529"/>
          </a:xfrm>
        </p:spPr>
        <p:txBody>
          <a:bodyPr/>
          <a:lstStyle/>
          <a:p>
            <a:pPr algn="ctr"/>
            <a:r>
              <a:rPr lang="en-IN" dirty="0" smtClean="0"/>
              <a:t>Plotted the outcome </a:t>
            </a:r>
            <a:r>
              <a:rPr lang="en-IN" i="1" dirty="0" smtClean="0"/>
              <a:t>(</a:t>
            </a:r>
            <a:r>
              <a:rPr lang="en-IN" b="0" i="1" dirty="0" smtClean="0"/>
              <a:t>Label</a:t>
            </a:r>
            <a:r>
              <a:rPr lang="en-IN" i="1" dirty="0" smtClean="0"/>
              <a:t>)</a:t>
            </a:r>
            <a:r>
              <a:rPr lang="en-IN" dirty="0" smtClean="0"/>
              <a:t>types</a:t>
            </a:r>
            <a:endParaRPr lang="en-IN" dirty="0"/>
          </a:p>
        </p:txBody>
      </p:sp>
      <p:pic>
        <p:nvPicPr>
          <p:cNvPr id="12" name="Content Placeholder 8"/>
          <p:cNvPicPr>
            <a:picLocks noGrp="1"/>
          </p:cNvPicPr>
          <p:nvPr>
            <p:ph sz="quarter" idx="4"/>
          </p:nvPr>
        </p:nvPicPr>
        <p:blipFill>
          <a:blip r:embed="rId2"/>
          <a:srcRect/>
          <a:stretch>
            <a:fillRect/>
          </a:stretch>
        </p:blipFill>
        <p:spPr bwMode="auto">
          <a:xfrm>
            <a:off x="6364706" y="2189747"/>
            <a:ext cx="5068768" cy="4102769"/>
          </a:xfrm>
          <a:prstGeom prst="rect">
            <a:avLst/>
          </a:prstGeom>
          <a:noFill/>
          <a:ln w="9525">
            <a:noFill/>
            <a:miter lim="800000"/>
            <a:headEnd/>
            <a:tailEnd/>
          </a:ln>
        </p:spPr>
      </p:pic>
      <p:pic>
        <p:nvPicPr>
          <p:cNvPr id="13" name="Content Placeholder 12"/>
          <p:cNvPicPr>
            <a:picLocks noGrp="1"/>
          </p:cNvPicPr>
          <p:nvPr>
            <p:ph sz="half" idx="2"/>
          </p:nvPr>
        </p:nvPicPr>
        <p:blipFill>
          <a:blip r:embed="rId3"/>
          <a:srcRect/>
          <a:stretch>
            <a:fillRect/>
          </a:stretch>
        </p:blipFill>
        <p:spPr bwMode="auto">
          <a:xfrm>
            <a:off x="1149350" y="2201779"/>
            <a:ext cx="4962692" cy="40907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1131362" y="1020538"/>
            <a:ext cx="4800600" cy="632529"/>
          </a:xfrm>
        </p:spPr>
        <p:txBody>
          <a:bodyPr/>
          <a:lstStyle/>
          <a:p>
            <a:pPr algn="ctr"/>
            <a:r>
              <a:rPr lang="en-IN" dirty="0" smtClean="0"/>
              <a:t>Animal type </a:t>
            </a:r>
          </a:p>
          <a:p>
            <a:pPr algn="ctr"/>
            <a:r>
              <a:rPr lang="en-IN" cap="none" dirty="0" err="1" smtClean="0"/>
              <a:t>vs</a:t>
            </a:r>
            <a:r>
              <a:rPr lang="en-IN" dirty="0" smtClean="0"/>
              <a:t> </a:t>
            </a:r>
          </a:p>
          <a:p>
            <a:pPr algn="ctr"/>
            <a:r>
              <a:rPr lang="en-IN" dirty="0" smtClean="0"/>
              <a:t>outcome type</a:t>
            </a:r>
            <a:endParaRPr lang="en-IN" dirty="0"/>
          </a:p>
        </p:txBody>
      </p:sp>
      <p:sp>
        <p:nvSpPr>
          <p:cNvPr id="10" name="Text Placeholder 9"/>
          <p:cNvSpPr>
            <a:spLocks noGrp="1"/>
          </p:cNvSpPr>
          <p:nvPr>
            <p:ph type="body" sz="quarter" idx="3"/>
          </p:nvPr>
        </p:nvSpPr>
        <p:spPr>
          <a:xfrm>
            <a:off x="6561675" y="1008506"/>
            <a:ext cx="4800600" cy="632529"/>
          </a:xfrm>
        </p:spPr>
        <p:txBody>
          <a:bodyPr/>
          <a:lstStyle/>
          <a:p>
            <a:pPr algn="ctr"/>
            <a:r>
              <a:rPr lang="en-IN" dirty="0" smtClean="0"/>
              <a:t>Comparing outcome type with gender </a:t>
            </a:r>
            <a:endParaRPr lang="en-IN" dirty="0"/>
          </a:p>
        </p:txBody>
      </p:sp>
      <p:pic>
        <p:nvPicPr>
          <p:cNvPr id="12" name="Content Placeholder 11"/>
          <p:cNvPicPr>
            <a:picLocks noGrp="1"/>
          </p:cNvPicPr>
          <p:nvPr>
            <p:ph sz="half" idx="2"/>
          </p:nvPr>
        </p:nvPicPr>
        <p:blipFill>
          <a:blip r:embed="rId2"/>
          <a:srcRect/>
          <a:stretch>
            <a:fillRect/>
          </a:stretch>
        </p:blipFill>
        <p:spPr bwMode="auto">
          <a:xfrm>
            <a:off x="998621" y="1888958"/>
            <a:ext cx="5077326" cy="4608095"/>
          </a:xfrm>
          <a:prstGeom prst="rect">
            <a:avLst/>
          </a:prstGeom>
          <a:noFill/>
          <a:ln w="9525">
            <a:noFill/>
            <a:miter lim="800000"/>
            <a:headEnd/>
            <a:tailEnd/>
          </a:ln>
        </p:spPr>
      </p:pic>
      <p:pic>
        <p:nvPicPr>
          <p:cNvPr id="16" name="Content Placeholder 15"/>
          <p:cNvPicPr>
            <a:picLocks noGrp="1"/>
          </p:cNvPicPr>
          <p:nvPr>
            <p:ph sz="quarter" idx="4"/>
          </p:nvPr>
        </p:nvPicPr>
        <p:blipFill>
          <a:blip r:embed="rId3"/>
          <a:srcRect/>
          <a:stretch>
            <a:fillRect/>
          </a:stretch>
        </p:blipFill>
        <p:spPr bwMode="auto">
          <a:xfrm>
            <a:off x="6316579" y="1876926"/>
            <a:ext cx="5317957" cy="44637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51678" y="623496"/>
            <a:ext cx="4800600" cy="632529"/>
          </a:xfrm>
        </p:spPr>
        <p:txBody>
          <a:bodyPr/>
          <a:lstStyle/>
          <a:p>
            <a:pPr algn="ctr"/>
            <a:r>
              <a:rPr lang="en-IN" dirty="0" smtClean="0"/>
              <a:t>Animal type </a:t>
            </a:r>
          </a:p>
          <a:p>
            <a:pPr algn="ctr"/>
            <a:r>
              <a:rPr lang="en-IN" cap="none" dirty="0" err="1" smtClean="0"/>
              <a:t>vs</a:t>
            </a:r>
            <a:endParaRPr lang="en-IN" dirty="0" smtClean="0"/>
          </a:p>
          <a:p>
            <a:pPr algn="ctr"/>
            <a:r>
              <a:rPr lang="en-IN" dirty="0" smtClean="0"/>
              <a:t>Outcome type</a:t>
            </a:r>
            <a:endParaRPr lang="en-IN" dirty="0"/>
          </a:p>
        </p:txBody>
      </p:sp>
      <p:sp>
        <p:nvSpPr>
          <p:cNvPr id="5" name="Text Placeholder 4"/>
          <p:cNvSpPr>
            <a:spLocks noGrp="1"/>
          </p:cNvSpPr>
          <p:nvPr>
            <p:ph type="body" sz="quarter" idx="3"/>
          </p:nvPr>
        </p:nvSpPr>
        <p:spPr>
          <a:xfrm>
            <a:off x="6621832" y="635528"/>
            <a:ext cx="4800600" cy="632529"/>
          </a:xfrm>
        </p:spPr>
        <p:txBody>
          <a:bodyPr/>
          <a:lstStyle/>
          <a:p>
            <a:pPr algn="ctr"/>
            <a:r>
              <a:rPr lang="en-IN" dirty="0" smtClean="0"/>
              <a:t>Created a age category and compared it with outcome type</a:t>
            </a:r>
            <a:endParaRPr lang="en-IN" dirty="0"/>
          </a:p>
        </p:txBody>
      </p:sp>
      <p:pic>
        <p:nvPicPr>
          <p:cNvPr id="7" name="Content Placeholder 6"/>
          <p:cNvPicPr>
            <a:picLocks noGrp="1"/>
          </p:cNvPicPr>
          <p:nvPr>
            <p:ph sz="half" idx="2"/>
          </p:nvPr>
        </p:nvPicPr>
        <p:blipFill>
          <a:blip r:embed="rId2"/>
          <a:srcRect/>
          <a:stretch>
            <a:fillRect/>
          </a:stretch>
        </p:blipFill>
        <p:spPr bwMode="auto">
          <a:xfrm>
            <a:off x="1022684" y="1744578"/>
            <a:ext cx="5149516" cy="4355433"/>
          </a:xfrm>
          <a:prstGeom prst="rect">
            <a:avLst/>
          </a:prstGeom>
          <a:noFill/>
          <a:ln w="9525">
            <a:noFill/>
            <a:miter lim="800000"/>
            <a:headEnd/>
            <a:tailEnd/>
          </a:ln>
        </p:spPr>
      </p:pic>
      <p:pic>
        <p:nvPicPr>
          <p:cNvPr id="8" name="Content Placeholder 7"/>
          <p:cNvPicPr>
            <a:picLocks noGrp="1"/>
          </p:cNvPicPr>
          <p:nvPr>
            <p:ph sz="quarter" idx="4"/>
          </p:nvPr>
        </p:nvPicPr>
        <p:blipFill>
          <a:blip r:embed="rId3"/>
          <a:srcRect/>
          <a:stretch>
            <a:fillRect/>
          </a:stretch>
        </p:blipFill>
        <p:spPr bwMode="auto">
          <a:xfrm>
            <a:off x="6424863" y="1720517"/>
            <a:ext cx="4957011" cy="4343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251678" y="382385"/>
            <a:ext cx="10178322" cy="736552"/>
          </a:xfrm>
        </p:spPr>
        <p:txBody>
          <a:bodyPr>
            <a:normAutofit/>
          </a:bodyPr>
          <a:lstStyle/>
          <a:p>
            <a:pPr algn="ctr"/>
            <a:r>
              <a:rPr lang="en-IN" sz="4400" b="1" dirty="0" smtClean="0"/>
              <a:t>Pre-processing steps</a:t>
            </a:r>
            <a:endParaRPr lang="en-IN" sz="4400" dirty="0"/>
          </a:p>
        </p:txBody>
      </p:sp>
      <p:sp>
        <p:nvSpPr>
          <p:cNvPr id="8" name="Content Placeholder 7"/>
          <p:cNvSpPr>
            <a:spLocks noGrp="1"/>
          </p:cNvSpPr>
          <p:nvPr>
            <p:ph idx="1"/>
          </p:nvPr>
        </p:nvSpPr>
        <p:spPr>
          <a:xfrm>
            <a:off x="1167063" y="1251285"/>
            <a:ext cx="10262937" cy="4628308"/>
          </a:xfrm>
        </p:spPr>
        <p:txBody>
          <a:bodyPr/>
          <a:lstStyle/>
          <a:p>
            <a:pPr>
              <a:buNone/>
            </a:pPr>
            <a:r>
              <a:rPr lang="en-IN" dirty="0" smtClean="0"/>
              <a:t>The most common pre processing steps that anyone would follow is :</a:t>
            </a:r>
          </a:p>
          <a:p>
            <a:pPr>
              <a:buFont typeface="Wingdings" pitchFamily="2" charset="2"/>
              <a:buChar char="§"/>
            </a:pPr>
            <a:r>
              <a:rPr lang="en-IN" dirty="0" smtClean="0"/>
              <a:t>Try to fill the </a:t>
            </a:r>
            <a:r>
              <a:rPr lang="en-IN" b="1" dirty="0" err="1" smtClean="0"/>
              <a:t>NaN</a:t>
            </a:r>
            <a:r>
              <a:rPr lang="en-IN" dirty="0" smtClean="0"/>
              <a:t> and missing values with either most common value in that column or give them a unique value. </a:t>
            </a:r>
          </a:p>
          <a:p>
            <a:pPr>
              <a:buFont typeface="Wingdings" pitchFamily="2" charset="2"/>
              <a:buChar char="§"/>
            </a:pPr>
            <a:r>
              <a:rPr lang="en-IN" b="1" dirty="0" smtClean="0"/>
              <a:t>Normalizing </a:t>
            </a:r>
            <a:r>
              <a:rPr lang="en-IN" dirty="0" smtClean="0"/>
              <a:t> the data if they are scattered with different units. The </a:t>
            </a:r>
            <a:r>
              <a:rPr lang="en-IN" dirty="0" err="1" smtClean="0"/>
              <a:t>AgeuponOutcome</a:t>
            </a:r>
            <a:r>
              <a:rPr lang="en-IN" dirty="0" smtClean="0"/>
              <a:t> was given in different units, so we normalized it to a common unit like </a:t>
            </a:r>
            <a:r>
              <a:rPr lang="en-IN" b="1" dirty="0" smtClean="0"/>
              <a:t>weeks</a:t>
            </a:r>
            <a:r>
              <a:rPr lang="en-IN" dirty="0" smtClean="0"/>
              <a:t>.</a:t>
            </a:r>
          </a:p>
          <a:p>
            <a:pPr>
              <a:buFont typeface="Wingdings" pitchFamily="2" charset="2"/>
              <a:buChar char="§"/>
            </a:pPr>
            <a:r>
              <a:rPr lang="en-IN" dirty="0" smtClean="0"/>
              <a:t>The first step can be managed and assigned a particular value with the help of </a:t>
            </a:r>
            <a:r>
              <a:rPr lang="en-IN" dirty="0" err="1" smtClean="0"/>
              <a:t>OneHotEncoding</a:t>
            </a:r>
            <a:r>
              <a:rPr lang="en-IN" dirty="0" smtClean="0"/>
              <a:t> , which is an inbuilt feature of </a:t>
            </a:r>
            <a:r>
              <a:rPr lang="en-IN" dirty="0" err="1" smtClean="0"/>
              <a:t>sklearn</a:t>
            </a:r>
            <a:r>
              <a:rPr lang="en-IN" dirty="0" smtClean="0"/>
              <a:t> or manually assigning values. So we converted all the </a:t>
            </a:r>
            <a:r>
              <a:rPr lang="en-IN" b="1" dirty="0" smtClean="0"/>
              <a:t>categorical data to numeric type. </a:t>
            </a:r>
            <a:r>
              <a:rPr lang="en-IN" dirty="0" smtClean="0"/>
              <a:t>This in turn took care of the </a:t>
            </a:r>
            <a:r>
              <a:rPr lang="en-IN" dirty="0" err="1" smtClean="0"/>
              <a:t>NaN</a:t>
            </a:r>
            <a:r>
              <a:rPr lang="en-IN" dirty="0" smtClean="0"/>
              <a:t> and missing types by assigning numeric values to them.</a:t>
            </a:r>
          </a:p>
          <a:p>
            <a:pPr>
              <a:buFont typeface="Wingdings" pitchFamily="2" charset="2"/>
              <a:buChar char="§"/>
            </a:pPr>
            <a:r>
              <a:rPr lang="en-IN" dirty="0" smtClean="0"/>
              <a:t>Had to split the time that was given in a particular format into its’ basic units such as Hour, Minute, Month and Year.</a:t>
            </a:r>
          </a:p>
          <a:p>
            <a:pPr>
              <a:buNone/>
            </a:pPr>
            <a:r>
              <a:rPr lang="en-IN" dirty="0" smtClean="0"/>
              <a:t>Thereafter, we started predicting the data sets.</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868899"/>
          </a:xfrm>
        </p:spPr>
        <p:txBody>
          <a:bodyPr>
            <a:noAutofit/>
          </a:bodyPr>
          <a:lstStyle/>
          <a:p>
            <a:pPr algn="ctr"/>
            <a:r>
              <a:rPr lang="en-IN" sz="4400" b="1" dirty="0" smtClean="0"/>
              <a:t>The Analysis - Conclusion</a:t>
            </a:r>
            <a:endParaRPr lang="en-IN" sz="4000" dirty="0"/>
          </a:p>
        </p:txBody>
      </p:sp>
      <p:sp>
        <p:nvSpPr>
          <p:cNvPr id="3" name="Content Placeholder 2"/>
          <p:cNvSpPr>
            <a:spLocks noGrp="1"/>
          </p:cNvSpPr>
          <p:nvPr>
            <p:ph idx="1"/>
          </p:nvPr>
        </p:nvSpPr>
        <p:spPr>
          <a:xfrm>
            <a:off x="1227615" y="1371601"/>
            <a:ext cx="10178322" cy="3593591"/>
          </a:xfrm>
        </p:spPr>
        <p:txBody>
          <a:bodyPr/>
          <a:lstStyle/>
          <a:p>
            <a:r>
              <a:rPr lang="en-IN" dirty="0" smtClean="0"/>
              <a:t>The classes given to us were </a:t>
            </a:r>
            <a:r>
              <a:rPr lang="en-IN" b="1" dirty="0" smtClean="0"/>
              <a:t>categorical.</a:t>
            </a:r>
          </a:p>
          <a:p>
            <a:r>
              <a:rPr lang="en-IN" dirty="0" smtClean="0"/>
              <a:t>Hence, we tried classifying them from KNN to </a:t>
            </a:r>
            <a:r>
              <a:rPr lang="en-IN" dirty="0" err="1" smtClean="0"/>
              <a:t>RandomForest</a:t>
            </a:r>
            <a:r>
              <a:rPr lang="en-IN" dirty="0" smtClean="0"/>
              <a:t> and even implemented other classifying algorithms.</a:t>
            </a:r>
          </a:p>
          <a:p>
            <a:r>
              <a:rPr lang="en-IN" dirty="0" smtClean="0"/>
              <a:t>The accuracies were recorded as follows from worse to best:</a:t>
            </a:r>
          </a:p>
          <a:p>
            <a:pPr>
              <a:buNone/>
            </a:pPr>
            <a:endParaRPr lang="en-IN" dirty="0"/>
          </a:p>
        </p:txBody>
      </p:sp>
      <p:graphicFrame>
        <p:nvGraphicFramePr>
          <p:cNvPr id="4" name="Table 3"/>
          <p:cNvGraphicFramePr>
            <a:graphicFrameLocks noGrp="1"/>
          </p:cNvGraphicFramePr>
          <p:nvPr/>
        </p:nvGraphicFramePr>
        <p:xfrm>
          <a:off x="1995905" y="3270361"/>
          <a:ext cx="8128000" cy="3337560"/>
        </p:xfrm>
        <a:graphic>
          <a:graphicData uri="http://schemas.openxmlformats.org/drawingml/2006/table">
            <a:tbl>
              <a:tblPr firstRow="1" bandRow="1">
                <a:tableStyleId>{5C22544A-7EE6-4342-B048-85BDC9FD1C3A}</a:tableStyleId>
              </a:tblPr>
              <a:tblGrid>
                <a:gridCol w="4064000"/>
                <a:gridCol w="4064000"/>
              </a:tblGrid>
              <a:tr h="370840">
                <a:tc>
                  <a:txBody>
                    <a:bodyPr/>
                    <a:lstStyle/>
                    <a:p>
                      <a:pPr algn="ctr"/>
                      <a:r>
                        <a:rPr lang="en-IN" dirty="0" smtClean="0"/>
                        <a:t>CLASSIFIER</a:t>
                      </a:r>
                      <a:r>
                        <a:rPr lang="en-IN" baseline="0" dirty="0" smtClean="0"/>
                        <a:t> USED</a:t>
                      </a:r>
                      <a:endParaRPr lang="en-IN" dirty="0"/>
                    </a:p>
                  </a:txBody>
                  <a:tcPr/>
                </a:tc>
                <a:tc>
                  <a:txBody>
                    <a:bodyPr/>
                    <a:lstStyle/>
                    <a:p>
                      <a:pPr algn="ctr"/>
                      <a:r>
                        <a:rPr lang="en-IN" dirty="0" smtClean="0"/>
                        <a:t>ACCURACY</a:t>
                      </a:r>
                      <a:endParaRPr lang="en-IN" dirty="0"/>
                    </a:p>
                  </a:txBody>
                  <a:tcPr/>
                </a:tc>
              </a:tr>
              <a:tr h="370840">
                <a:tc>
                  <a:txBody>
                    <a:bodyPr/>
                    <a:lstStyle/>
                    <a:p>
                      <a:r>
                        <a:rPr lang="en-IN" dirty="0" smtClean="0"/>
                        <a:t>Stochastic</a:t>
                      </a:r>
                      <a:r>
                        <a:rPr lang="en-IN" baseline="0" dirty="0" smtClean="0"/>
                        <a:t> Gradient Descent</a:t>
                      </a:r>
                      <a:endParaRPr lang="en-IN" dirty="0"/>
                    </a:p>
                  </a:txBody>
                  <a:tcPr/>
                </a:tc>
                <a:tc>
                  <a:txBody>
                    <a:bodyPr/>
                    <a:lstStyle/>
                    <a:p>
                      <a:r>
                        <a:rPr lang="en-IN" dirty="0" smtClean="0">
                          <a:solidFill>
                            <a:srgbClr val="FF0000"/>
                          </a:solidFill>
                        </a:rPr>
                        <a:t>0.415824915825</a:t>
                      </a:r>
                      <a:endParaRPr lang="en-IN" dirty="0">
                        <a:solidFill>
                          <a:srgbClr val="FF0000"/>
                        </a:solidFill>
                      </a:endParaRPr>
                    </a:p>
                  </a:txBody>
                  <a:tcPr/>
                </a:tc>
              </a:tr>
              <a:tr h="370840">
                <a:tc>
                  <a:txBody>
                    <a:bodyPr/>
                    <a:lstStyle/>
                    <a:p>
                      <a:r>
                        <a:rPr lang="en-IN" dirty="0" smtClean="0"/>
                        <a:t>Extra Tree</a:t>
                      </a:r>
                      <a:endParaRPr lang="en-IN" dirty="0"/>
                    </a:p>
                  </a:txBody>
                  <a:tcPr/>
                </a:tc>
                <a:tc>
                  <a:txBody>
                    <a:bodyPr/>
                    <a:lstStyle/>
                    <a:p>
                      <a:r>
                        <a:rPr lang="en-IN" dirty="0" smtClean="0">
                          <a:solidFill>
                            <a:schemeClr val="accent3">
                              <a:lumMod val="50000"/>
                            </a:schemeClr>
                          </a:solidFill>
                        </a:rPr>
                        <a:t>0.564347175458 </a:t>
                      </a:r>
                      <a:endParaRPr lang="en-IN" dirty="0">
                        <a:solidFill>
                          <a:schemeClr val="accent3">
                            <a:lumMod val="50000"/>
                          </a:schemeClr>
                        </a:solidFill>
                      </a:endParaRPr>
                    </a:p>
                  </a:txBody>
                  <a:tcPr/>
                </a:tc>
              </a:tr>
              <a:tr h="370840">
                <a:tc>
                  <a:txBody>
                    <a:bodyPr/>
                    <a:lstStyle/>
                    <a:p>
                      <a:r>
                        <a:rPr lang="en-IN" dirty="0" smtClean="0"/>
                        <a:t>K-</a:t>
                      </a:r>
                      <a:r>
                        <a:rPr lang="en-IN" baseline="0" dirty="0" smtClean="0"/>
                        <a:t> Nearest Neighbours</a:t>
                      </a:r>
                      <a:endParaRPr lang="en-IN" dirty="0"/>
                    </a:p>
                  </a:txBody>
                  <a:tcPr/>
                </a:tc>
                <a:tc>
                  <a:txBody>
                    <a:bodyPr/>
                    <a:lstStyle/>
                    <a:p>
                      <a:r>
                        <a:rPr lang="en-IN" dirty="0" smtClean="0">
                          <a:solidFill>
                            <a:schemeClr val="accent3">
                              <a:lumMod val="75000"/>
                            </a:schemeClr>
                          </a:solidFill>
                        </a:rPr>
                        <a:t>0.594837261504</a:t>
                      </a:r>
                      <a:endParaRPr lang="en-IN" dirty="0">
                        <a:solidFill>
                          <a:schemeClr val="accent3">
                            <a:lumMod val="75000"/>
                          </a:schemeClr>
                        </a:solidFill>
                      </a:endParaRPr>
                    </a:p>
                  </a:txBody>
                  <a:tcPr/>
                </a:tc>
              </a:tr>
              <a:tr h="370840">
                <a:tc>
                  <a:txBody>
                    <a:bodyPr/>
                    <a:lstStyle/>
                    <a:p>
                      <a:r>
                        <a:rPr lang="en-IN" dirty="0" smtClean="0"/>
                        <a:t>Decision Trees</a:t>
                      </a:r>
                      <a:endParaRPr lang="en-IN" dirty="0"/>
                    </a:p>
                  </a:txBody>
                  <a:tcPr/>
                </a:tc>
                <a:tc>
                  <a:txBody>
                    <a:bodyPr/>
                    <a:lstStyle/>
                    <a:p>
                      <a:r>
                        <a:rPr lang="en-IN" dirty="0" smtClean="0">
                          <a:solidFill>
                            <a:schemeClr val="accent3">
                              <a:lumMod val="75000"/>
                            </a:schemeClr>
                          </a:solidFill>
                        </a:rPr>
                        <a:t>0.594837261504</a:t>
                      </a:r>
                      <a:endParaRPr lang="en-IN" dirty="0">
                        <a:solidFill>
                          <a:schemeClr val="accent3">
                            <a:lumMod val="75000"/>
                          </a:schemeClr>
                        </a:solidFill>
                      </a:endParaRPr>
                    </a:p>
                  </a:txBody>
                  <a:tcPr/>
                </a:tc>
              </a:tr>
              <a:tr h="370840">
                <a:tc>
                  <a:txBody>
                    <a:bodyPr/>
                    <a:lstStyle/>
                    <a:p>
                      <a:r>
                        <a:rPr lang="en-IN" dirty="0" smtClean="0"/>
                        <a:t>Gaussian Naïve </a:t>
                      </a:r>
                      <a:r>
                        <a:rPr lang="en-IN" dirty="0" err="1" smtClean="0"/>
                        <a:t>Bayes</a:t>
                      </a:r>
                      <a:endParaRPr lang="en-IN" dirty="0"/>
                    </a:p>
                  </a:txBody>
                  <a:tcPr/>
                </a:tc>
                <a:tc>
                  <a:txBody>
                    <a:bodyPr/>
                    <a:lstStyle/>
                    <a:p>
                      <a:r>
                        <a:rPr lang="en-IN" dirty="0" smtClean="0">
                          <a:solidFill>
                            <a:schemeClr val="tx2">
                              <a:lumMod val="75000"/>
                              <a:lumOff val="25000"/>
                            </a:schemeClr>
                          </a:solidFill>
                        </a:rPr>
                        <a:t>0.618780396558</a:t>
                      </a:r>
                      <a:endParaRPr lang="en-IN" dirty="0">
                        <a:solidFill>
                          <a:schemeClr val="tx2">
                            <a:lumMod val="75000"/>
                            <a:lumOff val="25000"/>
                          </a:schemeClr>
                        </a:solidFill>
                      </a:endParaRPr>
                    </a:p>
                  </a:txBody>
                  <a:tcPr/>
                </a:tc>
              </a:tr>
              <a:tr h="370840">
                <a:tc>
                  <a:txBody>
                    <a:bodyPr/>
                    <a:lstStyle/>
                    <a:p>
                      <a:r>
                        <a:rPr lang="en-IN" dirty="0" smtClean="0"/>
                        <a:t>Logistic</a:t>
                      </a:r>
                      <a:r>
                        <a:rPr lang="en-IN" baseline="0" dirty="0" smtClean="0"/>
                        <a:t> Regression</a:t>
                      </a:r>
                      <a:endParaRPr lang="en-IN" dirty="0"/>
                    </a:p>
                  </a:txBody>
                  <a:tcPr/>
                </a:tc>
                <a:tc>
                  <a:txBody>
                    <a:bodyPr/>
                    <a:lstStyle/>
                    <a:p>
                      <a:r>
                        <a:rPr lang="en-IN" dirty="0" smtClean="0">
                          <a:solidFill>
                            <a:schemeClr val="tx2">
                              <a:lumMod val="50000"/>
                              <a:lumOff val="50000"/>
                            </a:schemeClr>
                          </a:solidFill>
                        </a:rPr>
                        <a:t>0.627946127946</a:t>
                      </a:r>
                      <a:endParaRPr lang="en-IN" dirty="0">
                        <a:solidFill>
                          <a:schemeClr val="tx2">
                            <a:lumMod val="50000"/>
                            <a:lumOff val="50000"/>
                          </a:schemeClr>
                        </a:solidFill>
                      </a:endParaRPr>
                    </a:p>
                  </a:txBody>
                  <a:tcPr/>
                </a:tc>
              </a:tr>
              <a:tr h="370840">
                <a:tc>
                  <a:txBody>
                    <a:bodyPr/>
                    <a:lstStyle/>
                    <a:p>
                      <a:r>
                        <a:rPr lang="en-IN" dirty="0" smtClean="0"/>
                        <a:t>Extra Trees (ensemble)</a:t>
                      </a:r>
                      <a:endParaRPr lang="en-IN" dirty="0"/>
                    </a:p>
                  </a:txBody>
                  <a:tcPr/>
                </a:tc>
                <a:tc>
                  <a:txBody>
                    <a:bodyPr/>
                    <a:lstStyle/>
                    <a:p>
                      <a:r>
                        <a:rPr lang="en-IN" dirty="0" smtClean="0">
                          <a:solidFill>
                            <a:srgbClr val="097A00"/>
                          </a:solidFill>
                        </a:rPr>
                        <a:t>0.678638234194 </a:t>
                      </a:r>
                      <a:endParaRPr lang="en-IN" dirty="0">
                        <a:solidFill>
                          <a:srgbClr val="097A00"/>
                        </a:solidFill>
                      </a:endParaRPr>
                    </a:p>
                  </a:txBody>
                  <a:tcPr/>
                </a:tc>
              </a:tr>
              <a:tr h="370840">
                <a:tc>
                  <a:txBody>
                    <a:bodyPr/>
                    <a:lstStyle/>
                    <a:p>
                      <a:r>
                        <a:rPr lang="en-IN" dirty="0" smtClean="0"/>
                        <a:t>Random Forest</a:t>
                      </a:r>
                      <a:endParaRPr lang="en-IN" dirty="0"/>
                    </a:p>
                  </a:txBody>
                  <a:tcPr/>
                </a:tc>
                <a:tc>
                  <a:txBody>
                    <a:bodyPr/>
                    <a:lstStyle/>
                    <a:p>
                      <a:r>
                        <a:rPr lang="en-IN" dirty="0" smtClean="0">
                          <a:solidFill>
                            <a:srgbClr val="00DE00"/>
                          </a:solidFill>
                        </a:rPr>
                        <a:t>0.685185185185 </a:t>
                      </a:r>
                      <a:endParaRPr lang="en-IN" dirty="0">
                        <a:solidFill>
                          <a:srgbClr val="00DE00"/>
                        </a:solidFill>
                      </a:endParaRPr>
                    </a:p>
                  </a:txBody>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a:ea typeface=""/>
        <a:cs typeface=""/>
      </a:majorFont>
      <a:minorFont>
        <a:latin typeface="Gill Sans MT"/>
        <a:ea typeface=""/>
        <a:cs typeface=""/>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TF00001242</Template>
  <TotalTime>397</TotalTime>
  <Words>312</Words>
  <Application>Microsoft Office PowerPoint</Application>
  <PresentationFormat>Custom</PresentationFormat>
  <Paragraphs>59</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Badge</vt:lpstr>
      <vt:lpstr> SHELTER ANIMAL OUTCOMES  </vt:lpstr>
      <vt:lpstr> About the project</vt:lpstr>
      <vt:lpstr> Contents</vt:lpstr>
      <vt:lpstr>The Data sets  &amp;  the Project goal</vt:lpstr>
      <vt:lpstr>Demographic representations</vt:lpstr>
      <vt:lpstr>Slide 6</vt:lpstr>
      <vt:lpstr>Slide 7</vt:lpstr>
      <vt:lpstr>Pre-processing steps</vt:lpstr>
      <vt:lpstr>The Analysis - 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jagannathan c.l.</dc:creator>
  <cp:lastModifiedBy>harish</cp:lastModifiedBy>
  <cp:revision>66</cp:revision>
  <dcterms:created xsi:type="dcterms:W3CDTF">2015-02-11T21:48:33Z</dcterms:created>
  <dcterms:modified xsi:type="dcterms:W3CDTF">2018-02-02T20:59:13Z</dcterms:modified>
</cp:coreProperties>
</file>