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5999738" cy="35999738"/>
  <p:notesSz cx="7004050" cy="9290050"/>
  <p:defaultTextStyle>
    <a:defPPr>
      <a:defRPr lang="en-US"/>
    </a:defPPr>
    <a:lvl1pPr marL="0" algn="l" defTabSz="3599248" rtl="0" eaLnBrk="1" latinLnBrk="0" hangingPunct="1">
      <a:defRPr sz="7000" kern="1200">
        <a:solidFill>
          <a:schemeClr val="tx1"/>
        </a:solidFill>
        <a:latin typeface="+mn-lt"/>
        <a:ea typeface="+mn-ea"/>
        <a:cs typeface="+mn-cs"/>
      </a:defRPr>
    </a:lvl1pPr>
    <a:lvl2pPr marL="1799624" algn="l" defTabSz="3599248" rtl="0" eaLnBrk="1" latinLnBrk="0" hangingPunct="1">
      <a:defRPr sz="7000" kern="1200">
        <a:solidFill>
          <a:schemeClr val="tx1"/>
        </a:solidFill>
        <a:latin typeface="+mn-lt"/>
        <a:ea typeface="+mn-ea"/>
        <a:cs typeface="+mn-cs"/>
      </a:defRPr>
    </a:lvl2pPr>
    <a:lvl3pPr marL="3599248" algn="l" defTabSz="3599248" rtl="0" eaLnBrk="1" latinLnBrk="0" hangingPunct="1">
      <a:defRPr sz="7000" kern="1200">
        <a:solidFill>
          <a:schemeClr val="tx1"/>
        </a:solidFill>
        <a:latin typeface="+mn-lt"/>
        <a:ea typeface="+mn-ea"/>
        <a:cs typeface="+mn-cs"/>
      </a:defRPr>
    </a:lvl3pPr>
    <a:lvl4pPr marL="5398873" algn="l" defTabSz="3599248" rtl="0" eaLnBrk="1" latinLnBrk="0" hangingPunct="1">
      <a:defRPr sz="7000" kern="1200">
        <a:solidFill>
          <a:schemeClr val="tx1"/>
        </a:solidFill>
        <a:latin typeface="+mn-lt"/>
        <a:ea typeface="+mn-ea"/>
        <a:cs typeface="+mn-cs"/>
      </a:defRPr>
    </a:lvl4pPr>
    <a:lvl5pPr marL="7198498" algn="l" defTabSz="3599248" rtl="0" eaLnBrk="1" latinLnBrk="0" hangingPunct="1">
      <a:defRPr sz="7000" kern="1200">
        <a:solidFill>
          <a:schemeClr val="tx1"/>
        </a:solidFill>
        <a:latin typeface="+mn-lt"/>
        <a:ea typeface="+mn-ea"/>
        <a:cs typeface="+mn-cs"/>
      </a:defRPr>
    </a:lvl5pPr>
    <a:lvl6pPr marL="8998121" algn="l" defTabSz="3599248" rtl="0" eaLnBrk="1" latinLnBrk="0" hangingPunct="1">
      <a:defRPr sz="7000" kern="1200">
        <a:solidFill>
          <a:schemeClr val="tx1"/>
        </a:solidFill>
        <a:latin typeface="+mn-lt"/>
        <a:ea typeface="+mn-ea"/>
        <a:cs typeface="+mn-cs"/>
      </a:defRPr>
    </a:lvl6pPr>
    <a:lvl7pPr marL="10797746" algn="l" defTabSz="3599248" rtl="0" eaLnBrk="1" latinLnBrk="0" hangingPunct="1">
      <a:defRPr sz="7000" kern="1200">
        <a:solidFill>
          <a:schemeClr val="tx1"/>
        </a:solidFill>
        <a:latin typeface="+mn-lt"/>
        <a:ea typeface="+mn-ea"/>
        <a:cs typeface="+mn-cs"/>
      </a:defRPr>
    </a:lvl7pPr>
    <a:lvl8pPr marL="12597371" algn="l" defTabSz="3599248" rtl="0" eaLnBrk="1" latinLnBrk="0" hangingPunct="1">
      <a:defRPr sz="7000" kern="1200">
        <a:solidFill>
          <a:schemeClr val="tx1"/>
        </a:solidFill>
        <a:latin typeface="+mn-lt"/>
        <a:ea typeface="+mn-ea"/>
        <a:cs typeface="+mn-cs"/>
      </a:defRPr>
    </a:lvl8pPr>
    <a:lvl9pPr marL="14396995" algn="l" defTabSz="359924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9">
          <p15:clr>
            <a:srgbClr val="A4A3A4"/>
          </p15:clr>
        </p15:guide>
        <p15:guide id="2" pos="113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1" d="100"/>
          <a:sy n="21" d="100"/>
        </p:scale>
        <p:origin x="1896" y="38"/>
      </p:cViewPr>
      <p:guideLst>
        <p:guide orient="horz" pos="11339"/>
        <p:guide pos="113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5314029" y="0"/>
            <a:ext cx="685709" cy="359997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6" name="Rectangle 15"/>
          <p:cNvSpPr/>
          <p:nvPr userDrawn="1"/>
        </p:nvSpPr>
        <p:spPr>
          <a:xfrm>
            <a:off x="-1" y="0"/>
            <a:ext cx="685709" cy="359997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7" name="Rectangle 16"/>
          <p:cNvSpPr/>
          <p:nvPr userDrawn="1"/>
        </p:nvSpPr>
        <p:spPr>
          <a:xfrm>
            <a:off x="0" y="0"/>
            <a:ext cx="35999738" cy="44999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8" name="Rectangle 17"/>
          <p:cNvSpPr/>
          <p:nvPr userDrawn="1"/>
        </p:nvSpPr>
        <p:spPr>
          <a:xfrm>
            <a:off x="0" y="31499771"/>
            <a:ext cx="35999738" cy="44999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endParaRPr lang="en-US" dirty="0"/>
          </a:p>
        </p:txBody>
      </p:sp>
      <p:sp>
        <p:nvSpPr>
          <p:cNvPr id="19" name="Instructions"/>
          <p:cNvSpPr/>
          <p:nvPr userDrawn="1"/>
        </p:nvSpPr>
        <p:spPr>
          <a:xfrm>
            <a:off x="-11249918" y="0"/>
            <a:ext cx="10499924" cy="35999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7461" tIns="187461" rIns="187461" bIns="18746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68"/>
              </a:spcAft>
            </a:pPr>
            <a:r>
              <a:rPr lang="en-US" sz="7900" dirty="0" smtClean="0">
                <a:solidFill>
                  <a:srgbClr val="7F7F7F"/>
                </a:solidFill>
                <a:latin typeface="Calibri" pitchFamily="34" charset="0"/>
                <a:cs typeface="Calibri" panose="020F0502020204030204" pitchFamily="34" charset="0"/>
              </a:rPr>
              <a:t>Poster Print Size:</a:t>
            </a:r>
            <a:endParaRPr sz="7900" dirty="0">
              <a:solidFill>
                <a:srgbClr val="7F7F7F"/>
              </a:solidFill>
              <a:latin typeface="Calibri" pitchFamily="34" charset="0"/>
              <a:cs typeface="Calibri" panose="020F0502020204030204" pitchFamily="34" charset="0"/>
            </a:endParaRP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This poster template is 1m</a:t>
            </a:r>
            <a:r>
              <a:rPr lang="en-US" sz="5200" baseline="0" dirty="0" smtClean="0">
                <a:solidFill>
                  <a:srgbClr val="7F7F7F"/>
                </a:solidFill>
                <a:latin typeface="Calibri" pitchFamily="34" charset="0"/>
                <a:cs typeface="Calibri" panose="020F0502020204030204" pitchFamily="34" charset="0"/>
              </a:rPr>
              <a:t> (39.37</a:t>
            </a:r>
            <a:r>
              <a:rPr lang="en-US" sz="5200" dirty="0" smtClean="0">
                <a:solidFill>
                  <a:srgbClr val="7F7F7F"/>
                </a:solidFill>
                <a:latin typeface="Calibri" pitchFamily="34" charset="0"/>
                <a:cs typeface="Calibri" panose="020F0502020204030204" pitchFamily="34" charset="0"/>
              </a:rPr>
              <a:t>” high by 1m (39.37”) wide. It can be used to print any poster with a 1:1 aspect ratio.</a:t>
            </a:r>
          </a:p>
          <a:p>
            <a:pPr lvl="0">
              <a:spcBef>
                <a:spcPts val="0"/>
              </a:spcBef>
              <a:spcAft>
                <a:spcPts val="1968"/>
              </a:spcAft>
            </a:pPr>
            <a:r>
              <a:rPr lang="en-US" sz="7900" dirty="0" smtClean="0">
                <a:solidFill>
                  <a:srgbClr val="7F7F7F"/>
                </a:solidFill>
                <a:latin typeface="Calibri" pitchFamily="34" charset="0"/>
                <a:cs typeface="Calibri" panose="020F0502020204030204" pitchFamily="34" charset="0"/>
              </a:rPr>
              <a:t>Placeholders</a:t>
            </a:r>
            <a:r>
              <a:rPr sz="7900" dirty="0" smtClean="0">
                <a:solidFill>
                  <a:srgbClr val="7F7F7F"/>
                </a:solidFill>
                <a:latin typeface="Calibri" pitchFamily="34" charset="0"/>
                <a:cs typeface="Calibri" panose="020F0502020204030204" pitchFamily="34" charset="0"/>
              </a:rPr>
              <a:t>:</a:t>
            </a:r>
            <a:endParaRPr sz="7900" dirty="0">
              <a:solidFill>
                <a:srgbClr val="7F7F7F"/>
              </a:solidFill>
              <a:latin typeface="Calibri" pitchFamily="34" charset="0"/>
              <a:cs typeface="Calibri" panose="020F0502020204030204" pitchFamily="34" charset="0"/>
            </a:endParaRPr>
          </a:p>
          <a:p>
            <a:pPr lvl="0">
              <a:spcBef>
                <a:spcPts val="0"/>
              </a:spcBef>
              <a:spcAft>
                <a:spcPts val="1968"/>
              </a:spcAft>
            </a:pPr>
            <a:r>
              <a:rPr sz="5200" dirty="0">
                <a:solidFill>
                  <a:srgbClr val="7F7F7F"/>
                </a:solidFill>
                <a:latin typeface="Calibri" pitchFamily="34" charset="0"/>
                <a:cs typeface="Calibri" panose="020F0502020204030204" pitchFamily="34" charset="0"/>
              </a:rPr>
              <a:t>The </a:t>
            </a:r>
            <a:r>
              <a:rPr lang="en-US" sz="5200" dirty="0" smtClean="0">
                <a:solidFill>
                  <a:srgbClr val="7F7F7F"/>
                </a:solidFill>
                <a:latin typeface="Calibri" pitchFamily="34" charset="0"/>
                <a:cs typeface="Calibri" panose="020F0502020204030204" pitchFamily="34" charset="0"/>
              </a:rPr>
              <a:t>various elements included</a:t>
            </a:r>
            <a:r>
              <a:rPr sz="5200" dirty="0" smtClean="0">
                <a:solidFill>
                  <a:srgbClr val="7F7F7F"/>
                </a:solidFill>
                <a:latin typeface="Calibri" pitchFamily="34" charset="0"/>
                <a:cs typeface="Calibri" panose="020F0502020204030204" pitchFamily="34" charset="0"/>
              </a:rPr>
              <a:t> </a:t>
            </a:r>
            <a:r>
              <a:rPr sz="5200" dirty="0">
                <a:solidFill>
                  <a:srgbClr val="7F7F7F"/>
                </a:solidFill>
                <a:latin typeface="Calibri" pitchFamily="34" charset="0"/>
                <a:cs typeface="Calibri" panose="020F0502020204030204" pitchFamily="34" charset="0"/>
              </a:rPr>
              <a:t>in this </a:t>
            </a:r>
            <a:r>
              <a:rPr lang="en-US" sz="5200" dirty="0" smtClean="0">
                <a:solidFill>
                  <a:srgbClr val="7F7F7F"/>
                </a:solidFill>
                <a:latin typeface="Calibri" pitchFamily="34" charset="0"/>
                <a:cs typeface="Calibri" panose="020F0502020204030204" pitchFamily="34" charset="0"/>
              </a:rPr>
              <a:t>poster are ones</a:t>
            </a:r>
            <a:r>
              <a:rPr lang="en-US" sz="5200" baseline="0" dirty="0" smtClean="0">
                <a:solidFill>
                  <a:srgbClr val="7F7F7F"/>
                </a:solidFill>
                <a:latin typeface="Calibri" pitchFamily="34" charset="0"/>
                <a:cs typeface="Calibri" panose="020F0502020204030204" pitchFamily="34" charset="0"/>
              </a:rPr>
              <a:t> we often see in medical, research, and scientific posters.</a:t>
            </a:r>
            <a:r>
              <a:rPr sz="5200" dirty="0" smtClean="0">
                <a:solidFill>
                  <a:srgbClr val="7F7F7F"/>
                </a:solidFill>
                <a:latin typeface="Calibri" pitchFamily="34" charset="0"/>
                <a:cs typeface="Calibri" panose="020F0502020204030204" pitchFamily="34" charset="0"/>
              </a:rPr>
              <a:t> </a:t>
            </a:r>
            <a:r>
              <a:rPr lang="en-US" sz="5200" dirty="0" smtClean="0">
                <a:solidFill>
                  <a:srgbClr val="7F7F7F"/>
                </a:solidFill>
                <a:latin typeface="Calibri" pitchFamily="34" charset="0"/>
                <a:cs typeface="Calibri" panose="020F0502020204030204" pitchFamily="34" charset="0"/>
              </a:rPr>
              <a:t>Feel</a:t>
            </a:r>
            <a:r>
              <a:rPr lang="en-US" sz="52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968"/>
              </a:spcAft>
            </a:pPr>
            <a:r>
              <a:rPr lang="en-US" sz="7900" dirty="0" smtClean="0">
                <a:solidFill>
                  <a:srgbClr val="7F7F7F"/>
                </a:solidFill>
                <a:latin typeface="Calibri" pitchFamily="34" charset="0"/>
                <a:cs typeface="Calibri" panose="020F0502020204030204" pitchFamily="34" charset="0"/>
              </a:rPr>
              <a:t>Image</a:t>
            </a:r>
            <a:r>
              <a:rPr lang="en-US" sz="7900" baseline="0" dirty="0" smtClean="0">
                <a:solidFill>
                  <a:srgbClr val="7F7F7F"/>
                </a:solidFill>
                <a:latin typeface="Calibri" pitchFamily="34" charset="0"/>
                <a:cs typeface="Calibri" panose="020F0502020204030204" pitchFamily="34" charset="0"/>
              </a:rPr>
              <a:t> Quality</a:t>
            </a:r>
            <a:r>
              <a:rPr lang="en-US" sz="7900" dirty="0" smtClean="0">
                <a:solidFill>
                  <a:srgbClr val="7F7F7F"/>
                </a:solidFill>
                <a:latin typeface="Calibri" pitchFamily="34" charset="0"/>
                <a:cs typeface="Calibri" panose="020F0502020204030204" pitchFamily="34" charset="0"/>
              </a:rPr>
              <a:t>:</a:t>
            </a: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5200" b="1" dirty="0" smtClean="0">
                <a:solidFill>
                  <a:srgbClr val="7F7F7F"/>
                </a:solidFill>
                <a:latin typeface="Calibri" pitchFamily="34" charset="0"/>
                <a:cs typeface="Calibri" panose="020F0502020204030204" pitchFamily="34" charset="0"/>
              </a:rPr>
              <a:t>Insert, Picture</a:t>
            </a:r>
            <a:r>
              <a:rPr lang="en-US" sz="52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200" b="1" dirty="0" smtClean="0">
                <a:solidFill>
                  <a:srgbClr val="7F7F7F"/>
                </a:solidFill>
                <a:latin typeface="Calibri" pitchFamily="34" charset="0"/>
                <a:cs typeface="Calibri" panose="020F0502020204030204" pitchFamily="34" charset="0"/>
              </a:rPr>
              <a:t>150-200 pixels per inch in their final printed size</a:t>
            </a:r>
            <a:r>
              <a:rPr lang="en-US" sz="5200" dirty="0" smtClean="0">
                <a:solidFill>
                  <a:srgbClr val="7F7F7F"/>
                </a:solidFill>
                <a:latin typeface="Calibri" pitchFamily="34" charset="0"/>
                <a:cs typeface="Calibri" panose="020F0502020204030204" pitchFamily="34" charset="0"/>
              </a:rPr>
              <a:t>. For instance, a 1600 x 1200 pixel</a:t>
            </a:r>
            <a:r>
              <a:rPr lang="en-US" sz="5200" baseline="0" dirty="0" smtClean="0">
                <a:solidFill>
                  <a:srgbClr val="7F7F7F"/>
                </a:solidFill>
                <a:latin typeface="Calibri" pitchFamily="34" charset="0"/>
                <a:cs typeface="Calibri" panose="020F0502020204030204" pitchFamily="34" charset="0"/>
              </a:rPr>
              <a:t> photo will usually look fine up to </a:t>
            </a:r>
            <a:r>
              <a:rPr lang="en-US" sz="52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968"/>
              </a:spcAft>
            </a:pPr>
            <a:r>
              <a:rPr lang="en-US" sz="52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968"/>
              </a:spcAft>
            </a:pPr>
            <a:r>
              <a:rPr lang="en-US" sz="3900" dirty="0" smtClean="0">
                <a:solidFill>
                  <a:srgbClr val="7F7F7F"/>
                </a:solidFill>
                <a:latin typeface="Calibri" pitchFamily="34" charset="0"/>
                <a:cs typeface="Calibri" panose="020F0502020204030204" pitchFamily="34" charset="0"/>
              </a:rPr>
              <a:t/>
            </a:r>
            <a:br>
              <a:rPr lang="en-US" sz="3900" dirty="0" smtClean="0">
                <a:solidFill>
                  <a:srgbClr val="7F7F7F"/>
                </a:solidFill>
                <a:latin typeface="Calibri" pitchFamily="34" charset="0"/>
                <a:cs typeface="Calibri" panose="020F0502020204030204" pitchFamily="34" charset="0"/>
              </a:rPr>
            </a:br>
            <a:r>
              <a:rPr lang="en-US" sz="39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6749732" y="0"/>
            <a:ext cx="10499924" cy="35999738"/>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68"/>
                </a:spcAft>
              </a:pPr>
              <a:r>
                <a:rPr lang="en-US" sz="7900" dirty="0" smtClean="0">
                  <a:solidFill>
                    <a:schemeClr val="bg1">
                      <a:lumMod val="50000"/>
                    </a:schemeClr>
                  </a:solidFill>
                  <a:latin typeface="Calibri" pitchFamily="34" charset="0"/>
                  <a:cs typeface="Calibri" panose="020F0502020204030204" pitchFamily="34" charset="0"/>
                </a:rPr>
                <a:t>Change</a:t>
              </a:r>
              <a:r>
                <a:rPr lang="en-US" sz="7900" baseline="0" dirty="0" smtClean="0">
                  <a:solidFill>
                    <a:schemeClr val="bg1">
                      <a:lumMod val="50000"/>
                    </a:schemeClr>
                  </a:solidFill>
                  <a:latin typeface="Calibri" pitchFamily="34" charset="0"/>
                  <a:cs typeface="Calibri" panose="020F0502020204030204" pitchFamily="34" charset="0"/>
                </a:rPr>
                <a:t> Color Theme</a:t>
              </a:r>
              <a:r>
                <a:rPr lang="en-US" sz="7900" dirty="0" smtClean="0">
                  <a:solidFill>
                    <a:schemeClr val="bg1">
                      <a:lumMod val="50000"/>
                    </a:schemeClr>
                  </a:solidFill>
                  <a:latin typeface="Calibri" pitchFamily="34" charset="0"/>
                  <a:cs typeface="Calibri" panose="020F0502020204030204" pitchFamily="34" charset="0"/>
                </a:rPr>
                <a:t>:</a:t>
              </a:r>
              <a:endParaRPr sz="7900" dirty="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r>
                <a:rPr lang="en-US" sz="5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5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968"/>
                </a:spcAft>
              </a:pPr>
              <a:r>
                <a:rPr lang="en-US" sz="5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5300" b="1" baseline="0" dirty="0" smtClean="0">
                  <a:solidFill>
                    <a:schemeClr val="bg1">
                      <a:lumMod val="50000"/>
                    </a:schemeClr>
                  </a:solidFill>
                  <a:latin typeface="Calibri" pitchFamily="34" charset="0"/>
                  <a:cs typeface="Calibri" panose="020F0502020204030204" pitchFamily="34" charset="0"/>
                </a:rPr>
                <a:t>Design</a:t>
              </a:r>
              <a:r>
                <a:rPr lang="en-US" sz="5300" baseline="0" dirty="0" smtClean="0">
                  <a:solidFill>
                    <a:schemeClr val="bg1">
                      <a:lumMod val="50000"/>
                    </a:schemeClr>
                  </a:solidFill>
                  <a:latin typeface="Calibri" pitchFamily="34" charset="0"/>
                  <a:cs typeface="Calibri" panose="020F0502020204030204" pitchFamily="34" charset="0"/>
                </a:rPr>
                <a:t> tab, then select the </a:t>
              </a:r>
              <a:r>
                <a:rPr lang="en-US" sz="5300" b="1" baseline="0" dirty="0" smtClean="0">
                  <a:solidFill>
                    <a:schemeClr val="bg1">
                      <a:lumMod val="50000"/>
                    </a:schemeClr>
                  </a:solidFill>
                  <a:latin typeface="Calibri" pitchFamily="34" charset="0"/>
                  <a:cs typeface="Calibri" panose="020F0502020204030204" pitchFamily="34" charset="0"/>
                </a:rPr>
                <a:t>Colors</a:t>
              </a:r>
              <a:r>
                <a:rPr lang="en-US" sz="5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968"/>
                </a:spcAft>
              </a:pPr>
              <a:r>
                <a:rPr lang="en-US" sz="5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968"/>
                </a:spcAft>
              </a:pPr>
              <a:r>
                <a:rPr lang="en-US" sz="79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968"/>
                </a:spcAft>
              </a:pPr>
              <a:r>
                <a:rPr lang="en-US" sz="5300" dirty="0" smtClean="0">
                  <a:solidFill>
                    <a:schemeClr val="bg1">
                      <a:lumMod val="50000"/>
                    </a:schemeClr>
                  </a:solidFill>
                  <a:latin typeface="Calibri" pitchFamily="34" charset="0"/>
                  <a:cs typeface="Calibri" panose="020F0502020204030204" pitchFamily="34" charset="0"/>
                </a:rPr>
                <a:t>Once your poster file is ready, visit</a:t>
              </a:r>
              <a:r>
                <a:rPr lang="en-US" sz="5300" baseline="0" dirty="0" smtClean="0">
                  <a:solidFill>
                    <a:schemeClr val="bg1">
                      <a:lumMod val="50000"/>
                    </a:schemeClr>
                  </a:solidFill>
                  <a:latin typeface="Calibri" pitchFamily="34" charset="0"/>
                  <a:cs typeface="Calibri" panose="020F0502020204030204" pitchFamily="34" charset="0"/>
                </a:rPr>
                <a:t> </a:t>
              </a:r>
              <a:r>
                <a:rPr lang="en-US" sz="5300" b="1" baseline="0" dirty="0" smtClean="0">
                  <a:solidFill>
                    <a:schemeClr val="bg1">
                      <a:lumMod val="50000"/>
                    </a:schemeClr>
                  </a:solidFill>
                  <a:latin typeface="Calibri" pitchFamily="34" charset="0"/>
                  <a:cs typeface="Calibri" panose="020F0502020204030204" pitchFamily="34" charset="0"/>
                </a:rPr>
                <a:t>www.genigraphics.com</a:t>
              </a:r>
              <a:r>
                <a:rPr lang="en-US" sz="5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1968"/>
                </a:spcAft>
              </a:pPr>
              <a:r>
                <a:rPr lang="en-US" sz="5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300" baseline="0" dirty="0" smtClean="0">
                  <a:solidFill>
                    <a:schemeClr val="bg1">
                      <a:lumMod val="50000"/>
                    </a:schemeClr>
                  </a:solidFill>
                  <a:latin typeface="Calibri" pitchFamily="34" charset="0"/>
                  <a:cs typeface="Calibri" panose="020F0502020204030204" pitchFamily="34" charset="0"/>
                </a:rPr>
                <a:t>US and Canada:  1-800-790-4001</a:t>
              </a:r>
              <a:br>
                <a:rPr lang="en-US" sz="5300" baseline="0" dirty="0" smtClean="0">
                  <a:solidFill>
                    <a:schemeClr val="bg1">
                      <a:lumMod val="50000"/>
                    </a:schemeClr>
                  </a:solidFill>
                  <a:latin typeface="Calibri" pitchFamily="34" charset="0"/>
                  <a:cs typeface="Calibri" panose="020F0502020204030204" pitchFamily="34" charset="0"/>
                </a:rPr>
              </a:br>
              <a:r>
                <a:rPr lang="en-US" sz="5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900" dirty="0" smtClean="0">
                  <a:solidFill>
                    <a:schemeClr val="bg1">
                      <a:lumMod val="50000"/>
                    </a:schemeClr>
                  </a:solidFill>
                  <a:latin typeface="Calibri" pitchFamily="34" charset="0"/>
                  <a:cs typeface="Calibri" panose="020F0502020204030204" pitchFamily="34" charset="0"/>
                </a:rPr>
                <a:t/>
              </a:r>
              <a:br>
                <a:rPr lang="en-US" sz="3900" dirty="0" smtClean="0">
                  <a:solidFill>
                    <a:schemeClr val="bg1">
                      <a:lumMod val="50000"/>
                    </a:schemeClr>
                  </a:solidFill>
                  <a:latin typeface="Calibri" pitchFamily="34" charset="0"/>
                  <a:cs typeface="Calibri" panose="020F0502020204030204" pitchFamily="34" charset="0"/>
                </a:rPr>
              </a:br>
              <a:r>
                <a:rPr lang="en-US" sz="39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96669" y="35720941"/>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99987" y="1441658"/>
            <a:ext cx="32399764" cy="5999956"/>
          </a:xfrm>
          <a:prstGeom prst="rect">
            <a:avLst/>
          </a:prstGeom>
        </p:spPr>
        <p:txBody>
          <a:bodyPr vert="horz" lIns="359925" tIns="179963" rIns="359925" bIns="179963"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99987" y="8399942"/>
            <a:ext cx="32399764" cy="23758163"/>
          </a:xfrm>
          <a:prstGeom prst="rect">
            <a:avLst/>
          </a:prstGeom>
        </p:spPr>
        <p:txBody>
          <a:bodyPr vert="horz" lIns="359925" tIns="179963" rIns="359925" bIns="17996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799987" y="33366427"/>
            <a:ext cx="8399939" cy="1916653"/>
          </a:xfrm>
          <a:prstGeom prst="rect">
            <a:avLst/>
          </a:prstGeom>
        </p:spPr>
        <p:txBody>
          <a:bodyPr vert="horz" lIns="359925" tIns="179963" rIns="359925" bIns="179963" rtlCol="0" anchor="ctr"/>
          <a:lstStyle>
            <a:lvl1pPr algn="l">
              <a:defRPr sz="4800">
                <a:solidFill>
                  <a:schemeClr val="tx1">
                    <a:tint val="75000"/>
                  </a:schemeClr>
                </a:solidFill>
              </a:defRPr>
            </a:lvl1pPr>
          </a:lstStyle>
          <a:p>
            <a:fld id="{985D6BDF-9D0E-4E2B-85B8-D8F4790360C9}" type="datetimeFigureOut">
              <a:rPr lang="en-US" smtClean="0"/>
              <a:t>7/10/2017</a:t>
            </a:fld>
            <a:endParaRPr lang="en-US" dirty="0"/>
          </a:p>
        </p:txBody>
      </p:sp>
      <p:sp>
        <p:nvSpPr>
          <p:cNvPr id="5" name="Footer Placeholder 4"/>
          <p:cNvSpPr>
            <a:spLocks noGrp="1"/>
          </p:cNvSpPr>
          <p:nvPr>
            <p:ph type="ftr" sz="quarter" idx="3"/>
          </p:nvPr>
        </p:nvSpPr>
        <p:spPr>
          <a:xfrm>
            <a:off x="12299911" y="33366427"/>
            <a:ext cx="11399917" cy="1916653"/>
          </a:xfrm>
          <a:prstGeom prst="rect">
            <a:avLst/>
          </a:prstGeom>
        </p:spPr>
        <p:txBody>
          <a:bodyPr vert="horz" lIns="359925" tIns="179963" rIns="359925" bIns="179963"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799812" y="33366427"/>
            <a:ext cx="8399939" cy="1916653"/>
          </a:xfrm>
          <a:prstGeom prst="rect">
            <a:avLst/>
          </a:prstGeom>
        </p:spPr>
        <p:txBody>
          <a:bodyPr vert="horz" lIns="359925" tIns="179963" rIns="359925" bIns="179963" rtlCol="0" anchor="ctr"/>
          <a:lstStyle>
            <a:lvl1pPr algn="r">
              <a:defRPr sz="4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599248" rtl="0" eaLnBrk="1" latinLnBrk="0" hangingPunct="1">
        <a:spcBef>
          <a:spcPct val="0"/>
        </a:spcBef>
        <a:buNone/>
        <a:defRPr sz="6600" kern="1200">
          <a:solidFill>
            <a:schemeClr val="tx1"/>
          </a:solidFill>
          <a:latin typeface="+mj-lt"/>
          <a:ea typeface="+mj-ea"/>
          <a:cs typeface="+mj-cs"/>
        </a:defRPr>
      </a:lvl1pPr>
    </p:titleStyle>
    <p:bodyStyle>
      <a:lvl1pPr marL="374922" indent="-374922" algn="l" defTabSz="3599248"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749844" indent="-374922" algn="l" defTabSz="3599248"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24766" indent="-374922" algn="l" defTabSz="3599248"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499687" indent="-374922" algn="l" defTabSz="3599248"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1874609" indent="-374922" algn="l" defTabSz="3599248"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9897934" indent="-899813" algn="l" defTabSz="3599248"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7558" indent="-899813" algn="l" defTabSz="3599248"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7183" indent="-899813" algn="l" defTabSz="3599248"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6806" indent="-899813" algn="l" defTabSz="3599248"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248" rtl="0" eaLnBrk="1" latinLnBrk="0" hangingPunct="1">
        <a:defRPr sz="7000" kern="1200">
          <a:solidFill>
            <a:schemeClr val="tx1"/>
          </a:solidFill>
          <a:latin typeface="+mn-lt"/>
          <a:ea typeface="+mn-ea"/>
          <a:cs typeface="+mn-cs"/>
        </a:defRPr>
      </a:lvl1pPr>
      <a:lvl2pPr marL="1799624" algn="l" defTabSz="3599248" rtl="0" eaLnBrk="1" latinLnBrk="0" hangingPunct="1">
        <a:defRPr sz="7000" kern="1200">
          <a:solidFill>
            <a:schemeClr val="tx1"/>
          </a:solidFill>
          <a:latin typeface="+mn-lt"/>
          <a:ea typeface="+mn-ea"/>
          <a:cs typeface="+mn-cs"/>
        </a:defRPr>
      </a:lvl2pPr>
      <a:lvl3pPr marL="3599248" algn="l" defTabSz="3599248" rtl="0" eaLnBrk="1" latinLnBrk="0" hangingPunct="1">
        <a:defRPr sz="7000" kern="1200">
          <a:solidFill>
            <a:schemeClr val="tx1"/>
          </a:solidFill>
          <a:latin typeface="+mn-lt"/>
          <a:ea typeface="+mn-ea"/>
          <a:cs typeface="+mn-cs"/>
        </a:defRPr>
      </a:lvl3pPr>
      <a:lvl4pPr marL="5398873" algn="l" defTabSz="3599248" rtl="0" eaLnBrk="1" latinLnBrk="0" hangingPunct="1">
        <a:defRPr sz="7000" kern="1200">
          <a:solidFill>
            <a:schemeClr val="tx1"/>
          </a:solidFill>
          <a:latin typeface="+mn-lt"/>
          <a:ea typeface="+mn-ea"/>
          <a:cs typeface="+mn-cs"/>
        </a:defRPr>
      </a:lvl4pPr>
      <a:lvl5pPr marL="7198498" algn="l" defTabSz="3599248" rtl="0" eaLnBrk="1" latinLnBrk="0" hangingPunct="1">
        <a:defRPr sz="7000" kern="1200">
          <a:solidFill>
            <a:schemeClr val="tx1"/>
          </a:solidFill>
          <a:latin typeface="+mn-lt"/>
          <a:ea typeface="+mn-ea"/>
          <a:cs typeface="+mn-cs"/>
        </a:defRPr>
      </a:lvl5pPr>
      <a:lvl6pPr marL="8998121" algn="l" defTabSz="3599248" rtl="0" eaLnBrk="1" latinLnBrk="0" hangingPunct="1">
        <a:defRPr sz="7000" kern="1200">
          <a:solidFill>
            <a:schemeClr val="tx1"/>
          </a:solidFill>
          <a:latin typeface="+mn-lt"/>
          <a:ea typeface="+mn-ea"/>
          <a:cs typeface="+mn-cs"/>
        </a:defRPr>
      </a:lvl6pPr>
      <a:lvl7pPr marL="10797746" algn="l" defTabSz="3599248" rtl="0" eaLnBrk="1" latinLnBrk="0" hangingPunct="1">
        <a:defRPr sz="7000" kern="1200">
          <a:solidFill>
            <a:schemeClr val="tx1"/>
          </a:solidFill>
          <a:latin typeface="+mn-lt"/>
          <a:ea typeface="+mn-ea"/>
          <a:cs typeface="+mn-cs"/>
        </a:defRPr>
      </a:lvl7pPr>
      <a:lvl8pPr marL="12597371" algn="l" defTabSz="3599248" rtl="0" eaLnBrk="1" latinLnBrk="0" hangingPunct="1">
        <a:defRPr sz="7000" kern="1200">
          <a:solidFill>
            <a:schemeClr val="tx1"/>
          </a:solidFill>
          <a:latin typeface="+mn-lt"/>
          <a:ea typeface="+mn-ea"/>
          <a:cs typeface="+mn-cs"/>
        </a:defRPr>
      </a:lvl8pPr>
      <a:lvl9pPr marL="14396995" algn="l" defTabSz="3599248"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999957" y="533729"/>
            <a:ext cx="23999825" cy="191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9969" tIns="374922" rIns="149969" bIns="37492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500" b="1" dirty="0" smtClean="0">
                <a:solidFill>
                  <a:schemeClr val="accent3">
                    <a:lumMod val="20000"/>
                    <a:lumOff val="80000"/>
                  </a:schemeClr>
                </a:solidFill>
                <a:latin typeface="+mn-lt"/>
              </a:rPr>
              <a:t>Automatic Weight Measuring Device</a:t>
            </a:r>
            <a:endParaRPr lang="en-US" sz="7500" b="1" dirty="0">
              <a:solidFill>
                <a:schemeClr val="accent3">
                  <a:lumMod val="20000"/>
                  <a:lumOff val="80000"/>
                </a:schemeClr>
              </a:solidFill>
              <a:latin typeface="+mn-lt"/>
            </a:endParaRPr>
          </a:p>
        </p:txBody>
      </p:sp>
      <p:sp>
        <p:nvSpPr>
          <p:cNvPr id="10" name="Text Box 189"/>
          <p:cNvSpPr txBox="1">
            <a:spLocks noChangeArrowheads="1"/>
          </p:cNvSpPr>
          <p:nvPr/>
        </p:nvSpPr>
        <p:spPr bwMode="auto">
          <a:xfrm>
            <a:off x="1714273" y="12878840"/>
            <a:ext cx="10628494" cy="5042626"/>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eaLnBrk="1" hangingPunct="1">
              <a:buFont typeface="Arial" panose="020B0604020202020204" pitchFamily="34" charset="0"/>
              <a:buChar char="•"/>
            </a:pPr>
            <a:r>
              <a:rPr lang="en-US" sz="4400" dirty="0" smtClean="0">
                <a:latin typeface="Calibri" pitchFamily="34" charset="0"/>
              </a:rPr>
              <a:t>Measuring weight in automated way</a:t>
            </a:r>
          </a:p>
          <a:p>
            <a:pPr marL="571500" indent="-571500" eaLnBrk="1" hangingPunct="1">
              <a:buFont typeface="Arial" panose="020B0604020202020204" pitchFamily="34" charset="0"/>
              <a:buChar char="•"/>
            </a:pPr>
            <a:r>
              <a:rPr lang="en-US" sz="4400" dirty="0" smtClean="0">
                <a:latin typeface="Calibri" pitchFamily="34" charset="0"/>
              </a:rPr>
              <a:t>Time efficient</a:t>
            </a:r>
          </a:p>
          <a:p>
            <a:pPr marL="571500" indent="-571500" eaLnBrk="1" hangingPunct="1">
              <a:buFont typeface="Arial" panose="020B0604020202020204" pitchFamily="34" charset="0"/>
              <a:buChar char="•"/>
            </a:pPr>
            <a:r>
              <a:rPr lang="en-US" sz="4400" dirty="0" smtClean="0">
                <a:latin typeface="Calibri" pitchFamily="34" charset="0"/>
              </a:rPr>
              <a:t>Providing a fantastic and easy selling system for seller</a:t>
            </a:r>
          </a:p>
          <a:p>
            <a:pPr marL="571500" indent="-571500" eaLnBrk="1" hangingPunct="1">
              <a:buFont typeface="Arial" panose="020B0604020202020204" pitchFamily="34" charset="0"/>
              <a:buChar char="•"/>
            </a:pPr>
            <a:r>
              <a:rPr lang="en-US" sz="4400" dirty="0" smtClean="0">
                <a:latin typeface="Calibri" pitchFamily="34" charset="0"/>
              </a:rPr>
              <a:t>Provide an easy way to operate large industry</a:t>
            </a:r>
          </a:p>
          <a:p>
            <a:pPr marL="571500" indent="-571500" eaLnBrk="1" hangingPunct="1">
              <a:buFont typeface="Arial" panose="020B0604020202020204" pitchFamily="34" charset="0"/>
              <a:buChar char="•"/>
            </a:pPr>
            <a:endParaRPr lang="en-US" sz="4400" dirty="0">
              <a:latin typeface="Calibri" pitchFamily="34" charset="0"/>
            </a:endParaRPr>
          </a:p>
        </p:txBody>
      </p:sp>
      <p:sp>
        <p:nvSpPr>
          <p:cNvPr id="32" name="Rectangle 31"/>
          <p:cNvSpPr/>
          <p:nvPr/>
        </p:nvSpPr>
        <p:spPr>
          <a:xfrm>
            <a:off x="1714273" y="12128845"/>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Objectives</a:t>
            </a:r>
            <a:endParaRPr lang="en-US" sz="5100" b="1" dirty="0">
              <a:solidFill>
                <a:schemeClr val="accent3">
                  <a:lumMod val="20000"/>
                  <a:lumOff val="80000"/>
                </a:schemeClr>
              </a:solidFill>
            </a:endParaRPr>
          </a:p>
        </p:txBody>
      </p:sp>
      <p:sp>
        <p:nvSpPr>
          <p:cNvPr id="15" name="Text Box 194"/>
          <p:cNvSpPr txBox="1">
            <a:spLocks noChangeArrowheads="1"/>
          </p:cNvSpPr>
          <p:nvPr/>
        </p:nvSpPr>
        <p:spPr bwMode="auto">
          <a:xfrm>
            <a:off x="1714273" y="19008130"/>
            <a:ext cx="10628494" cy="11813711"/>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400" dirty="0" smtClean="0">
                <a:latin typeface="Calibri" pitchFamily="34" charset="0"/>
              </a:rPr>
              <a:t>Electrical Components</a:t>
            </a:r>
            <a:endParaRPr lang="en-US" sz="4400" dirty="0">
              <a:latin typeface="Calibri" pitchFamily="34" charset="0"/>
            </a:endParaRPr>
          </a:p>
          <a:p>
            <a:pPr marL="742950" indent="-742950" eaLnBrk="1" hangingPunct="1">
              <a:buFont typeface="+mj-lt"/>
              <a:buAutoNum type="arabicPeriod"/>
            </a:pPr>
            <a:r>
              <a:rPr lang="en-US" sz="4400" dirty="0" smtClean="0">
                <a:latin typeface="Calibri" pitchFamily="34" charset="0"/>
              </a:rPr>
              <a:t>Load Cell</a:t>
            </a:r>
          </a:p>
          <a:p>
            <a:pPr marL="742950" indent="-742950" eaLnBrk="1" hangingPunct="1">
              <a:buFont typeface="+mj-lt"/>
              <a:buAutoNum type="arabicPeriod"/>
            </a:pPr>
            <a:r>
              <a:rPr lang="en-US" sz="4400" dirty="0" smtClean="0">
                <a:latin typeface="Calibri" pitchFamily="34" charset="0"/>
              </a:rPr>
              <a:t>Sonar Sensor</a:t>
            </a:r>
          </a:p>
          <a:p>
            <a:pPr marL="742950" indent="-742950" eaLnBrk="1" hangingPunct="1">
              <a:buFont typeface="+mj-lt"/>
              <a:buAutoNum type="arabicPeriod"/>
            </a:pPr>
            <a:r>
              <a:rPr lang="en-US" sz="4400" dirty="0" err="1" smtClean="0">
                <a:latin typeface="Calibri" pitchFamily="34" charset="0"/>
              </a:rPr>
              <a:t>Arduino</a:t>
            </a:r>
            <a:r>
              <a:rPr lang="en-US" sz="4400" dirty="0" smtClean="0">
                <a:latin typeface="Calibri" pitchFamily="34" charset="0"/>
              </a:rPr>
              <a:t> Mega</a:t>
            </a:r>
          </a:p>
          <a:p>
            <a:pPr marL="742950" indent="-742950" eaLnBrk="1" hangingPunct="1">
              <a:buFont typeface="+mj-lt"/>
              <a:buAutoNum type="arabicPeriod"/>
            </a:pPr>
            <a:r>
              <a:rPr lang="en-US" sz="4400" dirty="0" smtClean="0">
                <a:latin typeface="Calibri" pitchFamily="34" charset="0"/>
              </a:rPr>
              <a:t>Keypad</a:t>
            </a:r>
          </a:p>
          <a:p>
            <a:pPr marL="742950" indent="-742950" eaLnBrk="1" hangingPunct="1">
              <a:buFont typeface="+mj-lt"/>
              <a:buAutoNum type="arabicPeriod"/>
            </a:pPr>
            <a:r>
              <a:rPr lang="en-US" sz="4400" dirty="0" smtClean="0">
                <a:latin typeface="Calibri" pitchFamily="34" charset="0"/>
              </a:rPr>
              <a:t>LCD</a:t>
            </a:r>
          </a:p>
          <a:p>
            <a:pPr marL="742950" indent="-742950" eaLnBrk="1" hangingPunct="1">
              <a:buFont typeface="+mj-lt"/>
              <a:buAutoNum type="arabicPeriod"/>
            </a:pPr>
            <a:r>
              <a:rPr lang="en-US" sz="4400" dirty="0" smtClean="0">
                <a:latin typeface="Calibri" pitchFamily="34" charset="0"/>
              </a:rPr>
              <a:t>DC Motor</a:t>
            </a:r>
          </a:p>
          <a:p>
            <a:pPr marL="742950" indent="-742950" eaLnBrk="1" hangingPunct="1">
              <a:buFont typeface="+mj-lt"/>
              <a:buAutoNum type="arabicPeriod"/>
            </a:pPr>
            <a:r>
              <a:rPr lang="en-US" sz="4400" dirty="0" smtClean="0">
                <a:latin typeface="Calibri" pitchFamily="34" charset="0"/>
              </a:rPr>
              <a:t>Servo Motor</a:t>
            </a:r>
          </a:p>
          <a:p>
            <a:pPr marL="742950" indent="-742950" eaLnBrk="1" hangingPunct="1">
              <a:buFont typeface="+mj-lt"/>
              <a:buAutoNum type="arabicPeriod"/>
            </a:pPr>
            <a:r>
              <a:rPr lang="en-US" sz="4400" dirty="0" smtClean="0">
                <a:latin typeface="Calibri" pitchFamily="34" charset="0"/>
              </a:rPr>
              <a:t>12V Battery</a:t>
            </a:r>
          </a:p>
          <a:p>
            <a:pPr marL="742950" indent="-742950" eaLnBrk="1" hangingPunct="1">
              <a:buFont typeface="+mj-lt"/>
              <a:buAutoNum type="arabicPeriod"/>
            </a:pPr>
            <a:r>
              <a:rPr lang="en-US" sz="4400" dirty="0" smtClean="0">
                <a:latin typeface="Calibri" pitchFamily="34" charset="0"/>
              </a:rPr>
              <a:t>Relay Switch</a:t>
            </a:r>
          </a:p>
          <a:p>
            <a:pPr marL="742950" indent="-742950" eaLnBrk="1" hangingPunct="1">
              <a:buFont typeface="+mj-lt"/>
              <a:buAutoNum type="arabicPeriod"/>
            </a:pPr>
            <a:r>
              <a:rPr lang="en-US" sz="4400" dirty="0">
                <a:latin typeface="Calibri" pitchFamily="34" charset="0"/>
              </a:rPr>
              <a:t> </a:t>
            </a:r>
            <a:r>
              <a:rPr lang="en-US" sz="4400" dirty="0" err="1" smtClean="0">
                <a:latin typeface="Calibri" pitchFamily="34" charset="0"/>
              </a:rPr>
              <a:t>npn</a:t>
            </a:r>
            <a:r>
              <a:rPr lang="en-US" sz="4400" dirty="0" smtClean="0">
                <a:latin typeface="Calibri" pitchFamily="34" charset="0"/>
              </a:rPr>
              <a:t> Transistor (BC549)</a:t>
            </a:r>
          </a:p>
          <a:p>
            <a:pPr eaLnBrk="1" hangingPunct="1"/>
            <a:endParaRPr lang="en-US" sz="4400" dirty="0">
              <a:latin typeface="Calibri" pitchFamily="34" charset="0"/>
            </a:endParaRPr>
          </a:p>
          <a:p>
            <a:pPr eaLnBrk="1" hangingPunct="1"/>
            <a:r>
              <a:rPr lang="en-US" sz="4400" dirty="0" smtClean="0">
                <a:latin typeface="Calibri" pitchFamily="34" charset="0"/>
              </a:rPr>
              <a:t>Mechanical Components</a:t>
            </a:r>
          </a:p>
          <a:p>
            <a:pPr marL="742950" indent="-742950" eaLnBrk="1" hangingPunct="1">
              <a:buFont typeface="+mj-lt"/>
              <a:buAutoNum type="arabicPeriod"/>
            </a:pPr>
            <a:r>
              <a:rPr lang="en-US" sz="4400" dirty="0" smtClean="0">
                <a:latin typeface="Calibri" pitchFamily="34" charset="0"/>
              </a:rPr>
              <a:t>Chain</a:t>
            </a:r>
          </a:p>
          <a:p>
            <a:pPr marL="742950" indent="-742950" eaLnBrk="1" hangingPunct="1">
              <a:buFont typeface="+mj-lt"/>
              <a:buAutoNum type="arabicPeriod"/>
            </a:pPr>
            <a:r>
              <a:rPr lang="en-US" sz="4400" dirty="0" smtClean="0">
                <a:latin typeface="Calibri" pitchFamily="34" charset="0"/>
              </a:rPr>
              <a:t>Sprocket</a:t>
            </a:r>
          </a:p>
          <a:p>
            <a:pPr marL="742950" indent="-742950" eaLnBrk="1" hangingPunct="1">
              <a:buFont typeface="+mj-lt"/>
              <a:buAutoNum type="arabicPeriod"/>
            </a:pPr>
            <a:r>
              <a:rPr lang="en-US" sz="4400" dirty="0" smtClean="0">
                <a:latin typeface="Calibri" pitchFamily="34" charset="0"/>
              </a:rPr>
              <a:t>Shaft (MS)</a:t>
            </a:r>
          </a:p>
          <a:p>
            <a:pPr marL="742950" indent="-742950" eaLnBrk="1" hangingPunct="1">
              <a:buFont typeface="+mj-lt"/>
              <a:buAutoNum type="arabicPeriod"/>
            </a:pPr>
            <a:r>
              <a:rPr lang="en-US" sz="4400" dirty="0" smtClean="0">
                <a:latin typeface="Calibri" pitchFamily="34" charset="0"/>
              </a:rPr>
              <a:t>Frame (SS)</a:t>
            </a:r>
          </a:p>
        </p:txBody>
      </p:sp>
      <p:sp>
        <p:nvSpPr>
          <p:cNvPr id="33" name="Rectangle 32"/>
          <p:cNvSpPr/>
          <p:nvPr/>
        </p:nvSpPr>
        <p:spPr>
          <a:xfrm>
            <a:off x="1714273" y="4692755"/>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2636941" y="5479992"/>
            <a:ext cx="10628494" cy="10459494"/>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eaLnBrk="1" hangingPunct="1">
              <a:buFont typeface="Arial" panose="020B0604020202020204" pitchFamily="34" charset="0"/>
              <a:buChar char="•"/>
            </a:pPr>
            <a:r>
              <a:rPr lang="en-US" sz="4400" dirty="0" smtClean="0">
                <a:latin typeface="+mn-lt"/>
              </a:rPr>
              <a:t>Desired amount is given as input via keypad</a:t>
            </a:r>
          </a:p>
          <a:p>
            <a:pPr marL="571500" indent="-571500" eaLnBrk="1" hangingPunct="1">
              <a:buFont typeface="Arial" panose="020B0604020202020204" pitchFamily="34" charset="0"/>
              <a:buChar char="•"/>
            </a:pPr>
            <a:r>
              <a:rPr lang="en-US" sz="4400" dirty="0" smtClean="0">
                <a:latin typeface="+mn-lt"/>
              </a:rPr>
              <a:t>As the DC Motor starts, the container moves forward</a:t>
            </a:r>
          </a:p>
          <a:p>
            <a:pPr marL="571500" indent="-571500" eaLnBrk="1" hangingPunct="1">
              <a:buFont typeface="Arial" panose="020B0604020202020204" pitchFamily="34" charset="0"/>
              <a:buChar char="•"/>
            </a:pPr>
            <a:r>
              <a:rPr lang="en-US" sz="4400" dirty="0" smtClean="0">
                <a:latin typeface="+mn-lt"/>
              </a:rPr>
              <a:t>As soon as the sonar detects the container, the DC Motor stops and the servo motor rotates 90 degree to open the gate</a:t>
            </a:r>
          </a:p>
          <a:p>
            <a:pPr marL="571500" indent="-571500" eaLnBrk="1" hangingPunct="1">
              <a:buFont typeface="Arial" panose="020B0604020202020204" pitchFamily="34" charset="0"/>
              <a:buChar char="•"/>
            </a:pPr>
            <a:r>
              <a:rPr lang="en-US" sz="4400" dirty="0" smtClean="0">
                <a:latin typeface="+mn-lt"/>
              </a:rPr>
              <a:t>Then the contained good will continue to fall from the storage </a:t>
            </a:r>
          </a:p>
          <a:p>
            <a:pPr marL="571500" indent="-571500" eaLnBrk="1" hangingPunct="1">
              <a:buFont typeface="Arial" panose="020B0604020202020204" pitchFamily="34" charset="0"/>
              <a:buChar char="•"/>
            </a:pPr>
            <a:r>
              <a:rPr lang="en-US" sz="4400" dirty="0" smtClean="0">
                <a:latin typeface="+mn-lt"/>
              </a:rPr>
              <a:t>When the desired amount is obtained the servo motor will return to its initial position to close the gate</a:t>
            </a:r>
          </a:p>
          <a:p>
            <a:pPr marL="571500" indent="-571500" eaLnBrk="1" hangingPunct="1">
              <a:buFont typeface="Arial" panose="020B0604020202020204" pitchFamily="34" charset="0"/>
              <a:buChar char="•"/>
            </a:pPr>
            <a:r>
              <a:rPr lang="en-US" sz="4400" dirty="0" smtClean="0">
                <a:latin typeface="+mn-lt"/>
              </a:rPr>
              <a:t>Then the DC Motor starts again and the container moves forward to the collector </a:t>
            </a:r>
            <a:endParaRPr lang="en-US" sz="4400" dirty="0" smtClean="0">
              <a:latin typeface="+mn-lt"/>
            </a:endParaRPr>
          </a:p>
          <a:p>
            <a:pPr marL="571500" indent="-571500" eaLnBrk="1" hangingPunct="1">
              <a:buFont typeface="Arial" panose="020B0604020202020204" pitchFamily="34" charset="0"/>
              <a:buChar char="•"/>
            </a:pPr>
            <a:endParaRPr lang="en-US" sz="4400" dirty="0">
              <a:latin typeface="+mn-lt"/>
            </a:endParaRPr>
          </a:p>
        </p:txBody>
      </p:sp>
      <p:sp>
        <p:nvSpPr>
          <p:cNvPr id="34" name="Rectangle 33"/>
          <p:cNvSpPr/>
          <p:nvPr/>
        </p:nvSpPr>
        <p:spPr>
          <a:xfrm>
            <a:off x="12636941" y="4692755"/>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Method of Operation</a:t>
            </a:r>
            <a:endParaRPr lang="en-US" sz="5100" b="1" dirty="0">
              <a:solidFill>
                <a:schemeClr val="accent3">
                  <a:lumMod val="20000"/>
                  <a:lumOff val="80000"/>
                </a:schemeClr>
              </a:solidFill>
            </a:endParaRPr>
          </a:p>
        </p:txBody>
      </p:sp>
      <p:sp>
        <p:nvSpPr>
          <p:cNvPr id="12" name="Text Box 191"/>
          <p:cNvSpPr txBox="1">
            <a:spLocks noChangeArrowheads="1"/>
          </p:cNvSpPr>
          <p:nvPr/>
        </p:nvSpPr>
        <p:spPr bwMode="auto">
          <a:xfrm>
            <a:off x="23559609" y="11702708"/>
            <a:ext cx="10628494" cy="3011301"/>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eaLnBrk="1" hangingPunct="1">
              <a:buFont typeface="Wingdings" panose="05000000000000000000" pitchFamily="2" charset="2"/>
              <a:buChar char="Ø"/>
            </a:pPr>
            <a:r>
              <a:rPr lang="en-US" sz="4400" dirty="0" smtClean="0">
                <a:latin typeface="Calibri" pitchFamily="34" charset="0"/>
              </a:rPr>
              <a:t>Our current device can only measure </a:t>
            </a:r>
            <a:r>
              <a:rPr lang="en-US" sz="4400" dirty="0" smtClean="0">
                <a:latin typeface="Calibri" pitchFamily="34" charset="0"/>
              </a:rPr>
              <a:t>up to </a:t>
            </a:r>
            <a:r>
              <a:rPr lang="en-US" sz="4400" dirty="0" smtClean="0">
                <a:latin typeface="Calibri" pitchFamily="34" charset="0"/>
              </a:rPr>
              <a:t>5 KG.</a:t>
            </a:r>
          </a:p>
          <a:p>
            <a:pPr marL="571500" indent="-571500" eaLnBrk="1" hangingPunct="1">
              <a:buFont typeface="Wingdings" panose="05000000000000000000" pitchFamily="2" charset="2"/>
              <a:buChar char="Ø"/>
            </a:pPr>
            <a:r>
              <a:rPr lang="en-US" sz="4400" dirty="0" smtClean="0">
                <a:latin typeface="Calibri" pitchFamily="34" charset="0"/>
              </a:rPr>
              <a:t>Storage space is not sufficient </a:t>
            </a:r>
            <a:endParaRPr lang="en-US" sz="4400" dirty="0">
              <a:latin typeface="Calibri" pitchFamily="34" charset="0"/>
            </a:endParaRPr>
          </a:p>
          <a:p>
            <a:pPr marL="571500" indent="-571500" eaLnBrk="1" hangingPunct="1">
              <a:buFont typeface="Wingdings" panose="05000000000000000000" pitchFamily="2" charset="2"/>
              <a:buChar char="Ø"/>
            </a:pPr>
            <a:r>
              <a:rPr lang="en-US" sz="4400" dirty="0" smtClean="0">
                <a:latin typeface="Calibri" pitchFamily="34" charset="0"/>
              </a:rPr>
              <a:t>Not easily portable</a:t>
            </a:r>
          </a:p>
        </p:txBody>
      </p:sp>
      <p:sp>
        <p:nvSpPr>
          <p:cNvPr id="35" name="Rectangle 34"/>
          <p:cNvSpPr/>
          <p:nvPr/>
        </p:nvSpPr>
        <p:spPr>
          <a:xfrm>
            <a:off x="23559609" y="10952713"/>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Limitation of Current Device</a:t>
            </a:r>
            <a:endParaRPr lang="en-US" sz="5100" b="1" dirty="0">
              <a:solidFill>
                <a:schemeClr val="accent3">
                  <a:lumMod val="20000"/>
                  <a:lumOff val="80000"/>
                </a:schemeClr>
              </a:solidFill>
            </a:endParaRPr>
          </a:p>
        </p:txBody>
      </p:sp>
      <p:sp>
        <p:nvSpPr>
          <p:cNvPr id="14" name="Text Box 193"/>
          <p:cNvSpPr txBox="1">
            <a:spLocks noChangeArrowheads="1"/>
          </p:cNvSpPr>
          <p:nvPr/>
        </p:nvSpPr>
        <p:spPr bwMode="auto">
          <a:xfrm>
            <a:off x="23559609" y="15996829"/>
            <a:ext cx="10628494" cy="3011301"/>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400" dirty="0" smtClean="0">
                <a:latin typeface="+mn-lt"/>
              </a:rPr>
              <a:t>As Automatic Weight Measuring Device reduces human labor and saves time, this will be beneficial for the grocery shop and industries .  </a:t>
            </a:r>
            <a:endParaRPr lang="en-US" sz="4400" dirty="0">
              <a:latin typeface="+mn-lt"/>
            </a:endParaRPr>
          </a:p>
        </p:txBody>
      </p:sp>
      <p:sp>
        <p:nvSpPr>
          <p:cNvPr id="36" name="Rectangle 35"/>
          <p:cNvSpPr/>
          <p:nvPr/>
        </p:nvSpPr>
        <p:spPr>
          <a:xfrm>
            <a:off x="23559609" y="15189491"/>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Conclusions</a:t>
            </a:r>
            <a:endParaRPr lang="en-US" sz="5100" b="1" dirty="0">
              <a:solidFill>
                <a:schemeClr val="accent3">
                  <a:lumMod val="20000"/>
                  <a:lumOff val="80000"/>
                </a:schemeClr>
              </a:solidFill>
            </a:endParaRPr>
          </a:p>
        </p:txBody>
      </p:sp>
      <p:sp>
        <p:nvSpPr>
          <p:cNvPr id="11" name="Text Box 190"/>
          <p:cNvSpPr txBox="1">
            <a:spLocks noChangeArrowheads="1"/>
          </p:cNvSpPr>
          <p:nvPr/>
        </p:nvSpPr>
        <p:spPr bwMode="auto">
          <a:xfrm>
            <a:off x="1714273" y="5502906"/>
            <a:ext cx="10628494" cy="6396843"/>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400" dirty="0" smtClean="0">
                <a:latin typeface="+mn-lt"/>
              </a:rPr>
              <a:t>Measurement is perhaps one of the most fundamental concepts in science. Weight measurement is one of the device in all industries and local shops. So, developing this weight measuring system is one of the most challenging things. For that concern we develop a system where machine can measure weight in an  automatic way and also in a short possible time.</a:t>
            </a:r>
            <a:endParaRPr lang="en-US" sz="4400" dirty="0">
              <a:latin typeface="+mn-lt"/>
            </a:endParaRPr>
          </a:p>
        </p:txBody>
      </p:sp>
      <p:sp>
        <p:nvSpPr>
          <p:cNvPr id="45" name="Rectangle 44"/>
          <p:cNvSpPr/>
          <p:nvPr/>
        </p:nvSpPr>
        <p:spPr>
          <a:xfrm>
            <a:off x="1714273" y="18238512"/>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Apparatus</a:t>
            </a:r>
            <a:endParaRPr lang="en-US" sz="5100" b="1" dirty="0">
              <a:solidFill>
                <a:schemeClr val="accent3">
                  <a:lumMod val="20000"/>
                  <a:lumOff val="80000"/>
                </a:schemeClr>
              </a:solidFill>
            </a:endParaRPr>
          </a:p>
        </p:txBody>
      </p:sp>
      <p:sp>
        <p:nvSpPr>
          <p:cNvPr id="38" name="Rectangle 37"/>
          <p:cNvSpPr/>
          <p:nvPr/>
        </p:nvSpPr>
        <p:spPr>
          <a:xfrm>
            <a:off x="23559609" y="4692754"/>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Market Value</a:t>
            </a:r>
            <a:endParaRPr lang="en-US" sz="5100" b="1" dirty="0">
              <a:solidFill>
                <a:schemeClr val="accent3">
                  <a:lumMod val="20000"/>
                  <a:lumOff val="80000"/>
                </a:schemeClr>
              </a:solidFill>
            </a:endParaRPr>
          </a:p>
        </p:txBody>
      </p:sp>
      <p:sp>
        <p:nvSpPr>
          <p:cNvPr id="39" name="Text Box 191"/>
          <p:cNvSpPr txBox="1">
            <a:spLocks noChangeArrowheads="1"/>
          </p:cNvSpPr>
          <p:nvPr/>
        </p:nvSpPr>
        <p:spPr bwMode="auto">
          <a:xfrm>
            <a:off x="23559609" y="5442749"/>
            <a:ext cx="10628494" cy="5042626"/>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742950" indent="-742950" eaLnBrk="1" hangingPunct="1">
              <a:buFont typeface="+mj-lt"/>
              <a:buAutoNum type="arabicPeriod"/>
            </a:pPr>
            <a:r>
              <a:rPr lang="en-US" sz="4400" dirty="0" smtClean="0">
                <a:latin typeface="Calibri" pitchFamily="34" charset="0"/>
              </a:rPr>
              <a:t>Controlling Automatic Weight Measuring Device is easier than the existing digital weight measuring machine.</a:t>
            </a:r>
          </a:p>
          <a:p>
            <a:pPr marL="742950" indent="-742950" eaLnBrk="1" hangingPunct="1">
              <a:buFont typeface="+mj-lt"/>
              <a:buAutoNum type="arabicPeriod"/>
            </a:pPr>
            <a:r>
              <a:rPr lang="en-US" sz="4400" dirty="0" smtClean="0">
                <a:latin typeface="Calibri" pitchFamily="34" charset="0"/>
              </a:rPr>
              <a:t>Favorable for the chemical and fertilizer sellers.</a:t>
            </a:r>
          </a:p>
          <a:p>
            <a:pPr marL="742950" indent="-742950" eaLnBrk="1" hangingPunct="1">
              <a:buFont typeface="+mj-lt"/>
              <a:buAutoNum type="arabicPeriod"/>
            </a:pPr>
            <a:r>
              <a:rPr lang="en-US" sz="4400" dirty="0" smtClean="0">
                <a:latin typeface="Calibri" pitchFamily="34" charset="0"/>
              </a:rPr>
              <a:t>Conveyer belt mechanism increases the mobility of the measuring system.</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46464" y="17597101"/>
            <a:ext cx="11113145" cy="13595044"/>
          </a:xfrm>
          <a:prstGeom prst="rect">
            <a:avLst/>
          </a:prstGeom>
        </p:spPr>
      </p:pic>
      <p:sp>
        <p:nvSpPr>
          <p:cNvPr id="3" name="Rectangle 2"/>
          <p:cNvSpPr/>
          <p:nvPr/>
        </p:nvSpPr>
        <p:spPr>
          <a:xfrm>
            <a:off x="23559609" y="24248148"/>
            <a:ext cx="10628494" cy="41396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buFont typeface="Arial" panose="020B0604020202020204" pitchFamily="34" charset="0"/>
              <a:buChar char="•"/>
            </a:pPr>
            <a:r>
              <a:rPr lang="en-US" sz="4800" dirty="0" smtClean="0">
                <a:solidFill>
                  <a:schemeClr val="tx1"/>
                </a:solidFill>
              </a:rPr>
              <a:t>Arnob Nandy </a:t>
            </a:r>
            <a:r>
              <a:rPr lang="en-US" sz="4800" dirty="0" err="1" smtClean="0">
                <a:solidFill>
                  <a:schemeClr val="tx1"/>
                </a:solidFill>
              </a:rPr>
              <a:t>Mazumder</a:t>
            </a:r>
            <a:r>
              <a:rPr lang="en-US" sz="4800" dirty="0">
                <a:solidFill>
                  <a:schemeClr val="tx1"/>
                </a:solidFill>
              </a:rPr>
              <a:t> </a:t>
            </a:r>
            <a:r>
              <a:rPr lang="en-US" sz="4800" dirty="0" smtClean="0">
                <a:solidFill>
                  <a:schemeClr val="tx1"/>
                </a:solidFill>
              </a:rPr>
              <a:t>1410092</a:t>
            </a:r>
          </a:p>
          <a:p>
            <a:pPr marL="685800" indent="-685800">
              <a:buFont typeface="Arial" panose="020B0604020202020204" pitchFamily="34" charset="0"/>
              <a:buChar char="•"/>
            </a:pPr>
            <a:r>
              <a:rPr lang="en-US" sz="4800" dirty="0" err="1" smtClean="0">
                <a:solidFill>
                  <a:schemeClr val="tx1"/>
                </a:solidFill>
              </a:rPr>
              <a:t>Sazzil</a:t>
            </a:r>
            <a:r>
              <a:rPr lang="en-US" sz="4800" dirty="0" smtClean="0">
                <a:solidFill>
                  <a:schemeClr val="tx1"/>
                </a:solidFill>
              </a:rPr>
              <a:t> Hossain 1410099</a:t>
            </a:r>
          </a:p>
          <a:p>
            <a:pPr marL="685800" indent="-685800">
              <a:buFont typeface="Arial" panose="020B0604020202020204" pitchFamily="34" charset="0"/>
              <a:buChar char="•"/>
            </a:pPr>
            <a:r>
              <a:rPr lang="en-US" sz="4800" dirty="0" err="1" smtClean="0">
                <a:solidFill>
                  <a:schemeClr val="tx1"/>
                </a:solidFill>
              </a:rPr>
              <a:t>Shawon</a:t>
            </a:r>
            <a:r>
              <a:rPr lang="en-US" sz="4800" dirty="0" smtClean="0">
                <a:solidFill>
                  <a:schemeClr val="tx1"/>
                </a:solidFill>
              </a:rPr>
              <a:t> </a:t>
            </a:r>
            <a:r>
              <a:rPr lang="en-US" sz="4800" dirty="0" err="1" smtClean="0">
                <a:solidFill>
                  <a:schemeClr val="tx1"/>
                </a:solidFill>
              </a:rPr>
              <a:t>Kuamr</a:t>
            </a:r>
            <a:r>
              <a:rPr lang="en-US" sz="4800" dirty="0" smtClean="0">
                <a:solidFill>
                  <a:schemeClr val="tx1"/>
                </a:solidFill>
              </a:rPr>
              <a:t> </a:t>
            </a:r>
            <a:r>
              <a:rPr lang="en-US" sz="4800" dirty="0" err="1" smtClean="0">
                <a:solidFill>
                  <a:schemeClr val="tx1"/>
                </a:solidFill>
              </a:rPr>
              <a:t>Saha</a:t>
            </a:r>
            <a:r>
              <a:rPr lang="en-US" sz="4800" dirty="0">
                <a:solidFill>
                  <a:schemeClr val="tx1"/>
                </a:solidFill>
              </a:rPr>
              <a:t> </a:t>
            </a:r>
            <a:r>
              <a:rPr lang="en-US" sz="4800" dirty="0" smtClean="0">
                <a:solidFill>
                  <a:schemeClr val="tx1"/>
                </a:solidFill>
              </a:rPr>
              <a:t>1410106</a:t>
            </a:r>
          </a:p>
          <a:p>
            <a:pPr marL="685800" indent="-685800">
              <a:buFont typeface="Arial" panose="020B0604020202020204" pitchFamily="34" charset="0"/>
              <a:buChar char="•"/>
            </a:pPr>
            <a:r>
              <a:rPr lang="en-US" sz="4800" dirty="0" err="1" smtClean="0">
                <a:solidFill>
                  <a:schemeClr val="tx1"/>
                </a:solidFill>
              </a:rPr>
              <a:t>Tanveer</a:t>
            </a:r>
            <a:r>
              <a:rPr lang="en-US" sz="4800" dirty="0" smtClean="0">
                <a:solidFill>
                  <a:schemeClr val="tx1"/>
                </a:solidFill>
              </a:rPr>
              <a:t> </a:t>
            </a:r>
            <a:r>
              <a:rPr lang="en-US" sz="4800" dirty="0" err="1" smtClean="0">
                <a:solidFill>
                  <a:schemeClr val="tx1"/>
                </a:solidFill>
              </a:rPr>
              <a:t>Imtiaz</a:t>
            </a:r>
            <a:r>
              <a:rPr lang="en-US" sz="4800" dirty="0">
                <a:solidFill>
                  <a:schemeClr val="tx1"/>
                </a:solidFill>
              </a:rPr>
              <a:t> </a:t>
            </a:r>
            <a:r>
              <a:rPr lang="en-US" sz="4800" dirty="0" smtClean="0">
                <a:solidFill>
                  <a:schemeClr val="tx1"/>
                </a:solidFill>
              </a:rPr>
              <a:t>1410113</a:t>
            </a:r>
          </a:p>
          <a:p>
            <a:pPr marL="685800" indent="-685800">
              <a:buFont typeface="Arial" panose="020B0604020202020204" pitchFamily="34" charset="0"/>
              <a:buChar char="•"/>
            </a:pPr>
            <a:r>
              <a:rPr lang="en-US" sz="4800" dirty="0" err="1" smtClean="0">
                <a:solidFill>
                  <a:schemeClr val="tx1"/>
                </a:solidFill>
              </a:rPr>
              <a:t>Dipta</a:t>
            </a:r>
            <a:r>
              <a:rPr lang="en-US" sz="4800" dirty="0" smtClean="0">
                <a:solidFill>
                  <a:schemeClr val="tx1"/>
                </a:solidFill>
              </a:rPr>
              <a:t> </a:t>
            </a:r>
            <a:r>
              <a:rPr lang="en-US" sz="4800" dirty="0" err="1" smtClean="0">
                <a:solidFill>
                  <a:schemeClr val="tx1"/>
                </a:solidFill>
              </a:rPr>
              <a:t>Saha</a:t>
            </a:r>
            <a:r>
              <a:rPr lang="en-US" sz="4800" dirty="0">
                <a:solidFill>
                  <a:schemeClr val="tx1"/>
                </a:solidFill>
              </a:rPr>
              <a:t> </a:t>
            </a:r>
            <a:r>
              <a:rPr lang="en-US" sz="4800" dirty="0" smtClean="0">
                <a:solidFill>
                  <a:schemeClr val="tx1"/>
                </a:solidFill>
              </a:rPr>
              <a:t>1410120</a:t>
            </a:r>
            <a:endParaRPr lang="en-US" sz="4800" dirty="0">
              <a:solidFill>
                <a:schemeClr val="tx1"/>
              </a:solidFill>
            </a:endParaRPr>
          </a:p>
        </p:txBody>
      </p:sp>
      <p:sp>
        <p:nvSpPr>
          <p:cNvPr id="29" name="Rectangle 28"/>
          <p:cNvSpPr/>
          <p:nvPr/>
        </p:nvSpPr>
        <p:spPr>
          <a:xfrm>
            <a:off x="23594566" y="23498153"/>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Group Members</a:t>
            </a:r>
            <a:endParaRPr lang="en-US" sz="5100" b="1" dirty="0">
              <a:solidFill>
                <a:schemeClr val="accent3">
                  <a:lumMod val="20000"/>
                  <a:lumOff val="80000"/>
                </a:schemeClr>
              </a:solidFill>
            </a:endParaRPr>
          </a:p>
        </p:txBody>
      </p:sp>
      <p:sp>
        <p:nvSpPr>
          <p:cNvPr id="37" name="Rectangle 36"/>
          <p:cNvSpPr/>
          <p:nvPr/>
        </p:nvSpPr>
        <p:spPr>
          <a:xfrm>
            <a:off x="23559609" y="19368316"/>
            <a:ext cx="10628494" cy="7499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74984" tIns="37492" rIns="74984" bIns="37492" rtlCol="0" anchor="ctr"/>
          <a:lstStyle/>
          <a:p>
            <a:pPr algn="ctr"/>
            <a:r>
              <a:rPr lang="en-US" sz="5100" b="1" dirty="0" smtClean="0">
                <a:solidFill>
                  <a:schemeClr val="accent3">
                    <a:lumMod val="20000"/>
                    <a:lumOff val="80000"/>
                  </a:schemeClr>
                </a:solidFill>
              </a:rPr>
              <a:t>Acknowledgement</a:t>
            </a:r>
            <a:endParaRPr lang="en-US" sz="5100" b="1" dirty="0">
              <a:solidFill>
                <a:schemeClr val="accent3">
                  <a:lumMod val="20000"/>
                  <a:lumOff val="80000"/>
                </a:schemeClr>
              </a:solidFill>
            </a:endParaRPr>
          </a:p>
        </p:txBody>
      </p:sp>
      <p:sp>
        <p:nvSpPr>
          <p:cNvPr id="40" name="Text Box 193"/>
          <p:cNvSpPr txBox="1">
            <a:spLocks noChangeArrowheads="1"/>
          </p:cNvSpPr>
          <p:nvPr/>
        </p:nvSpPr>
        <p:spPr bwMode="auto">
          <a:xfrm>
            <a:off x="23559609" y="20115083"/>
            <a:ext cx="10628494" cy="3011301"/>
          </a:xfrm>
          <a:prstGeom prst="rect">
            <a:avLst/>
          </a:prstGeom>
          <a:solidFill>
            <a:schemeClr val="bg1"/>
          </a:solidFill>
          <a:ln w="12700">
            <a:solidFill>
              <a:schemeClr val="accent1">
                <a:lumMod val="75000"/>
              </a:schemeClr>
            </a:solidFill>
          </a:ln>
          <a:effectLst/>
        </p:spPr>
        <p:txBody>
          <a:bodyPr lIns="149969" tIns="149969" rIns="149969" bIns="149969">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400" dirty="0" smtClean="0">
                <a:latin typeface="+mn-lt"/>
              </a:rPr>
              <a:t>We would like express our sincere gratitude towards our respected teachers, </a:t>
            </a:r>
            <a:r>
              <a:rPr lang="en-US" sz="4400" b="1" dirty="0" smtClean="0">
                <a:latin typeface="+mn-lt"/>
              </a:rPr>
              <a:t>Dr. M.A. Rashid Sarkar</a:t>
            </a:r>
            <a:r>
              <a:rPr lang="en-US" sz="4400" dirty="0" smtClean="0">
                <a:latin typeface="+mn-lt"/>
              </a:rPr>
              <a:t>, </a:t>
            </a:r>
            <a:r>
              <a:rPr lang="en-US" sz="4400" b="1" dirty="0" err="1" smtClean="0">
                <a:latin typeface="+mn-lt"/>
              </a:rPr>
              <a:t>Partha</a:t>
            </a:r>
            <a:r>
              <a:rPr lang="en-US" sz="4400" b="1" dirty="0" smtClean="0">
                <a:latin typeface="+mn-lt"/>
              </a:rPr>
              <a:t> Kumar Das </a:t>
            </a:r>
            <a:r>
              <a:rPr lang="en-US" sz="4400" dirty="0" smtClean="0">
                <a:latin typeface="+mn-lt"/>
              </a:rPr>
              <a:t>and </a:t>
            </a:r>
            <a:r>
              <a:rPr lang="en-US" sz="4400" b="1" dirty="0" err="1" smtClean="0">
                <a:latin typeface="+mn-lt"/>
              </a:rPr>
              <a:t>Musanna</a:t>
            </a:r>
            <a:r>
              <a:rPr lang="en-US" sz="4400" b="1" dirty="0" smtClean="0">
                <a:latin typeface="+mn-lt"/>
              </a:rPr>
              <a:t> </a:t>
            </a:r>
            <a:r>
              <a:rPr lang="en-US" sz="4400" b="1" dirty="0" err="1" smtClean="0">
                <a:latin typeface="+mn-lt"/>
              </a:rPr>
              <a:t>Galib</a:t>
            </a:r>
            <a:r>
              <a:rPr lang="en-US" sz="4400" b="1" dirty="0" smtClean="0">
                <a:latin typeface="+mn-lt"/>
              </a:rPr>
              <a:t> </a:t>
            </a:r>
            <a:r>
              <a:rPr lang="en-US" sz="4400" dirty="0" smtClean="0">
                <a:latin typeface="+mn-lt"/>
              </a:rPr>
              <a:t>for their help. </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2750</TotalTime>
  <Words>353</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1m x 1m</dc:title>
  <dc:creator>Jay Larson</dc:creator>
  <dc:description>Quality poster printing
www.genigraphics.com
1-800-790-4001</dc:description>
  <cp:lastModifiedBy>Arnob Nandy</cp:lastModifiedBy>
  <cp:revision>96</cp:revision>
  <cp:lastPrinted>2013-02-12T02:21:55Z</cp:lastPrinted>
  <dcterms:created xsi:type="dcterms:W3CDTF">2013-02-10T21:14:48Z</dcterms:created>
  <dcterms:modified xsi:type="dcterms:W3CDTF">2017-07-10T12:12:00Z</dcterms:modified>
</cp:coreProperties>
</file>