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23" r:id="rId2"/>
    <p:sldId id="257" r:id="rId3"/>
    <p:sldId id="258" r:id="rId4"/>
    <p:sldId id="259" r:id="rId5"/>
    <p:sldId id="326" r:id="rId6"/>
    <p:sldId id="307" r:id="rId7"/>
    <p:sldId id="310" r:id="rId8"/>
    <p:sldId id="287" r:id="rId9"/>
    <p:sldId id="311" r:id="rId10"/>
    <p:sldId id="270" r:id="rId11"/>
    <p:sldId id="312" r:id="rId12"/>
    <p:sldId id="275" r:id="rId13"/>
    <p:sldId id="320" r:id="rId14"/>
    <p:sldId id="324" r:id="rId15"/>
    <p:sldId id="308" r:id="rId16"/>
    <p:sldId id="314" r:id="rId17"/>
    <p:sldId id="315" r:id="rId18"/>
    <p:sldId id="316" r:id="rId19"/>
    <p:sldId id="318" r:id="rId20"/>
    <p:sldId id="319" r:id="rId21"/>
    <p:sldId id="328" r:id="rId22"/>
    <p:sldId id="338" r:id="rId23"/>
    <p:sldId id="330" r:id="rId24"/>
    <p:sldId id="331" r:id="rId25"/>
    <p:sldId id="332" r:id="rId26"/>
    <p:sldId id="333" r:id="rId27"/>
    <p:sldId id="334" r:id="rId28"/>
    <p:sldId id="335" r:id="rId29"/>
    <p:sldId id="339" r:id="rId30"/>
    <p:sldId id="337" r:id="rId31"/>
    <p:sldId id="322" r:id="rId32"/>
    <p:sldId id="325" r:id="rId33"/>
    <p:sldId id="340" r:id="rId34"/>
    <p:sldId id="28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94" autoAdjust="0"/>
  </p:normalViewPr>
  <p:slideViewPr>
    <p:cSldViewPr>
      <p:cViewPr varScale="1">
        <p:scale>
          <a:sx n="79" d="100"/>
          <a:sy n="79" d="100"/>
        </p:scale>
        <p:origin x="147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Final\Airfoil%20data\0NACA00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Final\Airfoil%20data\0NACA2511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Final\Airfoil%20data\0NACA6421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Final\Airfoil%20data\0NACA6421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Final\xf-naca2415-il-1000000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Final\xf-naca2415-il-1000000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Final\Airfoil%20data\0NACA001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13-11-18\NACA%200015\NACA15_DATA_Upda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FinalGraph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dy\Desktop\Thesis\Results\PowerBD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13-11-18\NACA%200015\NACA15_DATA_Upda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Final\Airfoil%20data\naca2301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Final\Airfoil%20data\naca2301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13-11-18\NACA%2023024\NACA24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13-11-18\NACA%2023024\NACA24_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hesis\Final\Airfoil%20data\0NACA2511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Sheet1!$A$1:$A$77</c:f>
              <c:numCache>
                <c:formatCode>General</c:formatCode>
                <c:ptCount val="77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  <c:pt idx="59">
                  <c:v>15</c:v>
                </c:pt>
                <c:pt idx="60">
                  <c:v>15.25</c:v>
                </c:pt>
                <c:pt idx="61">
                  <c:v>15.5</c:v>
                </c:pt>
                <c:pt idx="62">
                  <c:v>15.75</c:v>
                </c:pt>
                <c:pt idx="63">
                  <c:v>16</c:v>
                </c:pt>
                <c:pt idx="64">
                  <c:v>16.25</c:v>
                </c:pt>
                <c:pt idx="65">
                  <c:v>16.5</c:v>
                </c:pt>
                <c:pt idx="66">
                  <c:v>16.75</c:v>
                </c:pt>
                <c:pt idx="67">
                  <c:v>17</c:v>
                </c:pt>
                <c:pt idx="68">
                  <c:v>17.25</c:v>
                </c:pt>
                <c:pt idx="69">
                  <c:v>17.5</c:v>
                </c:pt>
                <c:pt idx="70">
                  <c:v>17.75</c:v>
                </c:pt>
                <c:pt idx="71">
                  <c:v>18</c:v>
                </c:pt>
                <c:pt idx="72">
                  <c:v>18.25</c:v>
                </c:pt>
                <c:pt idx="73">
                  <c:v>18.5</c:v>
                </c:pt>
                <c:pt idx="74">
                  <c:v>18.75</c:v>
                </c:pt>
                <c:pt idx="75">
                  <c:v>19</c:v>
                </c:pt>
                <c:pt idx="76">
                  <c:v>19.25</c:v>
                </c:pt>
              </c:numCache>
            </c:numRef>
          </c:xVal>
          <c:yVal>
            <c:numRef>
              <c:f>Sheet1!$B$1:$B$77</c:f>
              <c:numCache>
                <c:formatCode>General</c:formatCode>
                <c:ptCount val="77"/>
                <c:pt idx="0">
                  <c:v>0</c:v>
                </c:pt>
                <c:pt idx="1">
                  <c:v>2.3800000000000002E-2</c:v>
                </c:pt>
                <c:pt idx="2">
                  <c:v>4.9099999999999998E-2</c:v>
                </c:pt>
                <c:pt idx="3">
                  <c:v>7.5600000000000001E-2</c:v>
                </c:pt>
                <c:pt idx="4">
                  <c:v>0.1024</c:v>
                </c:pt>
                <c:pt idx="5">
                  <c:v>0.12920000000000001</c:v>
                </c:pt>
                <c:pt idx="6">
                  <c:v>0.15620000000000001</c:v>
                </c:pt>
                <c:pt idx="7">
                  <c:v>0.1832</c:v>
                </c:pt>
                <c:pt idx="8">
                  <c:v>0.21</c:v>
                </c:pt>
                <c:pt idx="9">
                  <c:v>0.2636</c:v>
                </c:pt>
                <c:pt idx="10">
                  <c:v>0.29039999999999999</c:v>
                </c:pt>
                <c:pt idx="11">
                  <c:v>0.31719999999999998</c:v>
                </c:pt>
                <c:pt idx="12">
                  <c:v>0.34379999999999999</c:v>
                </c:pt>
                <c:pt idx="13">
                  <c:v>0.37059999999999998</c:v>
                </c:pt>
                <c:pt idx="14">
                  <c:v>0.3977</c:v>
                </c:pt>
                <c:pt idx="15">
                  <c:v>0.42670000000000002</c:v>
                </c:pt>
                <c:pt idx="16">
                  <c:v>0.45569999999999999</c:v>
                </c:pt>
                <c:pt idx="17">
                  <c:v>0.48830000000000001</c:v>
                </c:pt>
                <c:pt idx="18">
                  <c:v>0.51970000000000005</c:v>
                </c:pt>
                <c:pt idx="19">
                  <c:v>0.55669999999999997</c:v>
                </c:pt>
                <c:pt idx="20">
                  <c:v>0.59330000000000005</c:v>
                </c:pt>
                <c:pt idx="21">
                  <c:v>0.63</c:v>
                </c:pt>
                <c:pt idx="22">
                  <c:v>0.66359999999999997</c:v>
                </c:pt>
                <c:pt idx="23">
                  <c:v>0.6996</c:v>
                </c:pt>
                <c:pt idx="24">
                  <c:v>0.73509999999999998</c:v>
                </c:pt>
                <c:pt idx="25">
                  <c:v>0.77090000000000003</c:v>
                </c:pt>
                <c:pt idx="26">
                  <c:v>0.80779999999999996</c:v>
                </c:pt>
                <c:pt idx="27">
                  <c:v>0.83660000000000001</c:v>
                </c:pt>
                <c:pt idx="28">
                  <c:v>0.85870000000000002</c:v>
                </c:pt>
                <c:pt idx="29">
                  <c:v>0.88100000000000001</c:v>
                </c:pt>
                <c:pt idx="30">
                  <c:v>0.90280000000000005</c:v>
                </c:pt>
                <c:pt idx="31">
                  <c:v>0.92430000000000001</c:v>
                </c:pt>
                <c:pt idx="32">
                  <c:v>0.94699999999999995</c:v>
                </c:pt>
                <c:pt idx="33">
                  <c:v>0.96940000000000004</c:v>
                </c:pt>
                <c:pt idx="34">
                  <c:v>0.99129999999999996</c:v>
                </c:pt>
                <c:pt idx="35">
                  <c:v>1.0136000000000001</c:v>
                </c:pt>
                <c:pt idx="36">
                  <c:v>1.0367999999999999</c:v>
                </c:pt>
                <c:pt idx="37">
                  <c:v>1.0596000000000001</c:v>
                </c:pt>
                <c:pt idx="38">
                  <c:v>1.0815999999999999</c:v>
                </c:pt>
                <c:pt idx="39">
                  <c:v>1.1046</c:v>
                </c:pt>
                <c:pt idx="40">
                  <c:v>1.1284000000000001</c:v>
                </c:pt>
                <c:pt idx="41">
                  <c:v>1.1517999999999999</c:v>
                </c:pt>
                <c:pt idx="42">
                  <c:v>1.1746000000000001</c:v>
                </c:pt>
                <c:pt idx="43">
                  <c:v>1.1969000000000001</c:v>
                </c:pt>
                <c:pt idx="44">
                  <c:v>1.2209000000000001</c:v>
                </c:pt>
                <c:pt idx="45">
                  <c:v>1.2443</c:v>
                </c:pt>
                <c:pt idx="46">
                  <c:v>1.2669999999999999</c:v>
                </c:pt>
                <c:pt idx="47">
                  <c:v>1.2881</c:v>
                </c:pt>
                <c:pt idx="48">
                  <c:v>1.3096000000000001</c:v>
                </c:pt>
                <c:pt idx="49">
                  <c:v>1.3325</c:v>
                </c:pt>
                <c:pt idx="50">
                  <c:v>1.3546</c:v>
                </c:pt>
                <c:pt idx="51">
                  <c:v>1.3754999999999999</c:v>
                </c:pt>
                <c:pt idx="52">
                  <c:v>1.3949</c:v>
                </c:pt>
                <c:pt idx="53">
                  <c:v>1.411</c:v>
                </c:pt>
                <c:pt idx="54">
                  <c:v>1.4317</c:v>
                </c:pt>
                <c:pt idx="55">
                  <c:v>1.4511000000000001</c:v>
                </c:pt>
                <c:pt idx="56">
                  <c:v>1.4691000000000001</c:v>
                </c:pt>
                <c:pt idx="57">
                  <c:v>1.4836</c:v>
                </c:pt>
                <c:pt idx="58">
                  <c:v>1.4959</c:v>
                </c:pt>
                <c:pt idx="59">
                  <c:v>1.504</c:v>
                </c:pt>
                <c:pt idx="60">
                  <c:v>1.5127999999999999</c:v>
                </c:pt>
                <c:pt idx="61">
                  <c:v>1.5268999999999999</c:v>
                </c:pt>
                <c:pt idx="62">
                  <c:v>1.5388999999999999</c:v>
                </c:pt>
                <c:pt idx="63">
                  <c:v>1.5494000000000001</c:v>
                </c:pt>
                <c:pt idx="64">
                  <c:v>1.5575000000000001</c:v>
                </c:pt>
                <c:pt idx="65">
                  <c:v>1.5636000000000001</c:v>
                </c:pt>
                <c:pt idx="66">
                  <c:v>1.5661</c:v>
                </c:pt>
                <c:pt idx="67">
                  <c:v>1.5629999999999999</c:v>
                </c:pt>
                <c:pt idx="68">
                  <c:v>1.5580000000000001</c:v>
                </c:pt>
                <c:pt idx="69">
                  <c:v>1.5605</c:v>
                </c:pt>
                <c:pt idx="70">
                  <c:v>1.5589</c:v>
                </c:pt>
                <c:pt idx="71">
                  <c:v>1.5526</c:v>
                </c:pt>
                <c:pt idx="72">
                  <c:v>1.5403</c:v>
                </c:pt>
                <c:pt idx="73">
                  <c:v>1.5195000000000001</c:v>
                </c:pt>
                <c:pt idx="74">
                  <c:v>1.4864999999999999</c:v>
                </c:pt>
                <c:pt idx="75">
                  <c:v>1.4418</c:v>
                </c:pt>
                <c:pt idx="76">
                  <c:v>1.3907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C5-4518-92FE-0F2AA4509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4980719"/>
        <c:axId val="1144981135"/>
      </c:scatterChart>
      <c:valAx>
        <c:axId val="1144980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of attack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981135"/>
        <c:crosses val="autoZero"/>
        <c:crossBetween val="midCat"/>
      </c:valAx>
      <c:valAx>
        <c:axId val="114498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Lift coefficient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9807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Sheet1!$A$1:$A$72</c:f>
              <c:numCache>
                <c:formatCode>General</c:formatCode>
                <c:ptCount val="7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</c:numCache>
            </c:numRef>
          </c:xVal>
          <c:yVal>
            <c:numRef>
              <c:f>Sheet1!$C$1:$C$72</c:f>
              <c:numCache>
                <c:formatCode>General</c:formatCode>
                <c:ptCount val="72"/>
                <c:pt idx="0">
                  <c:v>5.9800000000000001E-3</c:v>
                </c:pt>
                <c:pt idx="1">
                  <c:v>5.9500000000000004E-3</c:v>
                </c:pt>
                <c:pt idx="2">
                  <c:v>5.9699999999999996E-3</c:v>
                </c:pt>
                <c:pt idx="3">
                  <c:v>6.0400000000000002E-3</c:v>
                </c:pt>
                <c:pt idx="4">
                  <c:v>6.13E-3</c:v>
                </c:pt>
                <c:pt idx="5">
                  <c:v>6.2300000000000003E-3</c:v>
                </c:pt>
                <c:pt idx="6">
                  <c:v>6.3699999999999998E-3</c:v>
                </c:pt>
                <c:pt idx="7">
                  <c:v>6.4799999999999996E-3</c:v>
                </c:pt>
                <c:pt idx="8">
                  <c:v>6.62E-3</c:v>
                </c:pt>
                <c:pt idx="9">
                  <c:v>6.7799999999999996E-3</c:v>
                </c:pt>
                <c:pt idx="10">
                  <c:v>6.9800000000000001E-3</c:v>
                </c:pt>
                <c:pt idx="11">
                  <c:v>7.1199999999999996E-3</c:v>
                </c:pt>
                <c:pt idx="12">
                  <c:v>7.1799999999999998E-3</c:v>
                </c:pt>
                <c:pt idx="13">
                  <c:v>7.3000000000000001E-3</c:v>
                </c:pt>
                <c:pt idx="14">
                  <c:v>7.3499999999999998E-3</c:v>
                </c:pt>
                <c:pt idx="15">
                  <c:v>7.4599999999999996E-3</c:v>
                </c:pt>
                <c:pt idx="16">
                  <c:v>7.5399999999999998E-3</c:v>
                </c:pt>
                <c:pt idx="17">
                  <c:v>7.6400000000000001E-3</c:v>
                </c:pt>
                <c:pt idx="18">
                  <c:v>7.7400000000000004E-3</c:v>
                </c:pt>
                <c:pt idx="19">
                  <c:v>7.8499999999999993E-3</c:v>
                </c:pt>
                <c:pt idx="20">
                  <c:v>7.9600000000000001E-3</c:v>
                </c:pt>
                <c:pt idx="21">
                  <c:v>8.0599999999999995E-3</c:v>
                </c:pt>
                <c:pt idx="22">
                  <c:v>8.1799999999999998E-3</c:v>
                </c:pt>
                <c:pt idx="23">
                  <c:v>8.3199999999999993E-3</c:v>
                </c:pt>
                <c:pt idx="24">
                  <c:v>8.4399999999999996E-3</c:v>
                </c:pt>
                <c:pt idx="25">
                  <c:v>8.6099999999999996E-3</c:v>
                </c:pt>
                <c:pt idx="26">
                  <c:v>8.7799999999999996E-3</c:v>
                </c:pt>
                <c:pt idx="27">
                  <c:v>8.9300000000000004E-3</c:v>
                </c:pt>
                <c:pt idx="28">
                  <c:v>9.1299999999999992E-3</c:v>
                </c:pt>
                <c:pt idx="29">
                  <c:v>9.3399999999999993E-3</c:v>
                </c:pt>
                <c:pt idx="30">
                  <c:v>9.5399999999999999E-3</c:v>
                </c:pt>
                <c:pt idx="31">
                  <c:v>9.7900000000000001E-3</c:v>
                </c:pt>
                <c:pt idx="32">
                  <c:v>1.0070000000000001E-2</c:v>
                </c:pt>
                <c:pt idx="33">
                  <c:v>1.038E-2</c:v>
                </c:pt>
                <c:pt idx="34">
                  <c:v>1.072E-2</c:v>
                </c:pt>
                <c:pt idx="35">
                  <c:v>1.11E-2</c:v>
                </c:pt>
                <c:pt idx="36">
                  <c:v>1.1520000000000001E-2</c:v>
                </c:pt>
                <c:pt idx="37">
                  <c:v>1.197E-2</c:v>
                </c:pt>
                <c:pt idx="38">
                  <c:v>1.2460000000000001E-2</c:v>
                </c:pt>
                <c:pt idx="39">
                  <c:v>1.299E-2</c:v>
                </c:pt>
                <c:pt idx="40">
                  <c:v>1.354E-2</c:v>
                </c:pt>
                <c:pt idx="41">
                  <c:v>1.4080000000000001E-2</c:v>
                </c:pt>
                <c:pt idx="42">
                  <c:v>1.4619999999999999E-2</c:v>
                </c:pt>
                <c:pt idx="43">
                  <c:v>1.5180000000000001E-2</c:v>
                </c:pt>
                <c:pt idx="44">
                  <c:v>1.575E-2</c:v>
                </c:pt>
                <c:pt idx="45">
                  <c:v>1.6379999999999999E-2</c:v>
                </c:pt>
                <c:pt idx="46">
                  <c:v>1.695E-2</c:v>
                </c:pt>
                <c:pt idx="47">
                  <c:v>1.7579999999999998E-2</c:v>
                </c:pt>
                <c:pt idx="48">
                  <c:v>1.8239999999999999E-2</c:v>
                </c:pt>
                <c:pt idx="49">
                  <c:v>1.8929999999999999E-2</c:v>
                </c:pt>
                <c:pt idx="50">
                  <c:v>1.9609999999999999E-2</c:v>
                </c:pt>
                <c:pt idx="51">
                  <c:v>2.053E-2</c:v>
                </c:pt>
                <c:pt idx="52">
                  <c:v>2.1329999999999998E-2</c:v>
                </c:pt>
                <c:pt idx="53">
                  <c:v>2.232E-2</c:v>
                </c:pt>
                <c:pt idx="54">
                  <c:v>2.3650000000000001E-2</c:v>
                </c:pt>
                <c:pt idx="55">
                  <c:v>2.5329999999999998E-2</c:v>
                </c:pt>
                <c:pt idx="56">
                  <c:v>2.6769999999999999E-2</c:v>
                </c:pt>
                <c:pt idx="57">
                  <c:v>2.8580000000000001E-2</c:v>
                </c:pt>
                <c:pt idx="58">
                  <c:v>3.0839999999999999E-2</c:v>
                </c:pt>
                <c:pt idx="59">
                  <c:v>3.3709999999999997E-2</c:v>
                </c:pt>
                <c:pt idx="60">
                  <c:v>3.7069999999999999E-2</c:v>
                </c:pt>
                <c:pt idx="61">
                  <c:v>3.9849999999999997E-2</c:v>
                </c:pt>
                <c:pt idx="62">
                  <c:v>4.3040000000000002E-2</c:v>
                </c:pt>
                <c:pt idx="63">
                  <c:v>4.6519999999999999E-2</c:v>
                </c:pt>
                <c:pt idx="64">
                  <c:v>5.0310000000000001E-2</c:v>
                </c:pt>
                <c:pt idx="65">
                  <c:v>5.4420000000000003E-2</c:v>
                </c:pt>
                <c:pt idx="66">
                  <c:v>5.885E-2</c:v>
                </c:pt>
                <c:pt idx="67">
                  <c:v>6.3600000000000004E-2</c:v>
                </c:pt>
                <c:pt idx="68">
                  <c:v>6.8760000000000002E-2</c:v>
                </c:pt>
                <c:pt idx="69">
                  <c:v>7.4230000000000004E-2</c:v>
                </c:pt>
                <c:pt idx="70">
                  <c:v>8.0110000000000001E-2</c:v>
                </c:pt>
                <c:pt idx="71">
                  <c:v>8.5089999999999999E-2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1F-4D4F-AAC9-F948921D9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2535903"/>
        <c:axId val="1144985711"/>
      </c:scatterChart>
      <c:valAx>
        <c:axId val="1022535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of attack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985711"/>
        <c:crosses val="autoZero"/>
        <c:crossBetween val="midCat"/>
      </c:valAx>
      <c:valAx>
        <c:axId val="114498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5359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Lift coefficient</a:t>
            </a:r>
            <a:r>
              <a:rPr lang="en-US" baseline="0"/>
              <a:t> curve for NACA 64210 airfoil</a:t>
            </a:r>
            <a:endParaRPr lang="en-US"/>
          </a:p>
        </c:rich>
      </c:tx>
      <c:layout>
        <c:manualLayout>
          <c:xMode val="edge"/>
          <c:yMode val="edge"/>
          <c:x val="0.14151377952755903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Sheet1!$A$1:$A$52</c:f>
              <c:numCache>
                <c:formatCode>General</c:formatCode>
                <c:ptCount val="5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</c:numCache>
            </c:numRef>
          </c:xVal>
          <c:yVal>
            <c:numRef>
              <c:f>Sheet1!$B$1:$B$52</c:f>
              <c:numCache>
                <c:formatCode>General</c:formatCode>
                <c:ptCount val="52"/>
                <c:pt idx="0">
                  <c:v>0.1749</c:v>
                </c:pt>
                <c:pt idx="1">
                  <c:v>0.20330000000000001</c:v>
                </c:pt>
                <c:pt idx="2">
                  <c:v>0.23150000000000001</c:v>
                </c:pt>
                <c:pt idx="3">
                  <c:v>0.25979999999999998</c:v>
                </c:pt>
                <c:pt idx="4">
                  <c:v>0.28799999999999998</c:v>
                </c:pt>
                <c:pt idx="5">
                  <c:v>0.31609999999999999</c:v>
                </c:pt>
                <c:pt idx="6">
                  <c:v>0.34379999999999999</c:v>
                </c:pt>
                <c:pt idx="7">
                  <c:v>0.37119999999999997</c:v>
                </c:pt>
                <c:pt idx="8">
                  <c:v>0.39889999999999998</c:v>
                </c:pt>
                <c:pt idx="9">
                  <c:v>0.42630000000000001</c:v>
                </c:pt>
                <c:pt idx="10">
                  <c:v>0.45379999999999998</c:v>
                </c:pt>
                <c:pt idx="11">
                  <c:v>0.48130000000000001</c:v>
                </c:pt>
                <c:pt idx="12">
                  <c:v>0.50749999999999995</c:v>
                </c:pt>
                <c:pt idx="13">
                  <c:v>0.53100000000000003</c:v>
                </c:pt>
                <c:pt idx="14">
                  <c:v>0.55210000000000004</c:v>
                </c:pt>
                <c:pt idx="15">
                  <c:v>0.57420000000000004</c:v>
                </c:pt>
                <c:pt idx="16">
                  <c:v>0.59809999999999997</c:v>
                </c:pt>
                <c:pt idx="17">
                  <c:v>0.62350000000000005</c:v>
                </c:pt>
                <c:pt idx="18">
                  <c:v>0.64900000000000002</c:v>
                </c:pt>
                <c:pt idx="19">
                  <c:v>0.67369999999999997</c:v>
                </c:pt>
                <c:pt idx="20">
                  <c:v>0.69789999999999996</c:v>
                </c:pt>
                <c:pt idx="21">
                  <c:v>0.72150000000000003</c:v>
                </c:pt>
                <c:pt idx="22">
                  <c:v>0.74329999999999996</c:v>
                </c:pt>
                <c:pt idx="23">
                  <c:v>0.77</c:v>
                </c:pt>
                <c:pt idx="24">
                  <c:v>0.79810000000000003</c:v>
                </c:pt>
                <c:pt idx="25">
                  <c:v>0.82399999999999995</c:v>
                </c:pt>
                <c:pt idx="26">
                  <c:v>0.84940000000000004</c:v>
                </c:pt>
                <c:pt idx="27">
                  <c:v>0.87439999999999996</c:v>
                </c:pt>
                <c:pt idx="28">
                  <c:v>0.89859999999999995</c:v>
                </c:pt>
                <c:pt idx="29">
                  <c:v>0.91710000000000003</c:v>
                </c:pt>
                <c:pt idx="30">
                  <c:v>0.94110000000000005</c:v>
                </c:pt>
                <c:pt idx="31">
                  <c:v>0.96499999999999997</c:v>
                </c:pt>
                <c:pt idx="32">
                  <c:v>0.98819999999999997</c:v>
                </c:pt>
                <c:pt idx="33">
                  <c:v>1.0107999999999999</c:v>
                </c:pt>
                <c:pt idx="34">
                  <c:v>1.0331999999999999</c:v>
                </c:pt>
                <c:pt idx="35">
                  <c:v>1.0552999999999999</c:v>
                </c:pt>
                <c:pt idx="36">
                  <c:v>1.0775999999999999</c:v>
                </c:pt>
                <c:pt idx="37">
                  <c:v>1.0999000000000001</c:v>
                </c:pt>
                <c:pt idx="38">
                  <c:v>1.1200000000000001</c:v>
                </c:pt>
                <c:pt idx="39">
                  <c:v>1.1282000000000001</c:v>
                </c:pt>
                <c:pt idx="40">
                  <c:v>1.1477999999999999</c:v>
                </c:pt>
                <c:pt idx="41">
                  <c:v>1.1649</c:v>
                </c:pt>
                <c:pt idx="42">
                  <c:v>1.1791</c:v>
                </c:pt>
                <c:pt idx="43">
                  <c:v>1.1888000000000001</c:v>
                </c:pt>
                <c:pt idx="44">
                  <c:v>1.1933</c:v>
                </c:pt>
                <c:pt idx="45">
                  <c:v>1.1895</c:v>
                </c:pt>
                <c:pt idx="46">
                  <c:v>1.1800999999999999</c:v>
                </c:pt>
                <c:pt idx="47">
                  <c:v>1.1675</c:v>
                </c:pt>
                <c:pt idx="48">
                  <c:v>1.1398999999999999</c:v>
                </c:pt>
                <c:pt idx="49">
                  <c:v>1.1232</c:v>
                </c:pt>
                <c:pt idx="50">
                  <c:v>1.0678000000000001</c:v>
                </c:pt>
                <c:pt idx="51">
                  <c:v>1.0311999999999999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157-4531-B5BB-4105036C8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702063"/>
        <c:axId val="562703727"/>
      </c:scatterChart>
      <c:valAx>
        <c:axId val="5627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of attack in degree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703727"/>
        <c:crosses val="autoZero"/>
        <c:crossBetween val="midCat"/>
      </c:valAx>
      <c:valAx>
        <c:axId val="56270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Lift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7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 coefficient</a:t>
            </a:r>
            <a:r>
              <a:rPr lang="en-US" baseline="0"/>
              <a:t> curve for NACA 64210 airfoil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Sheet1!$A$1:$A$52</c:f>
              <c:numCache>
                <c:formatCode>General</c:formatCode>
                <c:ptCount val="5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</c:numCache>
            </c:numRef>
          </c:xVal>
          <c:yVal>
            <c:numRef>
              <c:f>Sheet1!$C$1:$C$52</c:f>
              <c:numCache>
                <c:formatCode>General</c:formatCode>
                <c:ptCount val="52"/>
                <c:pt idx="0">
                  <c:v>5.0699999999999999E-3</c:v>
                </c:pt>
                <c:pt idx="1">
                  <c:v>5.0800000000000003E-3</c:v>
                </c:pt>
                <c:pt idx="2">
                  <c:v>5.11E-3</c:v>
                </c:pt>
                <c:pt idx="3">
                  <c:v>5.1200000000000004E-3</c:v>
                </c:pt>
                <c:pt idx="4">
                  <c:v>5.1399999999999996E-3</c:v>
                </c:pt>
                <c:pt idx="5">
                  <c:v>5.1900000000000002E-3</c:v>
                </c:pt>
                <c:pt idx="6">
                  <c:v>5.2300000000000003E-3</c:v>
                </c:pt>
                <c:pt idx="7">
                  <c:v>5.3200000000000001E-3</c:v>
                </c:pt>
                <c:pt idx="8">
                  <c:v>5.4000000000000003E-3</c:v>
                </c:pt>
                <c:pt idx="9">
                  <c:v>5.4900000000000001E-3</c:v>
                </c:pt>
                <c:pt idx="10">
                  <c:v>5.5900000000000004E-3</c:v>
                </c:pt>
                <c:pt idx="11">
                  <c:v>5.7000000000000002E-3</c:v>
                </c:pt>
                <c:pt idx="12">
                  <c:v>5.9199999999999999E-3</c:v>
                </c:pt>
                <c:pt idx="13">
                  <c:v>6.5599999999999999E-3</c:v>
                </c:pt>
                <c:pt idx="14">
                  <c:v>7.5900000000000004E-3</c:v>
                </c:pt>
                <c:pt idx="15">
                  <c:v>8.4399999999999996E-3</c:v>
                </c:pt>
                <c:pt idx="16">
                  <c:v>8.9999999999999993E-3</c:v>
                </c:pt>
                <c:pt idx="17">
                  <c:v>9.3100000000000006E-3</c:v>
                </c:pt>
                <c:pt idx="18">
                  <c:v>9.5499999999999995E-3</c:v>
                </c:pt>
                <c:pt idx="19">
                  <c:v>9.8499999999999994E-3</c:v>
                </c:pt>
                <c:pt idx="20">
                  <c:v>1.014E-2</c:v>
                </c:pt>
                <c:pt idx="21">
                  <c:v>1.0359999999999999E-2</c:v>
                </c:pt>
                <c:pt idx="22">
                  <c:v>1.065E-2</c:v>
                </c:pt>
                <c:pt idx="23">
                  <c:v>1.119E-2</c:v>
                </c:pt>
                <c:pt idx="24">
                  <c:v>1.154E-2</c:v>
                </c:pt>
                <c:pt idx="25">
                  <c:v>1.197E-2</c:v>
                </c:pt>
                <c:pt idx="26">
                  <c:v>1.243E-2</c:v>
                </c:pt>
                <c:pt idx="27">
                  <c:v>1.2919999999999999E-2</c:v>
                </c:pt>
                <c:pt idx="28">
                  <c:v>1.349E-2</c:v>
                </c:pt>
                <c:pt idx="29">
                  <c:v>1.4930000000000001E-2</c:v>
                </c:pt>
                <c:pt idx="30">
                  <c:v>1.554E-2</c:v>
                </c:pt>
                <c:pt idx="31">
                  <c:v>1.6160000000000001E-2</c:v>
                </c:pt>
                <c:pt idx="32">
                  <c:v>1.6910000000000001E-2</c:v>
                </c:pt>
                <c:pt idx="33">
                  <c:v>1.7760000000000001E-2</c:v>
                </c:pt>
                <c:pt idx="34">
                  <c:v>1.864E-2</c:v>
                </c:pt>
                <c:pt idx="35">
                  <c:v>1.9550000000000001E-2</c:v>
                </c:pt>
                <c:pt idx="36">
                  <c:v>2.0289999999999999E-2</c:v>
                </c:pt>
                <c:pt idx="37">
                  <c:v>2.0830000000000001E-2</c:v>
                </c:pt>
                <c:pt idx="38">
                  <c:v>2.18E-2</c:v>
                </c:pt>
                <c:pt idx="39">
                  <c:v>2.588E-2</c:v>
                </c:pt>
                <c:pt idx="40">
                  <c:v>2.6599999999999999E-2</c:v>
                </c:pt>
                <c:pt idx="41">
                  <c:v>2.7779999999999999E-2</c:v>
                </c:pt>
                <c:pt idx="42">
                  <c:v>2.9340000000000001E-2</c:v>
                </c:pt>
                <c:pt idx="43">
                  <c:v>3.143E-2</c:v>
                </c:pt>
                <c:pt idx="44">
                  <c:v>3.3930000000000002E-2</c:v>
                </c:pt>
                <c:pt idx="45">
                  <c:v>3.6729999999999999E-2</c:v>
                </c:pt>
                <c:pt idx="46">
                  <c:v>3.9239999999999997E-2</c:v>
                </c:pt>
                <c:pt idx="47">
                  <c:v>4.2119999999999998E-2</c:v>
                </c:pt>
                <c:pt idx="48">
                  <c:v>4.6969999999999998E-2</c:v>
                </c:pt>
                <c:pt idx="49">
                  <c:v>5.0889999999999998E-2</c:v>
                </c:pt>
                <c:pt idx="50">
                  <c:v>6.087E-2</c:v>
                </c:pt>
                <c:pt idx="51">
                  <c:v>6.9620000000000001E-2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F58-4582-9E69-6A7B26F21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510255"/>
        <c:axId val="295512335"/>
      </c:scatterChart>
      <c:valAx>
        <c:axId val="295510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of attack in degree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512335"/>
        <c:crosses val="autoZero"/>
        <c:crossBetween val="midCat"/>
      </c:valAx>
      <c:valAx>
        <c:axId val="29551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Drag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510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 coefficient for NACA2415 airfoil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'xf-naca2415-il-1000000'!$A$87:$A$159</c:f>
              <c:numCache>
                <c:formatCode>General</c:formatCode>
                <c:ptCount val="7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3.25</c:v>
                </c:pt>
                <c:pt idx="11">
                  <c:v>3.75</c:v>
                </c:pt>
                <c:pt idx="12">
                  <c:v>4</c:v>
                </c:pt>
                <c:pt idx="13">
                  <c:v>4.25</c:v>
                </c:pt>
                <c:pt idx="14">
                  <c:v>4.5</c:v>
                </c:pt>
                <c:pt idx="15">
                  <c:v>4.75</c:v>
                </c:pt>
                <c:pt idx="16">
                  <c:v>5</c:v>
                </c:pt>
                <c:pt idx="17">
                  <c:v>5.25</c:v>
                </c:pt>
                <c:pt idx="18">
                  <c:v>5.5</c:v>
                </c:pt>
                <c:pt idx="19">
                  <c:v>5.75</c:v>
                </c:pt>
                <c:pt idx="20">
                  <c:v>6</c:v>
                </c:pt>
                <c:pt idx="21">
                  <c:v>6.25</c:v>
                </c:pt>
                <c:pt idx="22">
                  <c:v>6.5</c:v>
                </c:pt>
                <c:pt idx="23">
                  <c:v>6.75</c:v>
                </c:pt>
                <c:pt idx="24">
                  <c:v>7</c:v>
                </c:pt>
                <c:pt idx="25">
                  <c:v>7.25</c:v>
                </c:pt>
                <c:pt idx="26">
                  <c:v>7.5</c:v>
                </c:pt>
                <c:pt idx="27">
                  <c:v>7.75</c:v>
                </c:pt>
                <c:pt idx="28">
                  <c:v>8</c:v>
                </c:pt>
                <c:pt idx="29">
                  <c:v>8.25</c:v>
                </c:pt>
                <c:pt idx="30">
                  <c:v>8.5</c:v>
                </c:pt>
                <c:pt idx="31">
                  <c:v>8.75</c:v>
                </c:pt>
                <c:pt idx="32">
                  <c:v>9</c:v>
                </c:pt>
                <c:pt idx="33">
                  <c:v>9.25</c:v>
                </c:pt>
                <c:pt idx="34">
                  <c:v>9.5</c:v>
                </c:pt>
                <c:pt idx="35">
                  <c:v>9.75</c:v>
                </c:pt>
                <c:pt idx="36">
                  <c:v>10</c:v>
                </c:pt>
                <c:pt idx="37">
                  <c:v>10.25</c:v>
                </c:pt>
                <c:pt idx="38">
                  <c:v>10.5</c:v>
                </c:pt>
                <c:pt idx="39">
                  <c:v>10.75</c:v>
                </c:pt>
                <c:pt idx="40">
                  <c:v>11</c:v>
                </c:pt>
                <c:pt idx="41">
                  <c:v>11.25</c:v>
                </c:pt>
                <c:pt idx="42">
                  <c:v>11.5</c:v>
                </c:pt>
                <c:pt idx="43">
                  <c:v>11.75</c:v>
                </c:pt>
                <c:pt idx="44">
                  <c:v>12</c:v>
                </c:pt>
                <c:pt idx="45">
                  <c:v>12.25</c:v>
                </c:pt>
                <c:pt idx="46">
                  <c:v>12.5</c:v>
                </c:pt>
                <c:pt idx="47">
                  <c:v>12.75</c:v>
                </c:pt>
                <c:pt idx="48">
                  <c:v>13</c:v>
                </c:pt>
                <c:pt idx="49">
                  <c:v>13.25</c:v>
                </c:pt>
                <c:pt idx="50">
                  <c:v>13.5</c:v>
                </c:pt>
                <c:pt idx="51">
                  <c:v>13.75</c:v>
                </c:pt>
                <c:pt idx="52">
                  <c:v>14</c:v>
                </c:pt>
                <c:pt idx="53">
                  <c:v>14.25</c:v>
                </c:pt>
                <c:pt idx="54">
                  <c:v>14.5</c:v>
                </c:pt>
                <c:pt idx="55">
                  <c:v>14.75</c:v>
                </c:pt>
                <c:pt idx="56">
                  <c:v>15</c:v>
                </c:pt>
                <c:pt idx="57">
                  <c:v>15.25</c:v>
                </c:pt>
                <c:pt idx="58">
                  <c:v>15.5</c:v>
                </c:pt>
                <c:pt idx="59">
                  <c:v>15.75</c:v>
                </c:pt>
                <c:pt idx="60">
                  <c:v>16</c:v>
                </c:pt>
                <c:pt idx="61">
                  <c:v>16.25</c:v>
                </c:pt>
                <c:pt idx="62">
                  <c:v>16.5</c:v>
                </c:pt>
                <c:pt idx="63">
                  <c:v>16.75</c:v>
                </c:pt>
                <c:pt idx="64">
                  <c:v>17</c:v>
                </c:pt>
                <c:pt idx="65">
                  <c:v>17.25</c:v>
                </c:pt>
                <c:pt idx="66">
                  <c:v>17.5</c:v>
                </c:pt>
                <c:pt idx="67">
                  <c:v>17.75</c:v>
                </c:pt>
                <c:pt idx="68">
                  <c:v>18</c:v>
                </c:pt>
                <c:pt idx="69">
                  <c:v>18.25</c:v>
                </c:pt>
                <c:pt idx="70">
                  <c:v>18.5</c:v>
                </c:pt>
                <c:pt idx="71">
                  <c:v>18.75</c:v>
                </c:pt>
                <c:pt idx="72">
                  <c:v>19</c:v>
                </c:pt>
              </c:numCache>
            </c:numRef>
          </c:xVal>
          <c:yVal>
            <c:numRef>
              <c:f>'xf-naca2415-il-1000000'!$C$87:$C$159</c:f>
              <c:numCache>
                <c:formatCode>General</c:formatCode>
                <c:ptCount val="73"/>
                <c:pt idx="0">
                  <c:v>6.5500000000000003E-3</c:v>
                </c:pt>
                <c:pt idx="1">
                  <c:v>6.5399999999999998E-3</c:v>
                </c:pt>
                <c:pt idx="2">
                  <c:v>6.5199999999999998E-3</c:v>
                </c:pt>
                <c:pt idx="3">
                  <c:v>6.5199999999999998E-3</c:v>
                </c:pt>
                <c:pt idx="4">
                  <c:v>6.5199999999999998E-3</c:v>
                </c:pt>
                <c:pt idx="5">
                  <c:v>6.5199999999999998E-3</c:v>
                </c:pt>
                <c:pt idx="6">
                  <c:v>6.4799999999999996E-3</c:v>
                </c:pt>
                <c:pt idx="7">
                  <c:v>6.4999999999999997E-3</c:v>
                </c:pt>
                <c:pt idx="8">
                  <c:v>6.5100000000000002E-3</c:v>
                </c:pt>
                <c:pt idx="9">
                  <c:v>6.5599999999999999E-3</c:v>
                </c:pt>
                <c:pt idx="10">
                  <c:v>6.94E-3</c:v>
                </c:pt>
                <c:pt idx="11">
                  <c:v>7.2100000000000003E-3</c:v>
                </c:pt>
                <c:pt idx="12">
                  <c:v>7.3800000000000003E-3</c:v>
                </c:pt>
                <c:pt idx="13">
                  <c:v>7.5700000000000003E-3</c:v>
                </c:pt>
                <c:pt idx="14">
                  <c:v>7.7600000000000004E-3</c:v>
                </c:pt>
                <c:pt idx="15">
                  <c:v>7.9900000000000006E-3</c:v>
                </c:pt>
                <c:pt idx="16">
                  <c:v>8.2799999999999992E-3</c:v>
                </c:pt>
                <c:pt idx="17">
                  <c:v>8.5400000000000007E-3</c:v>
                </c:pt>
                <c:pt idx="18">
                  <c:v>8.7799999999999996E-3</c:v>
                </c:pt>
                <c:pt idx="19">
                  <c:v>9.0500000000000008E-3</c:v>
                </c:pt>
                <c:pt idx="20">
                  <c:v>9.3100000000000006E-3</c:v>
                </c:pt>
                <c:pt idx="21">
                  <c:v>9.5999999999999992E-3</c:v>
                </c:pt>
                <c:pt idx="22">
                  <c:v>9.8799999999999999E-3</c:v>
                </c:pt>
                <c:pt idx="23">
                  <c:v>1.0149999999999999E-2</c:v>
                </c:pt>
                <c:pt idx="24">
                  <c:v>1.042E-2</c:v>
                </c:pt>
                <c:pt idx="25">
                  <c:v>1.072E-2</c:v>
                </c:pt>
                <c:pt idx="26">
                  <c:v>1.1039999999999999E-2</c:v>
                </c:pt>
                <c:pt idx="27">
                  <c:v>1.1390000000000001E-2</c:v>
                </c:pt>
                <c:pt idx="28">
                  <c:v>1.1780000000000001E-2</c:v>
                </c:pt>
                <c:pt idx="29">
                  <c:v>1.218E-2</c:v>
                </c:pt>
                <c:pt idx="30">
                  <c:v>1.259E-2</c:v>
                </c:pt>
                <c:pt idx="31">
                  <c:v>1.298E-2</c:v>
                </c:pt>
                <c:pt idx="32">
                  <c:v>1.3350000000000001E-2</c:v>
                </c:pt>
                <c:pt idx="33">
                  <c:v>1.3780000000000001E-2</c:v>
                </c:pt>
                <c:pt idx="34">
                  <c:v>1.4239999999999999E-2</c:v>
                </c:pt>
                <c:pt idx="35">
                  <c:v>1.469E-2</c:v>
                </c:pt>
                <c:pt idx="36">
                  <c:v>1.515E-2</c:v>
                </c:pt>
                <c:pt idx="37">
                  <c:v>1.5650000000000001E-2</c:v>
                </c:pt>
                <c:pt idx="38">
                  <c:v>1.6230000000000001E-2</c:v>
                </c:pt>
                <c:pt idx="39">
                  <c:v>1.6709999999999999E-2</c:v>
                </c:pt>
                <c:pt idx="40">
                  <c:v>1.7319999999999999E-2</c:v>
                </c:pt>
                <c:pt idx="41">
                  <c:v>1.7899999999999999E-2</c:v>
                </c:pt>
                <c:pt idx="42">
                  <c:v>1.847E-2</c:v>
                </c:pt>
                <c:pt idx="43">
                  <c:v>1.917E-2</c:v>
                </c:pt>
                <c:pt idx="44">
                  <c:v>2.0029999999999999E-2</c:v>
                </c:pt>
                <c:pt idx="45">
                  <c:v>2.0670000000000001E-2</c:v>
                </c:pt>
                <c:pt idx="46">
                  <c:v>2.1399999999999999E-2</c:v>
                </c:pt>
                <c:pt idx="47">
                  <c:v>2.223E-2</c:v>
                </c:pt>
                <c:pt idx="48">
                  <c:v>2.3179999999999999E-2</c:v>
                </c:pt>
                <c:pt idx="49">
                  <c:v>2.4320000000000001E-2</c:v>
                </c:pt>
                <c:pt idx="50">
                  <c:v>2.5749999999999999E-2</c:v>
                </c:pt>
                <c:pt idx="51">
                  <c:v>2.6780000000000002E-2</c:v>
                </c:pt>
                <c:pt idx="52">
                  <c:v>2.794E-2</c:v>
                </c:pt>
                <c:pt idx="53">
                  <c:v>2.921E-2</c:v>
                </c:pt>
                <c:pt idx="54">
                  <c:v>3.0609999999999998E-2</c:v>
                </c:pt>
                <c:pt idx="55">
                  <c:v>3.218E-2</c:v>
                </c:pt>
                <c:pt idx="56">
                  <c:v>3.3950000000000001E-2</c:v>
                </c:pt>
                <c:pt idx="57">
                  <c:v>3.5999999999999997E-2</c:v>
                </c:pt>
                <c:pt idx="58">
                  <c:v>3.8519999999999999E-2</c:v>
                </c:pt>
                <c:pt idx="59">
                  <c:v>4.1399999999999999E-2</c:v>
                </c:pt>
                <c:pt idx="60">
                  <c:v>4.3439999999999999E-2</c:v>
                </c:pt>
                <c:pt idx="61">
                  <c:v>4.5690000000000001E-2</c:v>
                </c:pt>
                <c:pt idx="62">
                  <c:v>4.8169999999999998E-2</c:v>
                </c:pt>
                <c:pt idx="63">
                  <c:v>5.083E-2</c:v>
                </c:pt>
                <c:pt idx="64">
                  <c:v>5.3719999999999997E-2</c:v>
                </c:pt>
                <c:pt idx="65">
                  <c:v>5.6800000000000003E-2</c:v>
                </c:pt>
                <c:pt idx="66">
                  <c:v>6.0089999999999998E-2</c:v>
                </c:pt>
                <c:pt idx="67">
                  <c:v>6.3600000000000004E-2</c:v>
                </c:pt>
                <c:pt idx="68">
                  <c:v>6.7419999999999994E-2</c:v>
                </c:pt>
                <c:pt idx="69">
                  <c:v>7.1629999999999999E-2</c:v>
                </c:pt>
                <c:pt idx="70">
                  <c:v>7.6329999999999995E-2</c:v>
                </c:pt>
                <c:pt idx="71">
                  <c:v>8.1500000000000003E-2</c:v>
                </c:pt>
                <c:pt idx="72">
                  <c:v>8.5620000000000002E-2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5B-4D9B-A67C-20412A992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780095"/>
        <c:axId val="510769279"/>
      </c:scatterChart>
      <c:valAx>
        <c:axId val="510780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</a:t>
                </a:r>
                <a:r>
                  <a:rPr lang="en-US" baseline="0"/>
                  <a:t> of attack in degree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769279"/>
        <c:crosses val="autoZero"/>
        <c:crossBetween val="midCat"/>
      </c:valAx>
      <c:valAx>
        <c:axId val="510769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Drag</a:t>
                </a:r>
                <a:r>
                  <a:rPr lang="en-US" baseline="0"/>
                  <a:t> coefficient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780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Lift coefficient</a:t>
            </a:r>
            <a:r>
              <a:rPr lang="en-US" baseline="0"/>
              <a:t> for NACA 2415 airfoil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'xf-naca2415-il-1000000'!$A$87:$A$159</c:f>
              <c:numCache>
                <c:formatCode>General</c:formatCode>
                <c:ptCount val="73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3.25</c:v>
                </c:pt>
                <c:pt idx="11">
                  <c:v>3.75</c:v>
                </c:pt>
                <c:pt idx="12">
                  <c:v>4</c:v>
                </c:pt>
                <c:pt idx="13">
                  <c:v>4.25</c:v>
                </c:pt>
                <c:pt idx="14">
                  <c:v>4.5</c:v>
                </c:pt>
                <c:pt idx="15">
                  <c:v>4.75</c:v>
                </c:pt>
                <c:pt idx="16">
                  <c:v>5</c:v>
                </c:pt>
                <c:pt idx="17">
                  <c:v>5.25</c:v>
                </c:pt>
                <c:pt idx="18">
                  <c:v>5.5</c:v>
                </c:pt>
                <c:pt idx="19">
                  <c:v>5.75</c:v>
                </c:pt>
                <c:pt idx="20">
                  <c:v>6</c:v>
                </c:pt>
                <c:pt idx="21">
                  <c:v>6.25</c:v>
                </c:pt>
                <c:pt idx="22">
                  <c:v>6.5</c:v>
                </c:pt>
                <c:pt idx="23">
                  <c:v>6.75</c:v>
                </c:pt>
                <c:pt idx="24">
                  <c:v>7</c:v>
                </c:pt>
                <c:pt idx="25">
                  <c:v>7.25</c:v>
                </c:pt>
                <c:pt idx="26">
                  <c:v>7.5</c:v>
                </c:pt>
                <c:pt idx="27">
                  <c:v>7.75</c:v>
                </c:pt>
                <c:pt idx="28">
                  <c:v>8</c:v>
                </c:pt>
                <c:pt idx="29">
                  <c:v>8.25</c:v>
                </c:pt>
                <c:pt idx="30">
                  <c:v>8.5</c:v>
                </c:pt>
                <c:pt idx="31">
                  <c:v>8.75</c:v>
                </c:pt>
                <c:pt idx="32">
                  <c:v>9</c:v>
                </c:pt>
                <c:pt idx="33">
                  <c:v>9.25</c:v>
                </c:pt>
                <c:pt idx="34">
                  <c:v>9.5</c:v>
                </c:pt>
                <c:pt idx="35">
                  <c:v>9.75</c:v>
                </c:pt>
                <c:pt idx="36">
                  <c:v>10</c:v>
                </c:pt>
                <c:pt idx="37">
                  <c:v>10.25</c:v>
                </c:pt>
                <c:pt idx="38">
                  <c:v>10.5</c:v>
                </c:pt>
                <c:pt idx="39">
                  <c:v>10.75</c:v>
                </c:pt>
                <c:pt idx="40">
                  <c:v>11</c:v>
                </c:pt>
                <c:pt idx="41">
                  <c:v>11.25</c:v>
                </c:pt>
                <c:pt idx="42">
                  <c:v>11.5</c:v>
                </c:pt>
                <c:pt idx="43">
                  <c:v>11.75</c:v>
                </c:pt>
                <c:pt idx="44">
                  <c:v>12</c:v>
                </c:pt>
                <c:pt idx="45">
                  <c:v>12.25</c:v>
                </c:pt>
                <c:pt idx="46">
                  <c:v>12.5</c:v>
                </c:pt>
                <c:pt idx="47">
                  <c:v>12.75</c:v>
                </c:pt>
                <c:pt idx="48">
                  <c:v>13</c:v>
                </c:pt>
                <c:pt idx="49">
                  <c:v>13.25</c:v>
                </c:pt>
                <c:pt idx="50">
                  <c:v>13.5</c:v>
                </c:pt>
                <c:pt idx="51">
                  <c:v>13.75</c:v>
                </c:pt>
                <c:pt idx="52">
                  <c:v>14</c:v>
                </c:pt>
                <c:pt idx="53">
                  <c:v>14.25</c:v>
                </c:pt>
                <c:pt idx="54">
                  <c:v>14.5</c:v>
                </c:pt>
                <c:pt idx="55">
                  <c:v>14.75</c:v>
                </c:pt>
                <c:pt idx="56">
                  <c:v>15</c:v>
                </c:pt>
                <c:pt idx="57">
                  <c:v>15.25</c:v>
                </c:pt>
                <c:pt idx="58">
                  <c:v>15.5</c:v>
                </c:pt>
                <c:pt idx="59">
                  <c:v>15.75</c:v>
                </c:pt>
                <c:pt idx="60">
                  <c:v>16</c:v>
                </c:pt>
                <c:pt idx="61">
                  <c:v>16.25</c:v>
                </c:pt>
                <c:pt idx="62">
                  <c:v>16.5</c:v>
                </c:pt>
                <c:pt idx="63">
                  <c:v>16.75</c:v>
                </c:pt>
                <c:pt idx="64">
                  <c:v>17</c:v>
                </c:pt>
                <c:pt idx="65">
                  <c:v>17.25</c:v>
                </c:pt>
                <c:pt idx="66">
                  <c:v>17.5</c:v>
                </c:pt>
                <c:pt idx="67">
                  <c:v>17.75</c:v>
                </c:pt>
                <c:pt idx="68">
                  <c:v>18</c:v>
                </c:pt>
                <c:pt idx="69">
                  <c:v>18.25</c:v>
                </c:pt>
                <c:pt idx="70">
                  <c:v>18.5</c:v>
                </c:pt>
                <c:pt idx="71">
                  <c:v>18.75</c:v>
                </c:pt>
                <c:pt idx="72">
                  <c:v>19</c:v>
                </c:pt>
              </c:numCache>
            </c:numRef>
          </c:xVal>
          <c:yVal>
            <c:numRef>
              <c:f>'xf-naca2415-il-1000000'!$B$87:$B$159</c:f>
              <c:numCache>
                <c:formatCode>General</c:formatCode>
                <c:ptCount val="73"/>
                <c:pt idx="0">
                  <c:v>0.24340000000000001</c:v>
                </c:pt>
                <c:pt idx="1">
                  <c:v>0.27050000000000002</c:v>
                </c:pt>
                <c:pt idx="2">
                  <c:v>0.29780000000000001</c:v>
                </c:pt>
                <c:pt idx="3">
                  <c:v>0.32500000000000001</c:v>
                </c:pt>
                <c:pt idx="4">
                  <c:v>0.35189999999999999</c:v>
                </c:pt>
                <c:pt idx="5">
                  <c:v>0.37880000000000003</c:v>
                </c:pt>
                <c:pt idx="6">
                  <c:v>0.40560000000000002</c:v>
                </c:pt>
                <c:pt idx="7">
                  <c:v>0.43190000000000001</c:v>
                </c:pt>
                <c:pt idx="8">
                  <c:v>0.45850000000000002</c:v>
                </c:pt>
                <c:pt idx="9">
                  <c:v>0.48509999999999998</c:v>
                </c:pt>
                <c:pt idx="10">
                  <c:v>0.58950000000000002</c:v>
                </c:pt>
                <c:pt idx="11">
                  <c:v>0.64600000000000002</c:v>
                </c:pt>
                <c:pt idx="12">
                  <c:v>0.67710000000000004</c:v>
                </c:pt>
                <c:pt idx="13">
                  <c:v>0.7077</c:v>
                </c:pt>
                <c:pt idx="14">
                  <c:v>0.74560000000000004</c:v>
                </c:pt>
                <c:pt idx="15">
                  <c:v>0.78420000000000001</c:v>
                </c:pt>
                <c:pt idx="16">
                  <c:v>0.82199999999999995</c:v>
                </c:pt>
                <c:pt idx="17">
                  <c:v>0.85960000000000003</c:v>
                </c:pt>
                <c:pt idx="18">
                  <c:v>0.89539999999999997</c:v>
                </c:pt>
                <c:pt idx="19">
                  <c:v>0.92520000000000002</c:v>
                </c:pt>
                <c:pt idx="20">
                  <c:v>0.94340000000000002</c:v>
                </c:pt>
                <c:pt idx="21">
                  <c:v>0.96140000000000003</c:v>
                </c:pt>
                <c:pt idx="22">
                  <c:v>0.98019999999999996</c:v>
                </c:pt>
                <c:pt idx="23">
                  <c:v>0.99980000000000002</c:v>
                </c:pt>
                <c:pt idx="24">
                  <c:v>1.0197000000000001</c:v>
                </c:pt>
                <c:pt idx="25">
                  <c:v>1.0395000000000001</c:v>
                </c:pt>
                <c:pt idx="26">
                  <c:v>1.0596000000000001</c:v>
                </c:pt>
                <c:pt idx="27">
                  <c:v>1.0799000000000001</c:v>
                </c:pt>
                <c:pt idx="28">
                  <c:v>1.1001000000000001</c:v>
                </c:pt>
                <c:pt idx="29">
                  <c:v>1.1203000000000001</c:v>
                </c:pt>
                <c:pt idx="30">
                  <c:v>1.1405000000000001</c:v>
                </c:pt>
                <c:pt idx="31">
                  <c:v>1.1611</c:v>
                </c:pt>
                <c:pt idx="32">
                  <c:v>1.1819</c:v>
                </c:pt>
                <c:pt idx="33">
                  <c:v>1.2017</c:v>
                </c:pt>
                <c:pt idx="34">
                  <c:v>1.2203999999999999</c:v>
                </c:pt>
                <c:pt idx="35">
                  <c:v>1.2382</c:v>
                </c:pt>
                <c:pt idx="36">
                  <c:v>1.2546999999999999</c:v>
                </c:pt>
                <c:pt idx="37">
                  <c:v>1.2706</c:v>
                </c:pt>
                <c:pt idx="38">
                  <c:v>1.2856000000000001</c:v>
                </c:pt>
                <c:pt idx="39">
                  <c:v>1.3028</c:v>
                </c:pt>
                <c:pt idx="40">
                  <c:v>1.3177000000000001</c:v>
                </c:pt>
                <c:pt idx="41">
                  <c:v>1.3337000000000001</c:v>
                </c:pt>
                <c:pt idx="42">
                  <c:v>1.3498000000000001</c:v>
                </c:pt>
                <c:pt idx="43">
                  <c:v>1.3642000000000001</c:v>
                </c:pt>
                <c:pt idx="44">
                  <c:v>1.3759999999999999</c:v>
                </c:pt>
                <c:pt idx="45">
                  <c:v>1.3918999999999999</c:v>
                </c:pt>
                <c:pt idx="46">
                  <c:v>1.4065000000000001</c:v>
                </c:pt>
                <c:pt idx="47">
                  <c:v>1.42</c:v>
                </c:pt>
                <c:pt idx="48">
                  <c:v>1.4319999999999999</c:v>
                </c:pt>
                <c:pt idx="49">
                  <c:v>1.4418</c:v>
                </c:pt>
                <c:pt idx="50">
                  <c:v>1.4480999999999999</c:v>
                </c:pt>
                <c:pt idx="51">
                  <c:v>1.4608000000000001</c:v>
                </c:pt>
                <c:pt idx="52">
                  <c:v>1.4722</c:v>
                </c:pt>
                <c:pt idx="53">
                  <c:v>1.4824999999999999</c:v>
                </c:pt>
                <c:pt idx="54">
                  <c:v>1.4918</c:v>
                </c:pt>
                <c:pt idx="55">
                  <c:v>1.4997</c:v>
                </c:pt>
                <c:pt idx="56">
                  <c:v>1.5059</c:v>
                </c:pt>
                <c:pt idx="57">
                  <c:v>1.5096000000000001</c:v>
                </c:pt>
                <c:pt idx="58">
                  <c:v>1.5093000000000001</c:v>
                </c:pt>
                <c:pt idx="59">
                  <c:v>1.5065</c:v>
                </c:pt>
                <c:pt idx="60">
                  <c:v>1.5126999999999999</c:v>
                </c:pt>
                <c:pt idx="61">
                  <c:v>1.5174000000000001</c:v>
                </c:pt>
                <c:pt idx="62">
                  <c:v>1.5206999999999999</c:v>
                </c:pt>
                <c:pt idx="63">
                  <c:v>1.5226999999999999</c:v>
                </c:pt>
                <c:pt idx="64">
                  <c:v>1.5230999999999999</c:v>
                </c:pt>
                <c:pt idx="65">
                  <c:v>1.5225</c:v>
                </c:pt>
                <c:pt idx="66">
                  <c:v>1.5206999999999999</c:v>
                </c:pt>
                <c:pt idx="67">
                  <c:v>1.5175000000000001</c:v>
                </c:pt>
                <c:pt idx="68">
                  <c:v>1.5122</c:v>
                </c:pt>
                <c:pt idx="69">
                  <c:v>1.5044</c:v>
                </c:pt>
                <c:pt idx="70">
                  <c:v>1.4934000000000001</c:v>
                </c:pt>
                <c:pt idx="71">
                  <c:v>1.4790000000000001</c:v>
                </c:pt>
                <c:pt idx="72">
                  <c:v>1.4732000000000001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B3-4F41-9AF5-4342C8357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506511"/>
        <c:axId val="295506927"/>
      </c:scatterChart>
      <c:valAx>
        <c:axId val="295506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of attack in degree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506927"/>
        <c:crosses val="autoZero"/>
        <c:crossBetween val="midCat"/>
      </c:valAx>
      <c:valAx>
        <c:axId val="29550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Lift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5065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Position</a:t>
            </a:r>
            <a:r>
              <a:rPr lang="en-US" baseline="0" dirty="0"/>
              <a:t> </a:t>
            </a:r>
            <a:r>
              <a:rPr lang="en-US" baseline="0" dirty="0" smtClean="0"/>
              <a:t>1 (r=0.2m)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A!$B$2:$H$2</c:f>
              <c:numCache>
                <c:formatCode>General</c:formatCode>
                <c:ptCount val="7"/>
                <c:pt idx="0">
                  <c:v>0.99336500000000005</c:v>
                </c:pt>
                <c:pt idx="1">
                  <c:v>0.41388599999999998</c:v>
                </c:pt>
                <c:pt idx="2">
                  <c:v>0.83305300000000004</c:v>
                </c:pt>
                <c:pt idx="3">
                  <c:v>0.49920500000000001</c:v>
                </c:pt>
                <c:pt idx="4">
                  <c:v>0.92079100000000003</c:v>
                </c:pt>
                <c:pt idx="5">
                  <c:v>0.967414</c:v>
                </c:pt>
                <c:pt idx="6">
                  <c:v>0.49976900000000002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7-44C4-B100-C90B64D88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0981983"/>
        <c:axId val="1050976575"/>
      </c:barChart>
      <c:catAx>
        <c:axId val="105098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976575"/>
        <c:crosses val="autoZero"/>
        <c:auto val="1"/>
        <c:lblAlgn val="ctr"/>
        <c:lblOffset val="100"/>
        <c:noMultiLvlLbl val="0"/>
      </c:catAx>
      <c:valAx>
        <c:axId val="105097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98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Position </a:t>
            </a:r>
            <a:r>
              <a:rPr lang="en-US" dirty="0" smtClean="0"/>
              <a:t>2 (r=1m)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A!$B$3:$H$3</c:f>
              <c:numCache>
                <c:formatCode>General</c:formatCode>
                <c:ptCount val="7"/>
                <c:pt idx="0">
                  <c:v>0.26395099999999999</c:v>
                </c:pt>
                <c:pt idx="1">
                  <c:v>0.291715</c:v>
                </c:pt>
                <c:pt idx="2">
                  <c:v>0.31651099999999999</c:v>
                </c:pt>
                <c:pt idx="3">
                  <c:v>0.317714</c:v>
                </c:pt>
                <c:pt idx="4">
                  <c:v>0.32884000000000002</c:v>
                </c:pt>
                <c:pt idx="5">
                  <c:v>0.33087100000000003</c:v>
                </c:pt>
                <c:pt idx="6">
                  <c:v>0.34580100000000003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D3-4499-AE07-2F07BFDAF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45681055"/>
        <c:axId val="1045684799"/>
      </c:barChart>
      <c:catAx>
        <c:axId val="10456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684799"/>
        <c:crosses val="autoZero"/>
        <c:auto val="1"/>
        <c:lblAlgn val="ctr"/>
        <c:lblOffset val="100"/>
        <c:noMultiLvlLbl val="0"/>
      </c:catAx>
      <c:valAx>
        <c:axId val="104568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6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Position</a:t>
            </a:r>
            <a:r>
              <a:rPr lang="en-US" baseline="0" dirty="0"/>
              <a:t> </a:t>
            </a:r>
            <a:r>
              <a:rPr lang="en-US" baseline="0" dirty="0" smtClean="0"/>
              <a:t>3 (r=2m)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A!$B$4:$H$4</c:f>
              <c:numCache>
                <c:formatCode>General</c:formatCode>
                <c:ptCount val="7"/>
                <c:pt idx="0">
                  <c:v>0.279387</c:v>
                </c:pt>
                <c:pt idx="1">
                  <c:v>0.32190600000000003</c:v>
                </c:pt>
                <c:pt idx="2">
                  <c:v>0.36220599999999997</c:v>
                </c:pt>
                <c:pt idx="3">
                  <c:v>0.36422100000000002</c:v>
                </c:pt>
                <c:pt idx="4">
                  <c:v>0.38170900000000002</c:v>
                </c:pt>
                <c:pt idx="5">
                  <c:v>0.38565700000000003</c:v>
                </c:pt>
                <c:pt idx="6">
                  <c:v>0.41173500000000002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D-4F8A-B585-ED759E7C3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0628591"/>
        <c:axId val="1050626927"/>
      </c:barChart>
      <c:catAx>
        <c:axId val="105062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626927"/>
        <c:crosses val="autoZero"/>
        <c:auto val="1"/>
        <c:lblAlgn val="ctr"/>
        <c:lblOffset val="100"/>
        <c:noMultiLvlLbl val="0"/>
      </c:catAx>
      <c:valAx>
        <c:axId val="105062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62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Position </a:t>
            </a:r>
            <a:r>
              <a:rPr lang="en-US" dirty="0" smtClean="0"/>
              <a:t>4 (r=3m)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A!$B$5:$H$5</c:f>
              <c:numCache>
                <c:formatCode>General</c:formatCode>
                <c:ptCount val="7"/>
                <c:pt idx="0">
                  <c:v>0.28954800000000003</c:v>
                </c:pt>
                <c:pt idx="1">
                  <c:v>0.34239999999999998</c:v>
                </c:pt>
                <c:pt idx="2">
                  <c:v>0.39568300000000001</c:v>
                </c:pt>
                <c:pt idx="3">
                  <c:v>0.39949499999999999</c:v>
                </c:pt>
                <c:pt idx="4">
                  <c:v>0.418103</c:v>
                </c:pt>
                <c:pt idx="5">
                  <c:v>0.42899799999999999</c:v>
                </c:pt>
                <c:pt idx="6">
                  <c:v>0.46829100000000001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41-4FBA-9F33-E8C6E28FE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9516383"/>
        <c:axId val="1050622351"/>
      </c:barChart>
      <c:catAx>
        <c:axId val="112951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622351"/>
        <c:crosses val="autoZero"/>
        <c:auto val="1"/>
        <c:lblAlgn val="ctr"/>
        <c:lblOffset val="100"/>
        <c:noMultiLvlLbl val="0"/>
      </c:catAx>
      <c:valAx>
        <c:axId val="105062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1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Position </a:t>
            </a:r>
            <a:r>
              <a:rPr lang="en-US" dirty="0" smtClean="0"/>
              <a:t>5 (r=4m)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A!$B$6:$H$6</c:f>
              <c:numCache>
                <c:formatCode>General</c:formatCode>
                <c:ptCount val="7"/>
                <c:pt idx="0">
                  <c:v>0.30991400000000002</c:v>
                </c:pt>
                <c:pt idx="1">
                  <c:v>0.372921</c:v>
                </c:pt>
                <c:pt idx="2">
                  <c:v>0.44268999999999997</c:v>
                </c:pt>
                <c:pt idx="3">
                  <c:v>0.44807799999999998</c:v>
                </c:pt>
                <c:pt idx="4">
                  <c:v>0.47342800000000002</c:v>
                </c:pt>
                <c:pt idx="5">
                  <c:v>0.49021399999999998</c:v>
                </c:pt>
                <c:pt idx="6">
                  <c:v>0.56246200000000002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6C-4EA8-8E00-A7D48365A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0978239"/>
        <c:axId val="1050981151"/>
      </c:barChart>
      <c:catAx>
        <c:axId val="1050978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981151"/>
        <c:crosses val="autoZero"/>
        <c:auto val="1"/>
        <c:lblAlgn val="ctr"/>
        <c:lblOffset val="100"/>
        <c:noMultiLvlLbl val="0"/>
      </c:catAx>
      <c:valAx>
        <c:axId val="105098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978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Sheet1!$A$1:$A$77</c:f>
              <c:numCache>
                <c:formatCode>General</c:formatCode>
                <c:ptCount val="77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  <c:pt idx="59">
                  <c:v>15</c:v>
                </c:pt>
                <c:pt idx="60">
                  <c:v>15.25</c:v>
                </c:pt>
                <c:pt idx="61">
                  <c:v>15.5</c:v>
                </c:pt>
                <c:pt idx="62">
                  <c:v>15.75</c:v>
                </c:pt>
                <c:pt idx="63">
                  <c:v>16</c:v>
                </c:pt>
                <c:pt idx="64">
                  <c:v>16.25</c:v>
                </c:pt>
                <c:pt idx="65">
                  <c:v>16.5</c:v>
                </c:pt>
                <c:pt idx="66">
                  <c:v>16.75</c:v>
                </c:pt>
                <c:pt idx="67">
                  <c:v>17</c:v>
                </c:pt>
                <c:pt idx="68">
                  <c:v>17.25</c:v>
                </c:pt>
                <c:pt idx="69">
                  <c:v>17.5</c:v>
                </c:pt>
                <c:pt idx="70">
                  <c:v>17.75</c:v>
                </c:pt>
                <c:pt idx="71">
                  <c:v>18</c:v>
                </c:pt>
                <c:pt idx="72">
                  <c:v>18.25</c:v>
                </c:pt>
                <c:pt idx="73">
                  <c:v>18.5</c:v>
                </c:pt>
                <c:pt idx="74">
                  <c:v>18.75</c:v>
                </c:pt>
                <c:pt idx="75">
                  <c:v>19</c:v>
                </c:pt>
                <c:pt idx="76">
                  <c:v>19.25</c:v>
                </c:pt>
              </c:numCache>
            </c:numRef>
          </c:xVal>
          <c:yVal>
            <c:numRef>
              <c:f>Sheet1!$C$1:$C$77</c:f>
              <c:numCache>
                <c:formatCode>General</c:formatCode>
                <c:ptCount val="77"/>
                <c:pt idx="0">
                  <c:v>7.1700000000000002E-3</c:v>
                </c:pt>
                <c:pt idx="1">
                  <c:v>7.3200000000000001E-3</c:v>
                </c:pt>
                <c:pt idx="2">
                  <c:v>7.3699999999999998E-3</c:v>
                </c:pt>
                <c:pt idx="3">
                  <c:v>7.3400000000000002E-3</c:v>
                </c:pt>
                <c:pt idx="4">
                  <c:v>7.2899999999999996E-3</c:v>
                </c:pt>
                <c:pt idx="5">
                  <c:v>7.2300000000000003E-3</c:v>
                </c:pt>
                <c:pt idx="6">
                  <c:v>7.2100000000000003E-3</c:v>
                </c:pt>
                <c:pt idx="7">
                  <c:v>7.2300000000000003E-3</c:v>
                </c:pt>
                <c:pt idx="8">
                  <c:v>7.2500000000000004E-3</c:v>
                </c:pt>
                <c:pt idx="9">
                  <c:v>7.3299999999999997E-3</c:v>
                </c:pt>
                <c:pt idx="10">
                  <c:v>7.4099999999999999E-3</c:v>
                </c:pt>
                <c:pt idx="11">
                  <c:v>7.4999999999999997E-3</c:v>
                </c:pt>
                <c:pt idx="12">
                  <c:v>7.6400000000000001E-3</c:v>
                </c:pt>
                <c:pt idx="13">
                  <c:v>7.7400000000000004E-3</c:v>
                </c:pt>
                <c:pt idx="14">
                  <c:v>7.9100000000000004E-3</c:v>
                </c:pt>
                <c:pt idx="15">
                  <c:v>8.0400000000000003E-3</c:v>
                </c:pt>
                <c:pt idx="16">
                  <c:v>8.2400000000000008E-3</c:v>
                </c:pt>
                <c:pt idx="17">
                  <c:v>8.3899999999999999E-3</c:v>
                </c:pt>
                <c:pt idx="18">
                  <c:v>8.6199999999999992E-3</c:v>
                </c:pt>
                <c:pt idx="19">
                  <c:v>8.7799999999999996E-3</c:v>
                </c:pt>
                <c:pt idx="20">
                  <c:v>9.0399999999999994E-3</c:v>
                </c:pt>
                <c:pt idx="21">
                  <c:v>9.1999999999999998E-3</c:v>
                </c:pt>
                <c:pt idx="22">
                  <c:v>9.4500000000000001E-3</c:v>
                </c:pt>
                <c:pt idx="23">
                  <c:v>9.6200000000000001E-3</c:v>
                </c:pt>
                <c:pt idx="24">
                  <c:v>9.8399999999999998E-3</c:v>
                </c:pt>
                <c:pt idx="25">
                  <c:v>1.008E-2</c:v>
                </c:pt>
                <c:pt idx="26">
                  <c:v>1.027E-2</c:v>
                </c:pt>
                <c:pt idx="27">
                  <c:v>1.052E-2</c:v>
                </c:pt>
                <c:pt idx="28">
                  <c:v>1.072E-2</c:v>
                </c:pt>
                <c:pt idx="29">
                  <c:v>1.09E-2</c:v>
                </c:pt>
                <c:pt idx="30">
                  <c:v>1.1129999999999999E-2</c:v>
                </c:pt>
                <c:pt idx="31">
                  <c:v>1.1429999999999999E-2</c:v>
                </c:pt>
                <c:pt idx="32">
                  <c:v>1.1599999999999999E-2</c:v>
                </c:pt>
                <c:pt idx="33">
                  <c:v>1.183E-2</c:v>
                </c:pt>
                <c:pt idx="34">
                  <c:v>1.214E-2</c:v>
                </c:pt>
                <c:pt idx="35">
                  <c:v>1.243E-2</c:v>
                </c:pt>
                <c:pt idx="36">
                  <c:v>1.265E-2</c:v>
                </c:pt>
                <c:pt idx="37">
                  <c:v>1.2930000000000001E-2</c:v>
                </c:pt>
                <c:pt idx="38">
                  <c:v>1.3310000000000001E-2</c:v>
                </c:pt>
                <c:pt idx="39">
                  <c:v>1.3639999999999999E-2</c:v>
                </c:pt>
                <c:pt idx="40">
                  <c:v>1.3899999999999999E-2</c:v>
                </c:pt>
                <c:pt idx="41">
                  <c:v>1.423E-2</c:v>
                </c:pt>
                <c:pt idx="42">
                  <c:v>1.464E-2</c:v>
                </c:pt>
                <c:pt idx="43">
                  <c:v>1.5100000000000001E-2</c:v>
                </c:pt>
                <c:pt idx="44">
                  <c:v>1.54E-2</c:v>
                </c:pt>
                <c:pt idx="45">
                  <c:v>1.575E-2</c:v>
                </c:pt>
                <c:pt idx="46">
                  <c:v>1.617E-2</c:v>
                </c:pt>
                <c:pt idx="47">
                  <c:v>1.6729999999999998E-2</c:v>
                </c:pt>
                <c:pt idx="48">
                  <c:v>1.7219999999999999E-2</c:v>
                </c:pt>
                <c:pt idx="49">
                  <c:v>1.7590000000000001E-2</c:v>
                </c:pt>
                <c:pt idx="50">
                  <c:v>1.8010000000000002E-2</c:v>
                </c:pt>
                <c:pt idx="51">
                  <c:v>1.8509999999999999E-2</c:v>
                </c:pt>
                <c:pt idx="52">
                  <c:v>1.9109999999999999E-2</c:v>
                </c:pt>
                <c:pt idx="53">
                  <c:v>1.9939999999999999E-2</c:v>
                </c:pt>
                <c:pt idx="54">
                  <c:v>2.0369999999999999E-2</c:v>
                </c:pt>
                <c:pt idx="55">
                  <c:v>2.087E-2</c:v>
                </c:pt>
                <c:pt idx="56">
                  <c:v>2.1440000000000001E-2</c:v>
                </c:pt>
                <c:pt idx="57">
                  <c:v>2.2069999999999999E-2</c:v>
                </c:pt>
                <c:pt idx="58">
                  <c:v>2.281E-2</c:v>
                </c:pt>
                <c:pt idx="59">
                  <c:v>2.383E-2</c:v>
                </c:pt>
                <c:pt idx="60">
                  <c:v>2.486E-2</c:v>
                </c:pt>
                <c:pt idx="61">
                  <c:v>2.5600000000000001E-2</c:v>
                </c:pt>
                <c:pt idx="62">
                  <c:v>2.6499999999999999E-2</c:v>
                </c:pt>
                <c:pt idx="63">
                  <c:v>2.7570000000000001E-2</c:v>
                </c:pt>
                <c:pt idx="64">
                  <c:v>2.886E-2</c:v>
                </c:pt>
                <c:pt idx="65">
                  <c:v>3.041E-2</c:v>
                </c:pt>
                <c:pt idx="66">
                  <c:v>3.2390000000000002E-2</c:v>
                </c:pt>
                <c:pt idx="67">
                  <c:v>3.5090000000000003E-2</c:v>
                </c:pt>
                <c:pt idx="68">
                  <c:v>3.8260000000000002E-2</c:v>
                </c:pt>
                <c:pt idx="69">
                  <c:v>4.0849999999999997E-2</c:v>
                </c:pt>
                <c:pt idx="70">
                  <c:v>4.4069999999999998E-2</c:v>
                </c:pt>
                <c:pt idx="71">
                  <c:v>4.8140000000000002E-2</c:v>
                </c:pt>
                <c:pt idx="72">
                  <c:v>5.3269999999999998E-2</c:v>
                </c:pt>
                <c:pt idx="73">
                  <c:v>5.9970000000000002E-2</c:v>
                </c:pt>
                <c:pt idx="74">
                  <c:v>6.8900000000000003E-2</c:v>
                </c:pt>
                <c:pt idx="75">
                  <c:v>7.9920000000000005E-2</c:v>
                </c:pt>
                <c:pt idx="76">
                  <c:v>9.1609999999999997E-2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337-47AA-8478-C147D1EA8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4988623"/>
        <c:axId val="1144985295"/>
      </c:scatterChart>
      <c:valAx>
        <c:axId val="1144988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of attack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985295"/>
        <c:crosses val="autoZero"/>
        <c:crossBetween val="midCat"/>
      </c:valAx>
      <c:valAx>
        <c:axId val="114498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Drag coefficient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9886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Position </a:t>
            </a:r>
            <a:r>
              <a:rPr lang="en-US" dirty="0" smtClean="0"/>
              <a:t>6 (r=5m)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A!$B$7:$H$7</c:f>
              <c:numCache>
                <c:formatCode>General</c:formatCode>
                <c:ptCount val="7"/>
                <c:pt idx="0">
                  <c:v>0.32852100000000001</c:v>
                </c:pt>
                <c:pt idx="1">
                  <c:v>0.387432</c:v>
                </c:pt>
                <c:pt idx="2">
                  <c:v>0.46326099999999998</c:v>
                </c:pt>
                <c:pt idx="3">
                  <c:v>0.46943800000000002</c:v>
                </c:pt>
                <c:pt idx="4">
                  <c:v>0.48007499999999997</c:v>
                </c:pt>
                <c:pt idx="5">
                  <c:v>0.49853900000000001</c:v>
                </c:pt>
                <c:pt idx="6">
                  <c:v>0.56708099999999995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9-45BE-820B-158B1FEED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9513471"/>
        <c:axId val="1129505151"/>
      </c:barChart>
      <c:catAx>
        <c:axId val="112951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05151"/>
        <c:crosses val="autoZero"/>
        <c:auto val="1"/>
        <c:lblAlgn val="ctr"/>
        <c:lblOffset val="100"/>
        <c:noMultiLvlLbl val="0"/>
      </c:catAx>
      <c:valAx>
        <c:axId val="112950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1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Axial</a:t>
            </a:r>
            <a:r>
              <a:rPr lang="en-US" sz="1600" baseline="0" dirty="0"/>
              <a:t> i</a:t>
            </a:r>
            <a:r>
              <a:rPr lang="en-US" sz="1600" dirty="0"/>
              <a:t>nduction factor for different</a:t>
            </a:r>
            <a:r>
              <a:rPr lang="en-US" sz="1600" baseline="0" dirty="0"/>
              <a:t> radial position</a:t>
            </a:r>
            <a:endParaRPr 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NACA 23024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A!$B$2:$B$7</c:f>
              <c:numCache>
                <c:formatCode>General</c:formatCode>
                <c:ptCount val="6"/>
                <c:pt idx="0">
                  <c:v>0.99336500000000005</c:v>
                </c:pt>
                <c:pt idx="1">
                  <c:v>0.26395099999999999</c:v>
                </c:pt>
                <c:pt idx="2">
                  <c:v>0.279387</c:v>
                </c:pt>
                <c:pt idx="3">
                  <c:v>0.28954800000000003</c:v>
                </c:pt>
                <c:pt idx="4">
                  <c:v>0.30991400000000002</c:v>
                </c:pt>
                <c:pt idx="5">
                  <c:v>0.32852100000000001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C7-4E60-8496-3BE5835B207F}"/>
            </c:ext>
          </c:extLst>
        </c:ser>
        <c:ser>
          <c:idx val="1"/>
          <c:order val="1"/>
          <c:tx>
            <c:v>NACA 0015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A!$C$2:$C$7</c:f>
              <c:numCache>
                <c:formatCode>General</c:formatCode>
                <c:ptCount val="6"/>
                <c:pt idx="0">
                  <c:v>0.41388599999999998</c:v>
                </c:pt>
                <c:pt idx="1">
                  <c:v>0.291715</c:v>
                </c:pt>
                <c:pt idx="2">
                  <c:v>0.32190600000000003</c:v>
                </c:pt>
                <c:pt idx="3">
                  <c:v>0.34239999999999998</c:v>
                </c:pt>
                <c:pt idx="4">
                  <c:v>0.372921</c:v>
                </c:pt>
                <c:pt idx="5">
                  <c:v>0.387432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C7-4E60-8496-3BE5835B207F}"/>
            </c:ext>
          </c:extLst>
        </c:ser>
        <c:ser>
          <c:idx val="2"/>
          <c:order val="2"/>
          <c:tx>
            <c:v>NACA64210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A!$A$2:$A$7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A!$D$2:$D$7</c:f>
              <c:numCache>
                <c:formatCode>General</c:formatCode>
                <c:ptCount val="6"/>
                <c:pt idx="0">
                  <c:v>0.83305300000000004</c:v>
                </c:pt>
                <c:pt idx="1">
                  <c:v>0.31651099999999999</c:v>
                </c:pt>
                <c:pt idx="2">
                  <c:v>0.36220599999999997</c:v>
                </c:pt>
                <c:pt idx="3">
                  <c:v>0.39568300000000001</c:v>
                </c:pt>
                <c:pt idx="4">
                  <c:v>0.44268999999999997</c:v>
                </c:pt>
                <c:pt idx="5">
                  <c:v>0.46326099999999998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4C7-4E60-8496-3BE5835B207F}"/>
            </c:ext>
          </c:extLst>
        </c:ser>
        <c:ser>
          <c:idx val="3"/>
          <c:order val="3"/>
          <c:tx>
            <c:v>NACA 23018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A!$A$2:$A$7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A!$F$2:$F$7</c:f>
              <c:numCache>
                <c:formatCode>General</c:formatCode>
                <c:ptCount val="6"/>
                <c:pt idx="0">
                  <c:v>0.92079100000000003</c:v>
                </c:pt>
                <c:pt idx="1">
                  <c:v>0.32884000000000002</c:v>
                </c:pt>
                <c:pt idx="2">
                  <c:v>0.38170900000000002</c:v>
                </c:pt>
                <c:pt idx="3">
                  <c:v>0.418103</c:v>
                </c:pt>
                <c:pt idx="4">
                  <c:v>0.47342800000000002</c:v>
                </c:pt>
                <c:pt idx="5">
                  <c:v>0.48007499999999997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C7-4E60-8496-3BE5835B207F}"/>
            </c:ext>
          </c:extLst>
        </c:ser>
        <c:ser>
          <c:idx val="6"/>
          <c:order val="4"/>
          <c:tx>
            <c:v>NACA 0012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A!$A$2:$A$7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A!$F$2:$F$7</c:f>
              <c:numCache>
                <c:formatCode>General</c:formatCode>
                <c:ptCount val="6"/>
                <c:pt idx="0">
                  <c:v>0.92079100000000003</c:v>
                </c:pt>
                <c:pt idx="1">
                  <c:v>0.32884000000000002</c:v>
                </c:pt>
                <c:pt idx="2">
                  <c:v>0.38170900000000002</c:v>
                </c:pt>
                <c:pt idx="3">
                  <c:v>0.418103</c:v>
                </c:pt>
                <c:pt idx="4">
                  <c:v>0.47342800000000002</c:v>
                </c:pt>
                <c:pt idx="5">
                  <c:v>0.48007499999999997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4C7-4E60-8496-3BE5835B207F}"/>
            </c:ext>
          </c:extLst>
        </c:ser>
        <c:ser>
          <c:idx val="4"/>
          <c:order val="5"/>
          <c:tx>
            <c:v>NACA 25112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A!$A$2:$A$7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A!$G$2:$G$7</c:f>
              <c:numCache>
                <c:formatCode>General</c:formatCode>
                <c:ptCount val="6"/>
                <c:pt idx="0">
                  <c:v>0.967414</c:v>
                </c:pt>
                <c:pt idx="1">
                  <c:v>0.33087100000000003</c:v>
                </c:pt>
                <c:pt idx="2">
                  <c:v>0.38565700000000003</c:v>
                </c:pt>
                <c:pt idx="3">
                  <c:v>0.42899799999999999</c:v>
                </c:pt>
                <c:pt idx="4">
                  <c:v>0.49021399999999998</c:v>
                </c:pt>
                <c:pt idx="5">
                  <c:v>0.49853900000000001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C4C7-4E60-8496-3BE5835B207F}"/>
            </c:ext>
          </c:extLst>
        </c:ser>
        <c:ser>
          <c:idx val="5"/>
          <c:order val="6"/>
          <c:tx>
            <c:v>NACA 2415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A!$A$2:$A$7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A!$H$2:$H$7</c:f>
              <c:numCache>
                <c:formatCode>General</c:formatCode>
                <c:ptCount val="6"/>
                <c:pt idx="0">
                  <c:v>0.49976900000000002</c:v>
                </c:pt>
                <c:pt idx="1">
                  <c:v>0.34580100000000003</c:v>
                </c:pt>
                <c:pt idx="2">
                  <c:v>0.41173500000000002</c:v>
                </c:pt>
                <c:pt idx="3">
                  <c:v>0.46829100000000001</c:v>
                </c:pt>
                <c:pt idx="4">
                  <c:v>0.56246200000000002</c:v>
                </c:pt>
                <c:pt idx="5">
                  <c:v>0.56708099999999995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C4C7-4E60-8496-3BE5835B2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8987807"/>
        <c:axId val="968980735"/>
      </c:scatterChart>
      <c:valAx>
        <c:axId val="968987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Radial position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980735"/>
        <c:crosses val="autoZero"/>
        <c:crossBetween val="midCat"/>
      </c:valAx>
      <c:valAx>
        <c:axId val="96898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Axial</a:t>
                </a:r>
                <a:r>
                  <a:rPr lang="en-US" baseline="0"/>
                  <a:t> induction factor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987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Position</a:t>
            </a:r>
            <a:r>
              <a:rPr lang="en-US" baseline="0" dirty="0" smtClean="0"/>
              <a:t> 1 (</a:t>
            </a:r>
            <a:r>
              <a:rPr lang="en-US" dirty="0" smtClean="0"/>
              <a:t>r=0.2m)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Aprime!$B$1:$H$1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Aprime!$B$2:$H$2</c:f>
              <c:numCache>
                <c:formatCode>General</c:formatCode>
                <c:ptCount val="7"/>
                <c:pt idx="0">
                  <c:v>5.9290000000000002E-2</c:v>
                </c:pt>
                <c:pt idx="1">
                  <c:v>0.90285899999999997</c:v>
                </c:pt>
                <c:pt idx="2">
                  <c:v>0.69826100000000002</c:v>
                </c:pt>
                <c:pt idx="3">
                  <c:v>0.84328199999999998</c:v>
                </c:pt>
                <c:pt idx="4">
                  <c:v>0.33538600000000002</c:v>
                </c:pt>
                <c:pt idx="5">
                  <c:v>0.242451</c:v>
                </c:pt>
                <c:pt idx="6">
                  <c:v>0.81618999999999997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0-4068-BC2E-662F17673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9831455"/>
        <c:axId val="1079843519"/>
      </c:barChart>
      <c:catAx>
        <c:axId val="1079831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843519"/>
        <c:crosses val="autoZero"/>
        <c:auto val="1"/>
        <c:lblAlgn val="ctr"/>
        <c:lblOffset val="100"/>
        <c:noMultiLvlLbl val="0"/>
      </c:catAx>
      <c:valAx>
        <c:axId val="107984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83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Position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45681055"/>
        <c:axId val="1045684799"/>
      </c:barChart>
      <c:catAx>
        <c:axId val="10456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684799"/>
        <c:crosses val="autoZero"/>
        <c:auto val="1"/>
        <c:lblAlgn val="ctr"/>
        <c:lblOffset val="100"/>
        <c:noMultiLvlLbl val="0"/>
      </c:catAx>
      <c:valAx>
        <c:axId val="104568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6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Position 2 (r=1m)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Aprime!$B$1:$H$1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Aprime!$B$3:$H$3</c:f>
              <c:numCache>
                <c:formatCode>General</c:formatCode>
                <c:ptCount val="7"/>
                <c:pt idx="0">
                  <c:v>6.9329000000000002E-2</c:v>
                </c:pt>
                <c:pt idx="1">
                  <c:v>7.3869000000000004E-2</c:v>
                </c:pt>
                <c:pt idx="2">
                  <c:v>7.7053999999999997E-2</c:v>
                </c:pt>
                <c:pt idx="3">
                  <c:v>7.7205999999999997E-2</c:v>
                </c:pt>
                <c:pt idx="4">
                  <c:v>7.8821000000000002E-2</c:v>
                </c:pt>
                <c:pt idx="5">
                  <c:v>7.9223000000000002E-2</c:v>
                </c:pt>
                <c:pt idx="6">
                  <c:v>8.0784999999999996E-2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2B-4AEC-9D89-42BFDDD8E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68983231"/>
        <c:axId val="968984063"/>
      </c:barChart>
      <c:catAx>
        <c:axId val="96898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984063"/>
        <c:crosses val="autoZero"/>
        <c:auto val="1"/>
        <c:lblAlgn val="ctr"/>
        <c:lblOffset val="100"/>
        <c:noMultiLvlLbl val="0"/>
      </c:catAx>
      <c:valAx>
        <c:axId val="96898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98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Position 3 (r=2m)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Aprime!$B$1:$H$1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Aprime!$B$4:$H$4</c:f>
              <c:numCache>
                <c:formatCode>General</c:formatCode>
                <c:ptCount val="7"/>
                <c:pt idx="0">
                  <c:v>1.8565000000000002E-2</c:v>
                </c:pt>
                <c:pt idx="1">
                  <c:v>2.0316000000000001E-2</c:v>
                </c:pt>
                <c:pt idx="2">
                  <c:v>2.1464E-2</c:v>
                </c:pt>
                <c:pt idx="3">
                  <c:v>2.1517999999999999E-2</c:v>
                </c:pt>
                <c:pt idx="4">
                  <c:v>2.2067E-2</c:v>
                </c:pt>
                <c:pt idx="5">
                  <c:v>2.2239999999999999E-2</c:v>
                </c:pt>
                <c:pt idx="6">
                  <c:v>2.2710000000000001E-2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AB-425F-85C9-AE0F4D83E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68986975"/>
        <c:axId val="968989471"/>
      </c:barChart>
      <c:catAx>
        <c:axId val="96898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989471"/>
        <c:crosses val="autoZero"/>
        <c:auto val="1"/>
        <c:lblAlgn val="ctr"/>
        <c:lblOffset val="100"/>
        <c:noMultiLvlLbl val="0"/>
      </c:catAx>
      <c:valAx>
        <c:axId val="96898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98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Position 4 (r=3m)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Aprime!$B$1:$H$1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Aprime!$B$5:$H$5</c:f>
              <c:numCache>
                <c:formatCode>General</c:formatCode>
                <c:ptCount val="7"/>
                <c:pt idx="0">
                  <c:v>8.371E-3</c:v>
                </c:pt>
                <c:pt idx="1">
                  <c:v>9.306E-3</c:v>
                </c:pt>
                <c:pt idx="2">
                  <c:v>9.8740000000000008E-3</c:v>
                </c:pt>
                <c:pt idx="3">
                  <c:v>9.92E-3</c:v>
                </c:pt>
                <c:pt idx="4">
                  <c:v>1.0135999999999999E-2</c:v>
                </c:pt>
                <c:pt idx="5">
                  <c:v>1.0289E-2</c:v>
                </c:pt>
                <c:pt idx="6">
                  <c:v>1.0446E-2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1-4820-8CED-591F7D1FD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68987391"/>
        <c:axId val="968987807"/>
      </c:barChart>
      <c:catAx>
        <c:axId val="96898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987807"/>
        <c:crosses val="autoZero"/>
        <c:auto val="1"/>
        <c:lblAlgn val="ctr"/>
        <c:lblOffset val="100"/>
        <c:noMultiLvlLbl val="0"/>
      </c:catAx>
      <c:valAx>
        <c:axId val="96898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987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Position 5 (r=4m)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Aprime!$B$1:$H$1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Aprime!$B$6:$H$6</c:f>
              <c:numCache>
                <c:formatCode>General</c:formatCode>
                <c:ptCount val="7"/>
                <c:pt idx="0">
                  <c:v>4.8399999999999997E-3</c:v>
                </c:pt>
                <c:pt idx="1">
                  <c:v>5.4050000000000001E-3</c:v>
                </c:pt>
                <c:pt idx="2">
                  <c:v>5.7080000000000004E-3</c:v>
                </c:pt>
                <c:pt idx="3">
                  <c:v>5.7330000000000002E-3</c:v>
                </c:pt>
                <c:pt idx="4">
                  <c:v>5.8349999999999999E-3</c:v>
                </c:pt>
                <c:pt idx="5">
                  <c:v>5.9100000000000003E-3</c:v>
                </c:pt>
                <c:pt idx="6">
                  <c:v>5.8380000000000003E-3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4F-4BDD-9310-2333C8B570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9828543"/>
        <c:axId val="1079838943"/>
      </c:barChart>
      <c:catAx>
        <c:axId val="1079828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838943"/>
        <c:crosses val="autoZero"/>
        <c:auto val="1"/>
        <c:lblAlgn val="ctr"/>
        <c:lblOffset val="100"/>
        <c:noMultiLvlLbl val="0"/>
      </c:catAx>
      <c:valAx>
        <c:axId val="10798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828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Position 6 (r=5m)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Aprime!$B$1:$H$1</c:f>
              <c:strCache>
                <c:ptCount val="7"/>
                <c:pt idx="0">
                  <c:v>NACA23024</c:v>
                </c:pt>
                <c:pt idx="1">
                  <c:v>NACA0015</c:v>
                </c:pt>
                <c:pt idx="2">
                  <c:v>NACA64210</c:v>
                </c:pt>
                <c:pt idx="3">
                  <c:v>NACA23018</c:v>
                </c:pt>
                <c:pt idx="4">
                  <c:v>NACA0012</c:v>
                </c:pt>
                <c:pt idx="5">
                  <c:v>NACA25112</c:v>
                </c:pt>
                <c:pt idx="6">
                  <c:v>NACA2415</c:v>
                </c:pt>
              </c:strCache>
            </c:strRef>
          </c:cat>
          <c:val>
            <c:numRef>
              <c:f>Aprime!$B$7:$H$7</c:f>
              <c:numCache>
                <c:formatCode>General</c:formatCode>
                <c:ptCount val="7"/>
                <c:pt idx="0">
                  <c:v>3.1110000000000001E-3</c:v>
                </c:pt>
                <c:pt idx="1">
                  <c:v>3.542E-3</c:v>
                </c:pt>
                <c:pt idx="2">
                  <c:v>3.7569999999999999E-3</c:v>
                </c:pt>
                <c:pt idx="3">
                  <c:v>3.784E-3</c:v>
                </c:pt>
                <c:pt idx="4">
                  <c:v>3.852E-3</c:v>
                </c:pt>
                <c:pt idx="5">
                  <c:v>3.9579999999999997E-3</c:v>
                </c:pt>
                <c:pt idx="6">
                  <c:v>3.9350000000000001E-3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16-4865-BA17-7E709F390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9826463"/>
        <c:axId val="1079841439"/>
      </c:barChart>
      <c:catAx>
        <c:axId val="107982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841439"/>
        <c:crosses val="autoZero"/>
        <c:auto val="1"/>
        <c:lblAlgn val="ctr"/>
        <c:lblOffset val="100"/>
        <c:noMultiLvlLbl val="0"/>
      </c:catAx>
      <c:valAx>
        <c:axId val="107984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826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Angular induction factor for different</a:t>
            </a:r>
            <a:r>
              <a:rPr lang="en-US" baseline="0"/>
              <a:t> radial position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NACA 23024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Aprime!$A$2:$A$7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Aprime!$B$2:$B$7</c:f>
              <c:numCache>
                <c:formatCode>General</c:formatCode>
                <c:ptCount val="6"/>
                <c:pt idx="0">
                  <c:v>5.9290000000000002E-2</c:v>
                </c:pt>
                <c:pt idx="1">
                  <c:v>6.9329000000000002E-2</c:v>
                </c:pt>
                <c:pt idx="2">
                  <c:v>1.8565000000000002E-2</c:v>
                </c:pt>
                <c:pt idx="3">
                  <c:v>8.371E-3</c:v>
                </c:pt>
                <c:pt idx="4">
                  <c:v>4.8399999999999997E-3</c:v>
                </c:pt>
                <c:pt idx="5">
                  <c:v>3.1110000000000001E-3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13-4448-90D1-6912C1F7249D}"/>
            </c:ext>
          </c:extLst>
        </c:ser>
        <c:ser>
          <c:idx val="1"/>
          <c:order val="1"/>
          <c:tx>
            <c:v>NACA 0015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Aprime!$A$2:$A$7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Aprime!$C$2:$C$7</c:f>
              <c:numCache>
                <c:formatCode>General</c:formatCode>
                <c:ptCount val="6"/>
                <c:pt idx="0">
                  <c:v>0.90285899999999997</c:v>
                </c:pt>
                <c:pt idx="1">
                  <c:v>7.3869000000000004E-2</c:v>
                </c:pt>
                <c:pt idx="2">
                  <c:v>2.0316000000000001E-2</c:v>
                </c:pt>
                <c:pt idx="3">
                  <c:v>9.306E-3</c:v>
                </c:pt>
                <c:pt idx="4">
                  <c:v>5.4050000000000001E-3</c:v>
                </c:pt>
                <c:pt idx="5">
                  <c:v>3.542E-3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D13-4448-90D1-6912C1F7249D}"/>
            </c:ext>
          </c:extLst>
        </c:ser>
        <c:ser>
          <c:idx val="2"/>
          <c:order val="2"/>
          <c:tx>
            <c:v>NACA 64210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Aprime!$A$2:$A$7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Aprime!$D$2:$D$7</c:f>
              <c:numCache>
                <c:formatCode>General</c:formatCode>
                <c:ptCount val="6"/>
                <c:pt idx="0">
                  <c:v>0.69826100000000002</c:v>
                </c:pt>
                <c:pt idx="1">
                  <c:v>7.7053999999999997E-2</c:v>
                </c:pt>
                <c:pt idx="2">
                  <c:v>2.1464E-2</c:v>
                </c:pt>
                <c:pt idx="3">
                  <c:v>9.8740000000000008E-3</c:v>
                </c:pt>
                <c:pt idx="4">
                  <c:v>5.7080000000000004E-3</c:v>
                </c:pt>
                <c:pt idx="5">
                  <c:v>3.7569999999999999E-3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D13-4448-90D1-6912C1F7249D}"/>
            </c:ext>
          </c:extLst>
        </c:ser>
        <c:ser>
          <c:idx val="3"/>
          <c:order val="3"/>
          <c:tx>
            <c:v>NACA 23018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Aprime!$A$2:$A$7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Aprime!$E$2:$E$7</c:f>
              <c:numCache>
                <c:formatCode>General</c:formatCode>
                <c:ptCount val="6"/>
                <c:pt idx="0">
                  <c:v>0.84328199999999998</c:v>
                </c:pt>
                <c:pt idx="1">
                  <c:v>7.7205999999999997E-2</c:v>
                </c:pt>
                <c:pt idx="2">
                  <c:v>2.1517999999999999E-2</c:v>
                </c:pt>
                <c:pt idx="3">
                  <c:v>9.92E-3</c:v>
                </c:pt>
                <c:pt idx="4">
                  <c:v>5.7330000000000002E-3</c:v>
                </c:pt>
                <c:pt idx="5">
                  <c:v>3.784E-3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D13-4448-90D1-6912C1F7249D}"/>
            </c:ext>
          </c:extLst>
        </c:ser>
        <c:ser>
          <c:idx val="4"/>
          <c:order val="4"/>
          <c:tx>
            <c:v>NACA 0012 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Aprime!$A$2:$A$7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Aprime!$F$2:$F$7</c:f>
              <c:numCache>
                <c:formatCode>General</c:formatCode>
                <c:ptCount val="6"/>
                <c:pt idx="0">
                  <c:v>0.33538600000000002</c:v>
                </c:pt>
                <c:pt idx="1">
                  <c:v>7.8821000000000002E-2</c:v>
                </c:pt>
                <c:pt idx="2">
                  <c:v>2.2067E-2</c:v>
                </c:pt>
                <c:pt idx="3">
                  <c:v>1.0135999999999999E-2</c:v>
                </c:pt>
                <c:pt idx="4">
                  <c:v>5.8349999999999999E-3</c:v>
                </c:pt>
                <c:pt idx="5">
                  <c:v>3.852E-3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D13-4448-90D1-6912C1F7249D}"/>
            </c:ext>
          </c:extLst>
        </c:ser>
        <c:ser>
          <c:idx val="5"/>
          <c:order val="5"/>
          <c:tx>
            <c:v>NACA 25112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Aprime!$A$2:$A$7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Aprime!$G$2:$G$7</c:f>
              <c:numCache>
                <c:formatCode>General</c:formatCode>
                <c:ptCount val="6"/>
                <c:pt idx="0">
                  <c:v>0.242451</c:v>
                </c:pt>
                <c:pt idx="1">
                  <c:v>7.9223000000000002E-2</c:v>
                </c:pt>
                <c:pt idx="2">
                  <c:v>2.2239999999999999E-2</c:v>
                </c:pt>
                <c:pt idx="3">
                  <c:v>1.0289E-2</c:v>
                </c:pt>
                <c:pt idx="4">
                  <c:v>5.9100000000000003E-3</c:v>
                </c:pt>
                <c:pt idx="5">
                  <c:v>3.9579999999999997E-3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D13-4448-90D1-6912C1F7249D}"/>
            </c:ext>
          </c:extLst>
        </c:ser>
        <c:ser>
          <c:idx val="6"/>
          <c:order val="6"/>
          <c:tx>
            <c:v>NACA 2415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Aprime!$A$2:$A$7</c:f>
              <c:numCache>
                <c:formatCode>General</c:formatCode>
                <c:ptCount val="6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Aprime!$H$2:$H$7</c:f>
              <c:numCache>
                <c:formatCode>General</c:formatCode>
                <c:ptCount val="6"/>
                <c:pt idx="0">
                  <c:v>0.81618999999999997</c:v>
                </c:pt>
                <c:pt idx="1">
                  <c:v>8.0784999999999996E-2</c:v>
                </c:pt>
                <c:pt idx="2">
                  <c:v>2.2710000000000001E-2</c:v>
                </c:pt>
                <c:pt idx="3">
                  <c:v>1.0446E-2</c:v>
                </c:pt>
                <c:pt idx="4">
                  <c:v>5.8380000000000003E-3</c:v>
                </c:pt>
                <c:pt idx="5">
                  <c:v>3.9350000000000001E-3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0D13-4448-90D1-6912C1F72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9846431"/>
        <c:axId val="1079831039"/>
      </c:scatterChart>
      <c:valAx>
        <c:axId val="1079846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Radial position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831039"/>
        <c:crosses val="autoZero"/>
        <c:crossBetween val="midCat"/>
      </c:valAx>
      <c:valAx>
        <c:axId val="107983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Angular induction</a:t>
                </a:r>
                <a:r>
                  <a:rPr lang="en-US" baseline="0"/>
                  <a:t> factor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8464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 coefficient curve for</a:t>
            </a:r>
            <a:r>
              <a:rPr lang="en-US" baseline="0"/>
              <a:t> NACA 0015 airfoil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NACA15_DATA!$A$1:$A$21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NACA15_DATA!$B$1:$B$21</c:f>
              <c:numCache>
                <c:formatCode>General</c:formatCode>
                <c:ptCount val="21"/>
                <c:pt idx="0">
                  <c:v>7.0609999999999996E-3</c:v>
                </c:pt>
                <c:pt idx="1">
                  <c:v>7.0320000000000001E-3</c:v>
                </c:pt>
                <c:pt idx="2">
                  <c:v>7.1159999999999999E-3</c:v>
                </c:pt>
                <c:pt idx="3">
                  <c:v>7.3340000000000002E-3</c:v>
                </c:pt>
                <c:pt idx="4">
                  <c:v>7.7070000000000003E-3</c:v>
                </c:pt>
                <c:pt idx="5">
                  <c:v>8.2559999999999995E-3</c:v>
                </c:pt>
                <c:pt idx="6">
                  <c:v>9.0030000000000006E-3</c:v>
                </c:pt>
                <c:pt idx="7">
                  <c:v>9.9679999999999994E-3</c:v>
                </c:pt>
                <c:pt idx="8">
                  <c:v>1.1174E-2</c:v>
                </c:pt>
                <c:pt idx="9">
                  <c:v>1.264E-2</c:v>
                </c:pt>
                <c:pt idx="10">
                  <c:v>1.4389000000000001E-2</c:v>
                </c:pt>
                <c:pt idx="11">
                  <c:v>-1.4504E-2</c:v>
                </c:pt>
                <c:pt idx="12">
                  <c:v>7.1650000000000004E-3</c:v>
                </c:pt>
                <c:pt idx="13">
                  <c:v>3.0155999999999999E-2</c:v>
                </c:pt>
                <c:pt idx="14">
                  <c:v>5.4392000000000003E-2</c:v>
                </c:pt>
                <c:pt idx="15">
                  <c:v>7.9797999999999994E-2</c:v>
                </c:pt>
                <c:pt idx="16">
                  <c:v>0.10630100000000001</c:v>
                </c:pt>
                <c:pt idx="17">
                  <c:v>0.133827</c:v>
                </c:pt>
                <c:pt idx="18">
                  <c:v>0.16230600000000001</c:v>
                </c:pt>
                <c:pt idx="19">
                  <c:v>0.19166800000000001</c:v>
                </c:pt>
                <c:pt idx="20">
                  <c:v>0.22184400000000001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FF0-4FAC-8B9C-D1C70D3A4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4831184"/>
        <c:axId val="2014819120"/>
      </c:scatterChart>
      <c:valAx>
        <c:axId val="201483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of Attack in</a:t>
                </a:r>
                <a:r>
                  <a:rPr lang="en-US" baseline="0"/>
                  <a:t> degree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819120"/>
        <c:crosses val="autoZero"/>
        <c:crossBetween val="midCat"/>
      </c:valAx>
      <c:valAx>
        <c:axId val="201481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Drag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831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Power</a:t>
            </a:r>
            <a:r>
              <a:rPr lang="en-US" sz="1800" b="1" baseline="0" dirty="0"/>
              <a:t> </a:t>
            </a:r>
            <a:r>
              <a:rPr lang="en-US" sz="1800" b="1" baseline="0" dirty="0" smtClean="0"/>
              <a:t>coefficient for different airfoils </a:t>
            </a:r>
            <a:endParaRPr lang="en-US" sz="1800" b="1" dirty="0"/>
          </a:p>
        </c:rich>
      </c:tx>
      <c:layout>
        <c:manualLayout>
          <c:xMode val="edge"/>
          <c:yMode val="edge"/>
          <c:x val="0.18729229121833704"/>
          <c:y val="1.41324768614449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CP!$B$7:$H$7</c:f>
              <c:strCache>
                <c:ptCount val="7"/>
                <c:pt idx="0">
                  <c:v>NACA2415</c:v>
                </c:pt>
                <c:pt idx="1">
                  <c:v>NACA0012</c:v>
                </c:pt>
                <c:pt idx="2">
                  <c:v>NACA23018</c:v>
                </c:pt>
                <c:pt idx="3">
                  <c:v>NACA64210</c:v>
                </c:pt>
                <c:pt idx="4">
                  <c:v>NACA23024</c:v>
                </c:pt>
                <c:pt idx="5">
                  <c:v>NACA25112</c:v>
                </c:pt>
                <c:pt idx="6">
                  <c:v>NACA0015</c:v>
                </c:pt>
              </c:strCache>
            </c:strRef>
          </c:cat>
          <c:val>
            <c:numRef>
              <c:f>CP!$B$8:$H$8</c:f>
              <c:numCache>
                <c:formatCode>General</c:formatCode>
                <c:ptCount val="7"/>
                <c:pt idx="0">
                  <c:v>0.46978399999999998</c:v>
                </c:pt>
                <c:pt idx="1">
                  <c:v>0.49837399999999998</c:v>
                </c:pt>
                <c:pt idx="2">
                  <c:v>0.51811200000000002</c:v>
                </c:pt>
                <c:pt idx="3">
                  <c:v>0.51990800000000004</c:v>
                </c:pt>
                <c:pt idx="4">
                  <c:v>0.54451799999999995</c:v>
                </c:pt>
                <c:pt idx="5">
                  <c:v>0.54724200000000001</c:v>
                </c:pt>
                <c:pt idx="6">
                  <c:v>0.56426100000000001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4-43CF-90C1-FD5A6CF1B85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68769839"/>
        <c:axId val="968766511"/>
      </c:barChart>
      <c:catAx>
        <c:axId val="96876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766511"/>
        <c:crosses val="autoZero"/>
        <c:auto val="1"/>
        <c:lblAlgn val="ctr"/>
        <c:lblOffset val="100"/>
        <c:noMultiLvlLbl val="0"/>
      </c:catAx>
      <c:valAx>
        <c:axId val="968766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769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Chittagong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[PowerBD.xlsx]PowerBD!$A$2:$A$13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[PowerBD.xlsx]PowerBD!$H$2:$H$13</c:f>
              <c:numCache>
                <c:formatCode>General</c:formatCode>
                <c:ptCount val="12"/>
                <c:pt idx="0">
                  <c:v>468.414589428282</c:v>
                </c:pt>
                <c:pt idx="1">
                  <c:v>999.476348356107</c:v>
                </c:pt>
                <c:pt idx="2">
                  <c:v>3637.7530922957494</c:v>
                </c:pt>
                <c:pt idx="3">
                  <c:v>12253.024474350477</c:v>
                </c:pt>
                <c:pt idx="4">
                  <c:v>11771.940815948217</c:v>
                </c:pt>
                <c:pt idx="5">
                  <c:v>19280.932910135798</c:v>
                </c:pt>
                <c:pt idx="6">
                  <c:v>19948.035060313639</c:v>
                </c:pt>
                <c:pt idx="7">
                  <c:v>14200.538320688504</c:v>
                </c:pt>
                <c:pt idx="8">
                  <c:v>4913.0777633787966</c:v>
                </c:pt>
                <c:pt idx="9">
                  <c:v>819.01818152741691</c:v>
                </c:pt>
                <c:pt idx="10">
                  <c:v>280.13707083954603</c:v>
                </c:pt>
                <c:pt idx="11">
                  <c:v>268.51999427466001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D9-4883-BA5E-E0189C78E84F}"/>
            </c:ext>
          </c:extLst>
        </c:ser>
        <c:ser>
          <c:idx val="1"/>
          <c:order val="1"/>
          <c:tx>
            <c:v>Cox's Bazar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[PowerBD.xlsx]PowerBD!$A$2:$A$13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[PowerBD.xlsx]PowerBD!$I$2:$I$13</c:f>
              <c:numCache>
                <c:formatCode>General</c:formatCode>
                <c:ptCount val="12"/>
                <c:pt idx="0">
                  <c:v>1333.6343279058419</c:v>
                </c:pt>
                <c:pt idx="1">
                  <c:v>1631.2159219788271</c:v>
                </c:pt>
                <c:pt idx="2">
                  <c:v>2272.660847434518</c:v>
                </c:pt>
                <c:pt idx="3">
                  <c:v>3240.8978916029878</c:v>
                </c:pt>
                <c:pt idx="4">
                  <c:v>4401.7323598366984</c:v>
                </c:pt>
                <c:pt idx="5">
                  <c:v>6648.9736323544357</c:v>
                </c:pt>
                <c:pt idx="6">
                  <c:v>7528.4115433347597</c:v>
                </c:pt>
                <c:pt idx="7">
                  <c:v>5434.1647053760553</c:v>
                </c:pt>
                <c:pt idx="8">
                  <c:v>2117.761918584024</c:v>
                </c:pt>
                <c:pt idx="9">
                  <c:v>893.430809614233</c:v>
                </c:pt>
                <c:pt idx="10">
                  <c:v>719.00535406363201</c:v>
                </c:pt>
                <c:pt idx="11">
                  <c:v>876.52089997933206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3D9-4883-BA5E-E0189C78E84F}"/>
            </c:ext>
          </c:extLst>
        </c:ser>
        <c:ser>
          <c:idx val="2"/>
          <c:order val="2"/>
          <c:tx>
            <c:v>Kutubdia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[PowerBD.xlsx]PowerBD!$A$2:$A$13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[PowerBD.xlsx]PowerBD!$J$2:$J$14</c:f>
              <c:numCache>
                <c:formatCode>General</c:formatCode>
                <c:ptCount val="13"/>
                <c:pt idx="0">
                  <c:v>457.4365745586</c:v>
                </c:pt>
                <c:pt idx="1">
                  <c:v>525.94586400088497</c:v>
                </c:pt>
                <c:pt idx="2">
                  <c:v>1103.7719777500799</c:v>
                </c:pt>
                <c:pt idx="3">
                  <c:v>1669.64614916559</c:v>
                </c:pt>
                <c:pt idx="4">
                  <c:v>1856.9808395353382</c:v>
                </c:pt>
                <c:pt idx="5">
                  <c:v>4501.0158556947599</c:v>
                </c:pt>
                <c:pt idx="6">
                  <c:v>4501.0158556947599</c:v>
                </c:pt>
                <c:pt idx="7">
                  <c:v>3121.8566213447552</c:v>
                </c:pt>
                <c:pt idx="8">
                  <c:v>876.52089997933206</c:v>
                </c:pt>
                <c:pt idx="9">
                  <c:v>300.23519957526304</c:v>
                </c:pt>
                <c:pt idx="10">
                  <c:v>145.450294330605</c:v>
                </c:pt>
                <c:pt idx="11">
                  <c:v>205.49496739646702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3D9-4883-BA5E-E0189C78E84F}"/>
            </c:ext>
          </c:extLst>
        </c:ser>
        <c:ser>
          <c:idx val="3"/>
          <c:order val="3"/>
          <c:tx>
            <c:v>Sayedpur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[PowerBD.xlsx]PowerBD!$A$2:$A$13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[PowerBD.xlsx]PowerBD!$K$2:$K$13</c:f>
              <c:numCache>
                <c:formatCode>General</c:formatCode>
                <c:ptCount val="12"/>
                <c:pt idx="0">
                  <c:v>544.08035768547006</c:v>
                </c:pt>
                <c:pt idx="1">
                  <c:v>884.94892797973193</c:v>
                </c:pt>
                <c:pt idx="2">
                  <c:v>2782.2923290667732</c:v>
                </c:pt>
                <c:pt idx="3">
                  <c:v>3082.8338681959799</c:v>
                </c:pt>
                <c:pt idx="4">
                  <c:v>1829.4023698696801</c:v>
                </c:pt>
                <c:pt idx="5">
                  <c:v>1483.3914063876571</c:v>
                </c:pt>
                <c:pt idx="6">
                  <c:v>1289.6719594806152</c:v>
                </c:pt>
                <c:pt idx="7">
                  <c:v>811.01480337761404</c:v>
                </c:pt>
                <c:pt idx="8">
                  <c:v>588.00490877421612</c:v>
                </c:pt>
                <c:pt idx="9">
                  <c:v>272.35593647703001</c:v>
                </c:pt>
                <c:pt idx="10">
                  <c:v>242.67205384859702</c:v>
                </c:pt>
                <c:pt idx="11">
                  <c:v>321.2723263263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3D9-4883-BA5E-E0189C78E84F}"/>
            </c:ext>
          </c:extLst>
        </c:ser>
        <c:ser>
          <c:idx val="4"/>
          <c:order val="4"/>
          <c:tx>
            <c:v>Khepupara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[PowerBD.xlsx]PowerBD!$A$2:$A$13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[PowerBD.xlsx]PowerBD!$L$2:$L$13</c:f>
              <c:numCache>
                <c:formatCode>General</c:formatCode>
                <c:ptCount val="12"/>
                <c:pt idx="0">
                  <c:v>153.19458301408201</c:v>
                </c:pt>
                <c:pt idx="1">
                  <c:v>300.23519957526304</c:v>
                </c:pt>
                <c:pt idx="2">
                  <c:v>1367.2537978436792</c:v>
                </c:pt>
                <c:pt idx="3">
                  <c:v>5128.2191404684354</c:v>
                </c:pt>
                <c:pt idx="4">
                  <c:v>5930.5419675278526</c:v>
                </c:pt>
                <c:pt idx="5">
                  <c:v>5349.5512157092926</c:v>
                </c:pt>
                <c:pt idx="6">
                  <c:v>4966.2875316664376</c:v>
                </c:pt>
                <c:pt idx="7">
                  <c:v>3487.9824642145413</c:v>
                </c:pt>
                <c:pt idx="8">
                  <c:v>1084.294102197654</c:v>
                </c:pt>
                <c:pt idx="9">
                  <c:v>158.50722503076301</c:v>
                </c:pt>
                <c:pt idx="10">
                  <c:v>71.902830707259</c:v>
                </c:pt>
                <c:pt idx="11">
                  <c:v>73.500613596777015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3D9-4883-BA5E-E0189C78E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3475775"/>
        <c:axId val="1133476607"/>
      </c:scatterChart>
      <c:valAx>
        <c:axId val="1133475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  <a:r>
                  <a:rPr lang="en-US" baseline="0"/>
                  <a:t> of the year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476607"/>
        <c:crosses val="autoZero"/>
        <c:crossBetween val="midCat"/>
      </c:valAx>
      <c:valAx>
        <c:axId val="1133476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</a:t>
                </a:r>
                <a:r>
                  <a:rPr lang="en-US" baseline="0"/>
                  <a:t> in Watt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4757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Lift coefficient</a:t>
            </a:r>
            <a:r>
              <a:rPr lang="en-US" baseline="0" dirty="0"/>
              <a:t> curve for NACA 0015 airfoil</a:t>
            </a:r>
            <a:endParaRPr lang="en-US" dirty="0"/>
          </a:p>
        </c:rich>
      </c:tx>
      <c:layout>
        <c:manualLayout>
          <c:xMode val="edge"/>
          <c:yMode val="edge"/>
          <c:x val="0.17871253966388528"/>
          <c:y val="2.4390243902439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NACA15_DATA!$A$1:$A$21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NACA15_DATA!$C$1:$C$21</c:f>
              <c:numCache>
                <c:formatCode>General</c:formatCode>
                <c:ptCount val="21"/>
                <c:pt idx="0">
                  <c:v>-1.6577999999999999E-2</c:v>
                </c:pt>
                <c:pt idx="1">
                  <c:v>9.7273999999999999E-2</c:v>
                </c:pt>
                <c:pt idx="2">
                  <c:v>0.20264599999999999</c:v>
                </c:pt>
                <c:pt idx="3">
                  <c:v>0.30523400000000001</c:v>
                </c:pt>
                <c:pt idx="4">
                  <c:v>0.40808</c:v>
                </c:pt>
                <c:pt idx="5">
                  <c:v>0.51198200000000005</c:v>
                </c:pt>
                <c:pt idx="6">
                  <c:v>0.61589499999999997</c:v>
                </c:pt>
                <c:pt idx="7">
                  <c:v>0.71733899999999995</c:v>
                </c:pt>
                <c:pt idx="8">
                  <c:v>0.81280699999999995</c:v>
                </c:pt>
                <c:pt idx="9">
                  <c:v>0.89816799999999997</c:v>
                </c:pt>
                <c:pt idx="10">
                  <c:v>0.96907399999999999</c:v>
                </c:pt>
                <c:pt idx="11">
                  <c:v>1.0213669999999999</c:v>
                </c:pt>
                <c:pt idx="12">
                  <c:v>1.0514829999999999</c:v>
                </c:pt>
                <c:pt idx="13">
                  <c:v>1.0568599999999999</c:v>
                </c:pt>
                <c:pt idx="14">
                  <c:v>1.0363420000000001</c:v>
                </c:pt>
                <c:pt idx="15">
                  <c:v>0.990587</c:v>
                </c:pt>
                <c:pt idx="16">
                  <c:v>0.92247100000000004</c:v>
                </c:pt>
                <c:pt idx="17">
                  <c:v>0.83749600000000002</c:v>
                </c:pt>
                <c:pt idx="18">
                  <c:v>0.74419199999999996</c:v>
                </c:pt>
                <c:pt idx="19">
                  <c:v>0.65453099999999997</c:v>
                </c:pt>
                <c:pt idx="20">
                  <c:v>0.58432200000000001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71-492C-A5DE-A67EDBCE8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4829104"/>
        <c:axId val="2014832432"/>
      </c:scatterChart>
      <c:valAx>
        <c:axId val="2014829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of Attack in</a:t>
                </a:r>
                <a:r>
                  <a:rPr lang="en-US" baseline="0"/>
                  <a:t> degree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832432"/>
        <c:crosses val="autoZero"/>
        <c:crossBetween val="midCat"/>
      </c:valAx>
      <c:valAx>
        <c:axId val="201483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Lift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829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Lift coefficient</a:t>
            </a:r>
            <a:r>
              <a:rPr lang="en-US" baseline="0"/>
              <a:t> curve for NACA 23018 airfoil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NACA23018!$A$91:$A$167</c:f>
              <c:numCache>
                <c:formatCode>General</c:formatCode>
                <c:ptCount val="77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  <c:pt idx="59">
                  <c:v>15</c:v>
                </c:pt>
                <c:pt idx="60">
                  <c:v>15.25</c:v>
                </c:pt>
                <c:pt idx="61">
                  <c:v>15.5</c:v>
                </c:pt>
                <c:pt idx="62">
                  <c:v>15.75</c:v>
                </c:pt>
                <c:pt idx="63">
                  <c:v>16</c:v>
                </c:pt>
                <c:pt idx="64">
                  <c:v>16.25</c:v>
                </c:pt>
                <c:pt idx="65">
                  <c:v>16.5</c:v>
                </c:pt>
                <c:pt idx="66">
                  <c:v>16.75</c:v>
                </c:pt>
                <c:pt idx="67">
                  <c:v>17</c:v>
                </c:pt>
                <c:pt idx="68">
                  <c:v>17.25</c:v>
                </c:pt>
                <c:pt idx="69">
                  <c:v>17.5</c:v>
                </c:pt>
                <c:pt idx="70">
                  <c:v>17.75</c:v>
                </c:pt>
                <c:pt idx="71">
                  <c:v>18</c:v>
                </c:pt>
                <c:pt idx="72">
                  <c:v>18.25</c:v>
                </c:pt>
                <c:pt idx="73">
                  <c:v>18.5</c:v>
                </c:pt>
                <c:pt idx="74">
                  <c:v>18.75</c:v>
                </c:pt>
                <c:pt idx="75">
                  <c:v>19</c:v>
                </c:pt>
                <c:pt idx="76">
                  <c:v>19.25</c:v>
                </c:pt>
              </c:numCache>
            </c:numRef>
          </c:xVal>
          <c:yVal>
            <c:numRef>
              <c:f>NACA23018!$B$91:$B$167</c:f>
              <c:numCache>
                <c:formatCode>General</c:formatCode>
                <c:ptCount val="77"/>
                <c:pt idx="0">
                  <c:v>0.1285</c:v>
                </c:pt>
                <c:pt idx="1">
                  <c:v>0.15590000000000001</c:v>
                </c:pt>
                <c:pt idx="2">
                  <c:v>0.1832</c:v>
                </c:pt>
                <c:pt idx="3">
                  <c:v>0.21029999999999999</c:v>
                </c:pt>
                <c:pt idx="4">
                  <c:v>0.23769999999999999</c:v>
                </c:pt>
                <c:pt idx="5">
                  <c:v>0.2646</c:v>
                </c:pt>
                <c:pt idx="6">
                  <c:v>0.29149999999999998</c:v>
                </c:pt>
                <c:pt idx="7">
                  <c:v>0.34560000000000002</c:v>
                </c:pt>
                <c:pt idx="8">
                  <c:v>0.37240000000000001</c:v>
                </c:pt>
                <c:pt idx="9">
                  <c:v>0.39889999999999998</c:v>
                </c:pt>
                <c:pt idx="10">
                  <c:v>0.4259</c:v>
                </c:pt>
                <c:pt idx="11">
                  <c:v>0.45269999999999999</c:v>
                </c:pt>
                <c:pt idx="12">
                  <c:v>0.47910000000000003</c:v>
                </c:pt>
                <c:pt idx="13">
                  <c:v>0.50619999999999998</c:v>
                </c:pt>
                <c:pt idx="14">
                  <c:v>0.53220000000000001</c:v>
                </c:pt>
                <c:pt idx="15">
                  <c:v>0.55910000000000004</c:v>
                </c:pt>
                <c:pt idx="16">
                  <c:v>0.58479999999999999</c:v>
                </c:pt>
                <c:pt idx="17">
                  <c:v>0.61180000000000001</c:v>
                </c:pt>
                <c:pt idx="18">
                  <c:v>0.63770000000000004</c:v>
                </c:pt>
                <c:pt idx="19">
                  <c:v>0.66339999999999999</c:v>
                </c:pt>
                <c:pt idx="20">
                  <c:v>0.6895</c:v>
                </c:pt>
                <c:pt idx="21">
                  <c:v>0.71499999999999997</c:v>
                </c:pt>
                <c:pt idx="22">
                  <c:v>0.73950000000000005</c:v>
                </c:pt>
                <c:pt idx="23">
                  <c:v>0.76570000000000005</c:v>
                </c:pt>
                <c:pt idx="24">
                  <c:v>0.79210000000000003</c:v>
                </c:pt>
                <c:pt idx="25">
                  <c:v>0.81740000000000002</c:v>
                </c:pt>
                <c:pt idx="26">
                  <c:v>0.84660000000000002</c:v>
                </c:pt>
                <c:pt idx="27">
                  <c:v>0.87670000000000003</c:v>
                </c:pt>
                <c:pt idx="28">
                  <c:v>0.9073</c:v>
                </c:pt>
                <c:pt idx="29">
                  <c:v>0.94210000000000005</c:v>
                </c:pt>
                <c:pt idx="30">
                  <c:v>0.97729999999999995</c:v>
                </c:pt>
                <c:pt idx="31">
                  <c:v>1.0130999999999999</c:v>
                </c:pt>
                <c:pt idx="32">
                  <c:v>1.0469999999999999</c:v>
                </c:pt>
                <c:pt idx="33">
                  <c:v>1.0774999999999999</c:v>
                </c:pt>
                <c:pt idx="34">
                  <c:v>1.1125</c:v>
                </c:pt>
                <c:pt idx="35">
                  <c:v>1.1472</c:v>
                </c:pt>
                <c:pt idx="36">
                  <c:v>1.1802999999999999</c:v>
                </c:pt>
                <c:pt idx="37">
                  <c:v>1.2142999999999999</c:v>
                </c:pt>
                <c:pt idx="38">
                  <c:v>1.2464</c:v>
                </c:pt>
                <c:pt idx="39">
                  <c:v>1.2686999999999999</c:v>
                </c:pt>
                <c:pt idx="40">
                  <c:v>1.2758</c:v>
                </c:pt>
                <c:pt idx="41">
                  <c:v>1.2775000000000001</c:v>
                </c:pt>
                <c:pt idx="42">
                  <c:v>1.2789999999999999</c:v>
                </c:pt>
                <c:pt idx="43">
                  <c:v>1.2851999999999999</c:v>
                </c:pt>
                <c:pt idx="44">
                  <c:v>1.2950999999999999</c:v>
                </c:pt>
                <c:pt idx="45">
                  <c:v>1.3098000000000001</c:v>
                </c:pt>
                <c:pt idx="46">
                  <c:v>1.323</c:v>
                </c:pt>
                <c:pt idx="47">
                  <c:v>1.339</c:v>
                </c:pt>
                <c:pt idx="48">
                  <c:v>1.3534999999999999</c:v>
                </c:pt>
                <c:pt idx="49">
                  <c:v>1.3677999999999999</c:v>
                </c:pt>
                <c:pt idx="50">
                  <c:v>1.3832</c:v>
                </c:pt>
                <c:pt idx="51">
                  <c:v>1.3967000000000001</c:v>
                </c:pt>
                <c:pt idx="52">
                  <c:v>1.4093</c:v>
                </c:pt>
                <c:pt idx="53">
                  <c:v>1.4245000000000001</c:v>
                </c:pt>
                <c:pt idx="54">
                  <c:v>1.4377</c:v>
                </c:pt>
                <c:pt idx="55">
                  <c:v>1.4490000000000001</c:v>
                </c:pt>
                <c:pt idx="56">
                  <c:v>1.4585999999999999</c:v>
                </c:pt>
                <c:pt idx="57">
                  <c:v>1.4723999999999999</c:v>
                </c:pt>
                <c:pt idx="58">
                  <c:v>1.484</c:v>
                </c:pt>
                <c:pt idx="59">
                  <c:v>1.4934000000000001</c:v>
                </c:pt>
                <c:pt idx="60">
                  <c:v>1.4999</c:v>
                </c:pt>
                <c:pt idx="61">
                  <c:v>1.5079</c:v>
                </c:pt>
                <c:pt idx="62">
                  <c:v>1.5181</c:v>
                </c:pt>
                <c:pt idx="63">
                  <c:v>1.5253000000000001</c:v>
                </c:pt>
                <c:pt idx="64">
                  <c:v>1.5290999999999999</c:v>
                </c:pt>
                <c:pt idx="65">
                  <c:v>1.5289999999999999</c:v>
                </c:pt>
                <c:pt idx="66">
                  <c:v>1.5367999999999999</c:v>
                </c:pt>
                <c:pt idx="67">
                  <c:v>1.5402</c:v>
                </c:pt>
                <c:pt idx="68">
                  <c:v>1.5389999999999999</c:v>
                </c:pt>
                <c:pt idx="69">
                  <c:v>1.5347999999999999</c:v>
                </c:pt>
                <c:pt idx="70">
                  <c:v>1.5359</c:v>
                </c:pt>
                <c:pt idx="71">
                  <c:v>1.5317000000000001</c:v>
                </c:pt>
                <c:pt idx="72">
                  <c:v>1.5215000000000001</c:v>
                </c:pt>
                <c:pt idx="73">
                  <c:v>1.5125999999999999</c:v>
                </c:pt>
                <c:pt idx="74">
                  <c:v>1.5036</c:v>
                </c:pt>
                <c:pt idx="75">
                  <c:v>1.4890000000000001</c:v>
                </c:pt>
                <c:pt idx="76">
                  <c:v>1.4698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A9-4545-85B7-100BDEE07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9712223"/>
        <c:axId val="1129713055"/>
      </c:scatterChart>
      <c:valAx>
        <c:axId val="1129712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of attack</a:t>
                </a:r>
                <a:r>
                  <a:rPr lang="en-US" baseline="0"/>
                  <a:t> in degree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713055"/>
        <c:crosses val="autoZero"/>
        <c:crossBetween val="midCat"/>
      </c:valAx>
      <c:valAx>
        <c:axId val="1129713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Lift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712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 coefficient curve for NACA 23018 airfoil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NACA23018!$A$91:$A$167</c:f>
              <c:numCache>
                <c:formatCode>General</c:formatCode>
                <c:ptCount val="77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  <c:pt idx="59">
                  <c:v>15</c:v>
                </c:pt>
                <c:pt idx="60">
                  <c:v>15.25</c:v>
                </c:pt>
                <c:pt idx="61">
                  <c:v>15.5</c:v>
                </c:pt>
                <c:pt idx="62">
                  <c:v>15.75</c:v>
                </c:pt>
                <c:pt idx="63">
                  <c:v>16</c:v>
                </c:pt>
                <c:pt idx="64">
                  <c:v>16.25</c:v>
                </c:pt>
                <c:pt idx="65">
                  <c:v>16.5</c:v>
                </c:pt>
                <c:pt idx="66">
                  <c:v>16.75</c:v>
                </c:pt>
                <c:pt idx="67">
                  <c:v>17</c:v>
                </c:pt>
                <c:pt idx="68">
                  <c:v>17.25</c:v>
                </c:pt>
                <c:pt idx="69">
                  <c:v>17.5</c:v>
                </c:pt>
                <c:pt idx="70">
                  <c:v>17.75</c:v>
                </c:pt>
                <c:pt idx="71">
                  <c:v>18</c:v>
                </c:pt>
                <c:pt idx="72">
                  <c:v>18.25</c:v>
                </c:pt>
                <c:pt idx="73">
                  <c:v>18.5</c:v>
                </c:pt>
                <c:pt idx="74">
                  <c:v>18.75</c:v>
                </c:pt>
                <c:pt idx="75">
                  <c:v>19</c:v>
                </c:pt>
                <c:pt idx="76">
                  <c:v>19.25</c:v>
                </c:pt>
              </c:numCache>
            </c:numRef>
          </c:xVal>
          <c:yVal>
            <c:numRef>
              <c:f>NACA23018!$C$91:$C$167</c:f>
              <c:numCache>
                <c:formatCode>General</c:formatCode>
                <c:ptCount val="77"/>
                <c:pt idx="0">
                  <c:v>7.3299999999999997E-3</c:v>
                </c:pt>
                <c:pt idx="1">
                  <c:v>7.3299999999999997E-3</c:v>
                </c:pt>
                <c:pt idx="2">
                  <c:v>7.3600000000000002E-3</c:v>
                </c:pt>
                <c:pt idx="3">
                  <c:v>7.4200000000000004E-3</c:v>
                </c:pt>
                <c:pt idx="4">
                  <c:v>7.4700000000000001E-3</c:v>
                </c:pt>
                <c:pt idx="5">
                  <c:v>7.5100000000000002E-3</c:v>
                </c:pt>
                <c:pt idx="6">
                  <c:v>7.5799999999999999E-3</c:v>
                </c:pt>
                <c:pt idx="7">
                  <c:v>7.7600000000000004E-3</c:v>
                </c:pt>
                <c:pt idx="8">
                  <c:v>7.8499999999999993E-3</c:v>
                </c:pt>
                <c:pt idx="9">
                  <c:v>7.9699999999999997E-3</c:v>
                </c:pt>
                <c:pt idx="10">
                  <c:v>8.09E-3</c:v>
                </c:pt>
                <c:pt idx="11">
                  <c:v>8.1899999999999994E-3</c:v>
                </c:pt>
                <c:pt idx="12">
                  <c:v>8.3400000000000002E-3</c:v>
                </c:pt>
                <c:pt idx="13">
                  <c:v>8.4499999999999992E-3</c:v>
                </c:pt>
                <c:pt idx="14">
                  <c:v>8.6199999999999992E-3</c:v>
                </c:pt>
                <c:pt idx="15">
                  <c:v>8.7399999999999995E-3</c:v>
                </c:pt>
                <c:pt idx="16">
                  <c:v>8.9300000000000004E-3</c:v>
                </c:pt>
                <c:pt idx="17">
                  <c:v>9.0299999999999998E-3</c:v>
                </c:pt>
                <c:pt idx="18">
                  <c:v>9.1999999999999998E-3</c:v>
                </c:pt>
                <c:pt idx="19">
                  <c:v>9.3799999999999994E-3</c:v>
                </c:pt>
                <c:pt idx="20">
                  <c:v>9.5099999999999994E-3</c:v>
                </c:pt>
                <c:pt idx="21">
                  <c:v>9.6900000000000007E-3</c:v>
                </c:pt>
                <c:pt idx="22">
                  <c:v>9.92E-3</c:v>
                </c:pt>
                <c:pt idx="23">
                  <c:v>1.004E-2</c:v>
                </c:pt>
                <c:pt idx="24">
                  <c:v>1.022E-2</c:v>
                </c:pt>
                <c:pt idx="25">
                  <c:v>1.043E-2</c:v>
                </c:pt>
                <c:pt idx="26">
                  <c:v>1.0710000000000001E-2</c:v>
                </c:pt>
                <c:pt idx="27">
                  <c:v>1.0869999999999999E-2</c:v>
                </c:pt>
                <c:pt idx="28">
                  <c:v>1.108E-2</c:v>
                </c:pt>
                <c:pt idx="29">
                  <c:v>1.1350000000000001E-2</c:v>
                </c:pt>
                <c:pt idx="30">
                  <c:v>1.166E-2</c:v>
                </c:pt>
                <c:pt idx="31">
                  <c:v>1.1849999999999999E-2</c:v>
                </c:pt>
                <c:pt idx="32">
                  <c:v>1.21E-2</c:v>
                </c:pt>
                <c:pt idx="33">
                  <c:v>1.2449999999999999E-2</c:v>
                </c:pt>
                <c:pt idx="34">
                  <c:v>1.265E-2</c:v>
                </c:pt>
                <c:pt idx="35">
                  <c:v>1.291E-2</c:v>
                </c:pt>
                <c:pt idx="36">
                  <c:v>1.3270000000000001E-2</c:v>
                </c:pt>
                <c:pt idx="37">
                  <c:v>1.3509999999999999E-2</c:v>
                </c:pt>
                <c:pt idx="38">
                  <c:v>1.389E-2</c:v>
                </c:pt>
                <c:pt idx="39">
                  <c:v>1.414E-2</c:v>
                </c:pt>
                <c:pt idx="40">
                  <c:v>1.436E-2</c:v>
                </c:pt>
                <c:pt idx="41">
                  <c:v>1.4619999999999999E-2</c:v>
                </c:pt>
                <c:pt idx="42">
                  <c:v>1.478E-2</c:v>
                </c:pt>
                <c:pt idx="43">
                  <c:v>1.506E-2</c:v>
                </c:pt>
                <c:pt idx="44">
                  <c:v>1.5469999999999999E-2</c:v>
                </c:pt>
                <c:pt idx="45">
                  <c:v>1.5859999999999999E-2</c:v>
                </c:pt>
                <c:pt idx="46">
                  <c:v>1.6400000000000001E-2</c:v>
                </c:pt>
                <c:pt idx="47">
                  <c:v>1.6879999999999999E-2</c:v>
                </c:pt>
                <c:pt idx="48">
                  <c:v>1.7469999999999999E-2</c:v>
                </c:pt>
                <c:pt idx="49">
                  <c:v>1.8110000000000001E-2</c:v>
                </c:pt>
                <c:pt idx="50">
                  <c:v>1.873E-2</c:v>
                </c:pt>
                <c:pt idx="51">
                  <c:v>1.9470000000000001E-2</c:v>
                </c:pt>
                <c:pt idx="52">
                  <c:v>2.0310000000000002E-2</c:v>
                </c:pt>
                <c:pt idx="53">
                  <c:v>2.103E-2</c:v>
                </c:pt>
                <c:pt idx="54">
                  <c:v>2.189E-2</c:v>
                </c:pt>
                <c:pt idx="55">
                  <c:v>2.291E-2</c:v>
                </c:pt>
                <c:pt idx="56">
                  <c:v>2.41E-2</c:v>
                </c:pt>
                <c:pt idx="57">
                  <c:v>2.503E-2</c:v>
                </c:pt>
                <c:pt idx="58">
                  <c:v>2.6159999999999999E-2</c:v>
                </c:pt>
                <c:pt idx="59">
                  <c:v>2.75E-2</c:v>
                </c:pt>
                <c:pt idx="60">
                  <c:v>2.913E-2</c:v>
                </c:pt>
                <c:pt idx="61">
                  <c:v>3.0679999999999999E-2</c:v>
                </c:pt>
                <c:pt idx="62">
                  <c:v>3.2099999999999997E-2</c:v>
                </c:pt>
                <c:pt idx="63">
                  <c:v>3.3829999999999999E-2</c:v>
                </c:pt>
                <c:pt idx="64">
                  <c:v>3.5920000000000001E-2</c:v>
                </c:pt>
                <c:pt idx="65">
                  <c:v>3.8449999999999998E-2</c:v>
                </c:pt>
                <c:pt idx="66">
                  <c:v>4.0289999999999999E-2</c:v>
                </c:pt>
                <c:pt idx="67">
                  <c:v>4.2619999999999998E-2</c:v>
                </c:pt>
                <c:pt idx="68">
                  <c:v>4.5490000000000003E-2</c:v>
                </c:pt>
                <c:pt idx="69">
                  <c:v>4.8750000000000002E-2</c:v>
                </c:pt>
                <c:pt idx="70">
                  <c:v>5.151E-2</c:v>
                </c:pt>
                <c:pt idx="71">
                  <c:v>5.493E-2</c:v>
                </c:pt>
                <c:pt idx="72">
                  <c:v>5.9089999999999997E-2</c:v>
                </c:pt>
                <c:pt idx="73">
                  <c:v>6.3200000000000006E-2</c:v>
                </c:pt>
                <c:pt idx="74">
                  <c:v>6.7400000000000002E-2</c:v>
                </c:pt>
                <c:pt idx="75">
                  <c:v>7.2349999999999998E-2</c:v>
                </c:pt>
                <c:pt idx="76">
                  <c:v>7.7990000000000004E-2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BF9-4803-AFC6-215318FC3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8990303"/>
        <c:axId val="968980319"/>
      </c:scatterChart>
      <c:valAx>
        <c:axId val="968990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Anngle</a:t>
                </a:r>
                <a:r>
                  <a:rPr lang="en-US" baseline="0"/>
                  <a:t> of attack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980319"/>
        <c:crosses val="autoZero"/>
        <c:crossBetween val="midCat"/>
      </c:valAx>
      <c:valAx>
        <c:axId val="96898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Drag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990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Lift coefficient</a:t>
            </a:r>
            <a:r>
              <a:rPr lang="en-US" baseline="0" dirty="0"/>
              <a:t> curve for NACA 23024 airfoil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NACA24_DATA!$A$1:$A$26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NACA24_DATA!$C$1:$C$26</c:f>
              <c:numCache>
                <c:formatCode>General</c:formatCode>
                <c:ptCount val="26"/>
                <c:pt idx="0">
                  <c:v>0.100579</c:v>
                </c:pt>
                <c:pt idx="1">
                  <c:v>0.18395900000000001</c:v>
                </c:pt>
                <c:pt idx="2">
                  <c:v>0.26965899999999998</c:v>
                </c:pt>
                <c:pt idx="3">
                  <c:v>0.35802400000000001</c:v>
                </c:pt>
                <c:pt idx="4">
                  <c:v>0.44790999999999997</c:v>
                </c:pt>
                <c:pt idx="5">
                  <c:v>0.53664999999999996</c:v>
                </c:pt>
                <c:pt idx="6">
                  <c:v>0.62049500000000002</c:v>
                </c:pt>
                <c:pt idx="7">
                  <c:v>0.69570900000000002</c:v>
                </c:pt>
                <c:pt idx="8">
                  <c:v>0.76047600000000004</c:v>
                </c:pt>
                <c:pt idx="9">
                  <c:v>0.81780399999999998</c:v>
                </c:pt>
                <c:pt idx="10">
                  <c:v>0.88690999999999998</c:v>
                </c:pt>
                <c:pt idx="11">
                  <c:v>0.92971000000000004</c:v>
                </c:pt>
                <c:pt idx="12">
                  <c:v>0.94623999999999997</c:v>
                </c:pt>
                <c:pt idx="13">
                  <c:v>0.94479000000000002</c:v>
                </c:pt>
                <c:pt idx="14">
                  <c:v>0.92535999999999996</c:v>
                </c:pt>
                <c:pt idx="15">
                  <c:v>0.88795000000000002</c:v>
                </c:pt>
                <c:pt idx="16">
                  <c:v>0.83255999999999997</c:v>
                </c:pt>
                <c:pt idx="17">
                  <c:v>0.75919000000000003</c:v>
                </c:pt>
                <c:pt idx="18">
                  <c:v>0.70488700000000004</c:v>
                </c:pt>
                <c:pt idx="19">
                  <c:v>0.73361799999999999</c:v>
                </c:pt>
                <c:pt idx="20">
                  <c:v>0.76126499999999997</c:v>
                </c:pt>
                <c:pt idx="21">
                  <c:v>0.78782799999999997</c:v>
                </c:pt>
                <c:pt idx="22">
                  <c:v>0.81330599999999997</c:v>
                </c:pt>
                <c:pt idx="23">
                  <c:v>0.8377</c:v>
                </c:pt>
                <c:pt idx="24">
                  <c:v>0.86100900000000002</c:v>
                </c:pt>
                <c:pt idx="25">
                  <c:v>0.88323399999999996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49-4A30-B19D-3E2DC3F28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910544"/>
        <c:axId val="1936893728"/>
      </c:scatterChart>
      <c:valAx>
        <c:axId val="6091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</a:t>
                </a:r>
                <a:r>
                  <a:rPr lang="en-US" baseline="0"/>
                  <a:t> of Attack in degree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893728"/>
        <c:crosses val="autoZero"/>
        <c:crossBetween val="midCat"/>
      </c:valAx>
      <c:valAx>
        <c:axId val="193689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Lift coefficient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1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 coefficient curve for NACA 23024 airfoil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NACA24_DATA!$A$1:$A$26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NACA24_DATA!$B$1:$B$26</c:f>
              <c:numCache>
                <c:formatCode>General</c:formatCode>
                <c:ptCount val="26"/>
                <c:pt idx="0">
                  <c:v>9.9930000000000001E-3</c:v>
                </c:pt>
                <c:pt idx="1">
                  <c:v>1.0290000000000001E-2</c:v>
                </c:pt>
                <c:pt idx="2">
                  <c:v>1.0718E-2</c:v>
                </c:pt>
                <c:pt idx="3">
                  <c:v>1.1265000000000001E-2</c:v>
                </c:pt>
                <c:pt idx="4">
                  <c:v>1.1918E-2</c:v>
                </c:pt>
                <c:pt idx="5">
                  <c:v>1.2664999999999999E-2</c:v>
                </c:pt>
                <c:pt idx="6">
                  <c:v>1.3493E-2</c:v>
                </c:pt>
                <c:pt idx="7">
                  <c:v>1.439E-2</c:v>
                </c:pt>
                <c:pt idx="8">
                  <c:v>1.5342E-2</c:v>
                </c:pt>
                <c:pt idx="9">
                  <c:v>3.6176E-2</c:v>
                </c:pt>
                <c:pt idx="10">
                  <c:v>4.0196000000000003E-2</c:v>
                </c:pt>
                <c:pt idx="11">
                  <c:v>4.4214999999999997E-2</c:v>
                </c:pt>
                <c:pt idx="12">
                  <c:v>4.8235E-2</c:v>
                </c:pt>
                <c:pt idx="13">
                  <c:v>3.5512000000000002E-2</c:v>
                </c:pt>
                <c:pt idx="14">
                  <c:v>8.6235999999999993E-2</c:v>
                </c:pt>
                <c:pt idx="15">
                  <c:v>0.136297</c:v>
                </c:pt>
                <c:pt idx="16">
                  <c:v>0.185694</c:v>
                </c:pt>
                <c:pt idx="17">
                  <c:v>0.234428</c:v>
                </c:pt>
                <c:pt idx="18">
                  <c:v>0.28249800000000003</c:v>
                </c:pt>
                <c:pt idx="19">
                  <c:v>0.329905</c:v>
                </c:pt>
                <c:pt idx="20">
                  <c:v>0.37664799999999998</c:v>
                </c:pt>
                <c:pt idx="21">
                  <c:v>0.42272799999999999</c:v>
                </c:pt>
                <c:pt idx="22">
                  <c:v>0.46814499999999998</c:v>
                </c:pt>
                <c:pt idx="23">
                  <c:v>0.51289799999999997</c:v>
                </c:pt>
                <c:pt idx="24">
                  <c:v>0.55698800000000004</c:v>
                </c:pt>
                <c:pt idx="25">
                  <c:v>0.600414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A7D-4438-95A2-0CA4E0020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49360"/>
        <c:axId val="55249776"/>
      </c:scatterChart>
      <c:valAx>
        <c:axId val="5524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of</a:t>
                </a:r>
                <a:r>
                  <a:rPr lang="en-US" baseline="0"/>
                  <a:t> Attack in degree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49776"/>
        <c:crosses val="autoZero"/>
        <c:crossBetween val="midCat"/>
      </c:valAx>
      <c:valAx>
        <c:axId val="5524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Drag</a:t>
                </a:r>
                <a:r>
                  <a:rPr lang="en-US" baseline="0"/>
                  <a:t> coefficient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49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Sheet1!$A$1:$A$72</c:f>
              <c:numCache>
                <c:formatCode>General</c:formatCode>
                <c:ptCount val="72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</c:numCache>
            </c:numRef>
          </c:xVal>
          <c:yVal>
            <c:numRef>
              <c:f>Sheet1!$B$1:$B$72</c:f>
              <c:numCache>
                <c:formatCode>General</c:formatCode>
                <c:ptCount val="72"/>
                <c:pt idx="0">
                  <c:v>0.1111</c:v>
                </c:pt>
                <c:pt idx="1">
                  <c:v>0.1368</c:v>
                </c:pt>
                <c:pt idx="2">
                  <c:v>0.16370000000000001</c:v>
                </c:pt>
                <c:pt idx="3">
                  <c:v>0.19070000000000001</c:v>
                </c:pt>
                <c:pt idx="4">
                  <c:v>0.21790000000000001</c:v>
                </c:pt>
                <c:pt idx="5">
                  <c:v>0.2465</c:v>
                </c:pt>
                <c:pt idx="6">
                  <c:v>0.27429999999999999</c:v>
                </c:pt>
                <c:pt idx="7">
                  <c:v>0.30509999999999998</c:v>
                </c:pt>
                <c:pt idx="8">
                  <c:v>0.33539999999999998</c:v>
                </c:pt>
                <c:pt idx="9">
                  <c:v>0.37480000000000002</c:v>
                </c:pt>
                <c:pt idx="10">
                  <c:v>0.41839999999999999</c:v>
                </c:pt>
                <c:pt idx="11">
                  <c:v>0.4496</c:v>
                </c:pt>
                <c:pt idx="12">
                  <c:v>0.48520000000000002</c:v>
                </c:pt>
                <c:pt idx="13">
                  <c:v>0.5202</c:v>
                </c:pt>
                <c:pt idx="14">
                  <c:v>0.55510000000000004</c:v>
                </c:pt>
                <c:pt idx="15">
                  <c:v>0.58930000000000005</c:v>
                </c:pt>
                <c:pt idx="16">
                  <c:v>0.62319999999999998</c:v>
                </c:pt>
                <c:pt idx="17">
                  <c:v>0.65629999999999999</c:v>
                </c:pt>
                <c:pt idx="18">
                  <c:v>0.68879999999999997</c:v>
                </c:pt>
                <c:pt idx="19">
                  <c:v>0.72019999999999995</c:v>
                </c:pt>
                <c:pt idx="20">
                  <c:v>0.75329999999999997</c:v>
                </c:pt>
                <c:pt idx="21">
                  <c:v>0.78710000000000002</c:v>
                </c:pt>
                <c:pt idx="22">
                  <c:v>0.82050000000000001</c:v>
                </c:pt>
                <c:pt idx="23">
                  <c:v>0.85340000000000005</c:v>
                </c:pt>
                <c:pt idx="24">
                  <c:v>0.88619999999999999</c:v>
                </c:pt>
                <c:pt idx="25">
                  <c:v>0.91849999999999998</c:v>
                </c:pt>
                <c:pt idx="26">
                  <c:v>0.94910000000000005</c:v>
                </c:pt>
                <c:pt idx="27">
                  <c:v>0.97330000000000005</c:v>
                </c:pt>
                <c:pt idx="28">
                  <c:v>0.99709999999999999</c:v>
                </c:pt>
                <c:pt idx="29">
                  <c:v>1.0205</c:v>
                </c:pt>
                <c:pt idx="30">
                  <c:v>1.0439000000000001</c:v>
                </c:pt>
                <c:pt idx="31">
                  <c:v>1.0667</c:v>
                </c:pt>
                <c:pt idx="32">
                  <c:v>1.089</c:v>
                </c:pt>
                <c:pt idx="33">
                  <c:v>1.1109</c:v>
                </c:pt>
                <c:pt idx="34">
                  <c:v>1.1321000000000001</c:v>
                </c:pt>
                <c:pt idx="35">
                  <c:v>1.1528</c:v>
                </c:pt>
                <c:pt idx="36">
                  <c:v>1.1728000000000001</c:v>
                </c:pt>
                <c:pt idx="37">
                  <c:v>1.1921999999999999</c:v>
                </c:pt>
                <c:pt idx="38">
                  <c:v>1.2109000000000001</c:v>
                </c:pt>
                <c:pt idx="39">
                  <c:v>1.2287999999999999</c:v>
                </c:pt>
                <c:pt idx="40">
                  <c:v>1.2464</c:v>
                </c:pt>
                <c:pt idx="41">
                  <c:v>1.264</c:v>
                </c:pt>
                <c:pt idx="42">
                  <c:v>1.2814000000000001</c:v>
                </c:pt>
                <c:pt idx="43">
                  <c:v>1.2986</c:v>
                </c:pt>
                <c:pt idx="44">
                  <c:v>1.3156000000000001</c:v>
                </c:pt>
                <c:pt idx="45">
                  <c:v>1.3320000000000001</c:v>
                </c:pt>
                <c:pt idx="46">
                  <c:v>1.3494999999999999</c:v>
                </c:pt>
                <c:pt idx="47">
                  <c:v>1.3661000000000001</c:v>
                </c:pt>
                <c:pt idx="48">
                  <c:v>1.3818999999999999</c:v>
                </c:pt>
                <c:pt idx="49">
                  <c:v>1.397</c:v>
                </c:pt>
                <c:pt idx="50">
                  <c:v>1.4104000000000001</c:v>
                </c:pt>
                <c:pt idx="51">
                  <c:v>1.4175</c:v>
                </c:pt>
                <c:pt idx="52">
                  <c:v>1.4286000000000001</c:v>
                </c:pt>
                <c:pt idx="53">
                  <c:v>1.4384999999999999</c:v>
                </c:pt>
                <c:pt idx="54">
                  <c:v>1.4453</c:v>
                </c:pt>
                <c:pt idx="55">
                  <c:v>1.4499</c:v>
                </c:pt>
                <c:pt idx="56">
                  <c:v>1.4593</c:v>
                </c:pt>
                <c:pt idx="57">
                  <c:v>1.4661999999999999</c:v>
                </c:pt>
                <c:pt idx="58">
                  <c:v>1.4701</c:v>
                </c:pt>
                <c:pt idx="59">
                  <c:v>1.4698</c:v>
                </c:pt>
                <c:pt idx="60">
                  <c:v>1.4663999999999999</c:v>
                </c:pt>
                <c:pt idx="61">
                  <c:v>1.4683999999999999</c:v>
                </c:pt>
                <c:pt idx="62">
                  <c:v>1.4674</c:v>
                </c:pt>
                <c:pt idx="63">
                  <c:v>1.4639</c:v>
                </c:pt>
                <c:pt idx="64">
                  <c:v>1.4582999999999999</c:v>
                </c:pt>
                <c:pt idx="65">
                  <c:v>1.4498</c:v>
                </c:pt>
                <c:pt idx="66">
                  <c:v>1.4392</c:v>
                </c:pt>
                <c:pt idx="67">
                  <c:v>1.4266000000000001</c:v>
                </c:pt>
                <c:pt idx="68">
                  <c:v>1.4119999999999999</c:v>
                </c:pt>
                <c:pt idx="69">
                  <c:v>1.3962000000000001</c:v>
                </c:pt>
                <c:pt idx="70">
                  <c:v>1.3781000000000001</c:v>
                </c:pt>
                <c:pt idx="71">
                  <c:v>1.3672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29E-4B06-A91B-2FB428A78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3526943"/>
        <c:axId val="1223530271"/>
      </c:scatterChart>
      <c:valAx>
        <c:axId val="1223526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of attack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530271"/>
        <c:crosses val="autoZero"/>
        <c:crossBetween val="midCat"/>
      </c:valAx>
      <c:valAx>
        <c:axId val="122353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526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37CD9-94A9-44FC-8098-D58F89DED73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8B2AF-2B0B-4552-947C-BBFCEB053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8B2AF-2B0B-4552-947C-BBFCEB053D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8B2AF-2B0B-4552-947C-BBFCEB053D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8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1A5802-D053-4859-AF92-955C88E4BF1B}" type="datetime1">
              <a:rPr lang="en-US" smtClean="0"/>
              <a:t>4/23/2019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BF04-5E82-4C7D-8524-EF8181667BAC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F4E4-0AAE-4693-8CD7-A19C80A6A37B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60A3-7E04-4188-A480-90D2DADDA946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5F8-90D7-4BDF-A2D3-995C035A351D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5A4-3860-4951-A7B9-A9EED5622CF8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08B6CF-FCC1-4374-AA55-CF4C4EB7F5C2}" type="datetime1">
              <a:rPr lang="en-US" smtClean="0"/>
              <a:t>4/23/2019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C1B6CF8-A0BF-406D-B46F-23337F01173D}" type="datetime1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0E5E-0726-462D-A4EE-5D0BC4D5C3DF}" type="datetime1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D9A2-DB2A-4D65-B49B-AA1524C83C84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0B74-AF71-4623-9967-4BED2953AC65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53E27FE-E103-4C90-B40B-FC0C827B9C42}" type="datetime1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01E58A4-F8B9-48CB-8966-332FF7D62A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26749" y="1024966"/>
            <a:ext cx="3837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ME 400: Project &amp; Thesis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935736" y="1530522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STUDY OF BLADE PERFORMANCE PARAMETERS OF HORIZONTAL AXIS WIND TURBINE FOR DIFFERENT AIRFOIL SECTION TO BE USED IN BANGLADESH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5109" y="358689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Under the supervision of: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857822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Dr. </a:t>
            </a:r>
            <a:r>
              <a:rPr lang="en-US" sz="1600" b="1" dirty="0" smtClean="0"/>
              <a:t>Md. </a:t>
            </a:r>
            <a:r>
              <a:rPr lang="en-US" sz="1600" b="1" dirty="0" err="1"/>
              <a:t>Mahbubul</a:t>
            </a:r>
            <a:r>
              <a:rPr lang="en-US" sz="1600" b="1" dirty="0"/>
              <a:t> </a:t>
            </a:r>
            <a:r>
              <a:rPr lang="en-US" sz="1600" b="1" dirty="0" err="1" smtClean="0"/>
              <a:t>Alam</a:t>
            </a:r>
            <a:endParaRPr lang="en-US" sz="1600" b="1" dirty="0" smtClean="0"/>
          </a:p>
          <a:p>
            <a:r>
              <a:rPr lang="en-US" sz="1600" dirty="0" smtClean="0"/>
              <a:t>Professor , Department of Mechanical Engineering</a:t>
            </a:r>
          </a:p>
          <a:p>
            <a:r>
              <a:rPr lang="en-US" sz="1600" dirty="0" smtClean="0"/>
              <a:t>BUET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410200" y="54102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Presented By- </a:t>
            </a:r>
          </a:p>
          <a:p>
            <a:r>
              <a:rPr lang="en-US" sz="1600" b="1" dirty="0"/>
              <a:t>Md. </a:t>
            </a:r>
            <a:r>
              <a:rPr lang="en-US" sz="1600" b="1" dirty="0" err="1"/>
              <a:t>Samim</a:t>
            </a:r>
            <a:r>
              <a:rPr lang="en-US" sz="1600" b="1" dirty="0"/>
              <a:t> </a:t>
            </a:r>
            <a:r>
              <a:rPr lang="en-US" sz="1600" b="1" dirty="0" err="1"/>
              <a:t>ul</a:t>
            </a:r>
            <a:r>
              <a:rPr lang="en-US" sz="1600" b="1" dirty="0"/>
              <a:t> Islam</a:t>
            </a:r>
            <a:r>
              <a:rPr lang="en-US" sz="1600" dirty="0"/>
              <a:t> (</a:t>
            </a:r>
            <a:r>
              <a:rPr lang="en-US" sz="1600" u="sng" dirty="0"/>
              <a:t>1410141</a:t>
            </a:r>
            <a:r>
              <a:rPr lang="en-US" sz="1600" dirty="0"/>
              <a:t>)</a:t>
            </a:r>
          </a:p>
          <a:p>
            <a:r>
              <a:rPr lang="en-US" sz="1600" b="1" dirty="0" err="1"/>
              <a:t>Badhan</a:t>
            </a:r>
            <a:r>
              <a:rPr lang="en-US" sz="1600" b="1" dirty="0"/>
              <a:t> </a:t>
            </a:r>
            <a:r>
              <a:rPr lang="en-US" sz="1600" b="1" dirty="0" err="1"/>
              <a:t>Sarker</a:t>
            </a:r>
            <a:r>
              <a:rPr lang="en-US" sz="1600" b="1" dirty="0"/>
              <a:t> </a:t>
            </a:r>
            <a:r>
              <a:rPr lang="en-US" sz="1600" b="1" dirty="0" err="1"/>
              <a:t>Shuvo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u="sng" dirty="0"/>
              <a:t>1410105</a:t>
            </a:r>
            <a:r>
              <a:rPr lang="en-US" sz="1600" dirty="0"/>
              <a:t>)</a:t>
            </a:r>
          </a:p>
          <a:p>
            <a:r>
              <a:rPr lang="en-US" sz="1600" b="1" dirty="0"/>
              <a:t>Arnob Nandy </a:t>
            </a:r>
            <a:r>
              <a:rPr lang="en-US" sz="1600" b="1" dirty="0" err="1" smtClean="0"/>
              <a:t>Mazumder</a:t>
            </a:r>
            <a:r>
              <a:rPr lang="en-US" sz="1600" b="1" dirty="0" smtClean="0"/>
              <a:t> </a:t>
            </a:r>
            <a:r>
              <a:rPr lang="en-US" sz="1600" dirty="0" smtClean="0"/>
              <a:t>(</a:t>
            </a:r>
            <a:r>
              <a:rPr lang="en-US" sz="1600" u="sng" dirty="0"/>
              <a:t>1410092</a:t>
            </a:r>
            <a:r>
              <a:rPr lang="en-US" sz="1600" dirty="0"/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47" y="2913623"/>
            <a:ext cx="250115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71980"/>
              </p:ext>
            </p:extLst>
          </p:nvPr>
        </p:nvGraphicFramePr>
        <p:xfrm>
          <a:off x="-35792" y="381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776516"/>
              </p:ext>
            </p:extLst>
          </p:nvPr>
        </p:nvGraphicFramePr>
        <p:xfrm>
          <a:off x="4343400" y="381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" y="905138"/>
            <a:ext cx="9053945" cy="2300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5773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NACA 23024 Airfoil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3066926"/>
            <a:ext cx="190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Fig: Chord distribution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452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956733"/>
              </p:ext>
            </p:extLst>
          </p:nvPr>
        </p:nvGraphicFramePr>
        <p:xfrm>
          <a:off x="0" y="3733800"/>
          <a:ext cx="4495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076969"/>
              </p:ext>
            </p:extLst>
          </p:nvPr>
        </p:nvGraphicFramePr>
        <p:xfrm>
          <a:off x="4495800" y="3771900"/>
          <a:ext cx="4572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" y="707136"/>
            <a:ext cx="9049327" cy="2057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9631" y="3144457"/>
            <a:ext cx="3111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Lift coefficient curve for NACA </a:t>
            </a:r>
            <a:r>
              <a:rPr lang="en-US" dirty="0" smtClean="0"/>
              <a:t>25112</a:t>
            </a:r>
          </a:p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 </a:t>
            </a:r>
            <a:r>
              <a:rPr lang="en-US" dirty="0"/>
              <a:t>airfoil</a:t>
            </a:r>
          </a:p>
        </p:txBody>
      </p:sp>
      <p:sp>
        <p:nvSpPr>
          <p:cNvPr id="9" name="Rectangle 8"/>
          <p:cNvSpPr/>
          <p:nvPr/>
        </p:nvSpPr>
        <p:spPr>
          <a:xfrm>
            <a:off x="4823433" y="3122710"/>
            <a:ext cx="3736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Drag </a:t>
            </a:r>
            <a:r>
              <a:rPr lang="en-US" dirty="0"/>
              <a:t>coefficient curve for NACA </a:t>
            </a:r>
            <a:r>
              <a:rPr lang="en-US" dirty="0" smtClean="0"/>
              <a:t>25112 </a:t>
            </a:r>
            <a:r>
              <a:rPr lang="en-US" dirty="0"/>
              <a:t>airfoil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6410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NACA 25112 Airfoil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16925" y="2133600"/>
            <a:ext cx="190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Fig: Chord distribution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9987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1828800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266785"/>
              </p:ext>
            </p:extLst>
          </p:nvPr>
        </p:nvGraphicFramePr>
        <p:xfrm>
          <a:off x="20782" y="3746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237906"/>
              </p:ext>
            </p:extLst>
          </p:nvPr>
        </p:nvGraphicFramePr>
        <p:xfrm>
          <a:off x="4364736" y="37721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6535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NACA 64210 Airfoil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387839"/>
            <a:ext cx="190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Fig: Chord distribution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5947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580327"/>
              </p:ext>
            </p:extLst>
          </p:nvPr>
        </p:nvGraphicFramePr>
        <p:xfrm>
          <a:off x="4364736" y="39508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671048"/>
              </p:ext>
            </p:extLst>
          </p:nvPr>
        </p:nvGraphicFramePr>
        <p:xfrm>
          <a:off x="9236" y="3962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8" y="914400"/>
            <a:ext cx="9144000" cy="17123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545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NACA 2415 Airfoil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2719074"/>
            <a:ext cx="190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Fig: Chord distribution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517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7839" y="504537"/>
            <a:ext cx="1886527" cy="2759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838" y="1435100"/>
            <a:ext cx="1914237" cy="24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Select Position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37840" y="925946"/>
            <a:ext cx="1905000" cy="363681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Insert all the inputs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840" y="1821872"/>
            <a:ext cx="1905000" cy="316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 solidity of rotor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838" y="2277916"/>
            <a:ext cx="1905002" cy="377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 initial flow angle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7840" y="2795151"/>
            <a:ext cx="1905000" cy="316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 incident angle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1" y="3251195"/>
            <a:ext cx="1923475" cy="316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 CL and CD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3707239"/>
            <a:ext cx="1923475" cy="316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 a and a’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223981" y="4170899"/>
            <a:ext cx="1895766" cy="9906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Are these first values of a and a’?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83314" y="4508026"/>
            <a:ext cx="1923475" cy="316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Store as previous a and a’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207358" y="5410200"/>
            <a:ext cx="1895766" cy="9906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(new a-previous a)/new </a:t>
            </a:r>
            <a:r>
              <a:rPr lang="en-US" sz="1200" dirty="0" smtClean="0">
                <a:solidFill>
                  <a:schemeClr val="tx1"/>
                </a:solidFill>
              </a:rPr>
              <a:t>a &lt;0.0001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3195783" y="5410200"/>
            <a:ext cx="1895766" cy="9906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(new a'-previous a)/new a' &lt;0.0001?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5" name="Straight Arrow Connector 24"/>
          <p:cNvCxnSpPr>
            <a:stCxn id="11" idx="2"/>
            <a:endCxn id="13" idx="0"/>
          </p:cNvCxnSpPr>
          <p:nvPr/>
        </p:nvCxnSpPr>
        <p:spPr>
          <a:xfrm>
            <a:off x="1181103" y="780473"/>
            <a:ext cx="9237" cy="14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90337" y="1283852"/>
            <a:ext cx="9237" cy="14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71865" y="1682514"/>
            <a:ext cx="9237" cy="14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71865" y="3108610"/>
            <a:ext cx="9237" cy="14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71865" y="2135331"/>
            <a:ext cx="9237" cy="14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62628" y="2652566"/>
            <a:ext cx="9237" cy="14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81102" y="3563393"/>
            <a:ext cx="9237" cy="14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67246" y="4018176"/>
            <a:ext cx="9237" cy="14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0"/>
          </p:cNvCxnSpPr>
          <p:nvPr/>
        </p:nvCxnSpPr>
        <p:spPr>
          <a:xfrm flipH="1">
            <a:off x="1155241" y="5163340"/>
            <a:ext cx="2768" cy="2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103124" y="5905500"/>
            <a:ext cx="563876" cy="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52473" y="6400800"/>
            <a:ext cx="2768" cy="24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152473" y="6647660"/>
            <a:ext cx="3009664" cy="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139284" y="6413705"/>
            <a:ext cx="4382" cy="25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3"/>
            <a:endCxn id="20" idx="1"/>
          </p:cNvCxnSpPr>
          <p:nvPr/>
        </p:nvCxnSpPr>
        <p:spPr>
          <a:xfrm>
            <a:off x="2119747" y="4666199"/>
            <a:ext cx="1063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631907" y="4666199"/>
            <a:ext cx="15240" cy="123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0" idx="2"/>
          </p:cNvCxnSpPr>
          <p:nvPr/>
        </p:nvCxnSpPr>
        <p:spPr>
          <a:xfrm flipH="1" flipV="1">
            <a:off x="4145052" y="4824372"/>
            <a:ext cx="1845" cy="57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5500254" y="4204130"/>
            <a:ext cx="1895766" cy="9906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Are those value for final position?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77840" y="5754680"/>
            <a:ext cx="1923475" cy="316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Store as final a and a’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106789" y="5905500"/>
            <a:ext cx="455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466380" y="5194730"/>
            <a:ext cx="0" cy="55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168074" y="2799515"/>
            <a:ext cx="1923475" cy="316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Calculate flow angle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20" idx="0"/>
          </p:cNvCxnSpPr>
          <p:nvPr/>
        </p:nvCxnSpPr>
        <p:spPr>
          <a:xfrm flipH="1" flipV="1">
            <a:off x="4139284" y="3115860"/>
            <a:ext cx="5768" cy="139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6" idx="3"/>
          </p:cNvCxnSpPr>
          <p:nvPr/>
        </p:nvCxnSpPr>
        <p:spPr>
          <a:xfrm flipH="1">
            <a:off x="2142840" y="2953324"/>
            <a:ext cx="1025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76" idx="2"/>
          </p:cNvCxnSpPr>
          <p:nvPr/>
        </p:nvCxnSpPr>
        <p:spPr>
          <a:xfrm flipV="1">
            <a:off x="6448138" y="2135331"/>
            <a:ext cx="0" cy="204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486400" y="1818985"/>
            <a:ext cx="1923475" cy="316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Select next position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6" idx="1"/>
            <a:endCxn id="14" idx="3"/>
          </p:cNvCxnSpPr>
          <p:nvPr/>
        </p:nvCxnSpPr>
        <p:spPr>
          <a:xfrm flipH="1">
            <a:off x="2142840" y="1977158"/>
            <a:ext cx="3343560" cy="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409875" y="4685245"/>
            <a:ext cx="871451" cy="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8281326" y="4127142"/>
            <a:ext cx="0" cy="55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12998" y="3802117"/>
            <a:ext cx="1923475" cy="316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Calculate power coefficient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281326" y="3383021"/>
            <a:ext cx="0" cy="41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arallelogram 89"/>
          <p:cNvSpPr/>
          <p:nvPr/>
        </p:nvSpPr>
        <p:spPr>
          <a:xfrm>
            <a:off x="7248240" y="3019340"/>
            <a:ext cx="1905000" cy="363681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power coefficient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8281326" y="2725302"/>
            <a:ext cx="6006" cy="29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212998" y="2433016"/>
            <a:ext cx="1886527" cy="2759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46610" y="631188"/>
            <a:ext cx="249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Flow chart </a:t>
            </a:r>
            <a:endParaRPr lang="en-US" sz="24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121017" y="4380228"/>
            <a:ext cx="48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208698" y="5131961"/>
            <a:ext cx="42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190337" y="6339883"/>
            <a:ext cx="48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053460" y="5597723"/>
            <a:ext cx="48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595804" y="4397359"/>
            <a:ext cx="48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130260" y="5582570"/>
            <a:ext cx="42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449768" y="3864287"/>
            <a:ext cx="42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129579" y="5139334"/>
            <a:ext cx="42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3175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E101C-9673-4B17-8A5E-499987C5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4814F-2FD7-4926-97F2-F737612BBA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762000"/>
            <a:ext cx="7811854" cy="8778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1905000"/>
                <a:ext cx="7086600" cy="395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Rotor </a:t>
                </a:r>
                <a:r>
                  <a:rPr lang="en-US" dirty="0"/>
                  <a:t>solidity, σ’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2. Initial </a:t>
                </a:r>
                <a:r>
                  <a:rPr lang="en-US" dirty="0"/>
                  <a:t>flow angle, β =90º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 smtClean="0"/>
                  <a:t>3. Incident </a:t>
                </a:r>
                <a:r>
                  <a:rPr lang="en-US" dirty="0"/>
                  <a:t>angle, i = γ – β</a:t>
                </a:r>
              </a:p>
              <a:p>
                <a:r>
                  <a:rPr lang="en-US" dirty="0" smtClean="0"/>
                  <a:t>4. Tip </a:t>
                </a:r>
                <a:r>
                  <a:rPr lang="en-US" dirty="0"/>
                  <a:t>loss correction factor, 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[1−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den>
                                        </m:f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5. Axial </a:t>
                </a:r>
                <a:r>
                  <a:rPr lang="en-US" dirty="0"/>
                  <a:t>induction factor, a = (1+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-1</a:t>
                </a:r>
                <a:endParaRPr lang="en-US" dirty="0"/>
              </a:p>
              <a:p>
                <a:r>
                  <a:rPr lang="en-US" dirty="0" smtClean="0"/>
                  <a:t>6. Angular </a:t>
                </a:r>
                <a:r>
                  <a:rPr lang="en-US" dirty="0"/>
                  <a:t>induction factor, a’ =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](1-a)</a:t>
                </a:r>
              </a:p>
              <a:p>
                <a:r>
                  <a:rPr lang="en-US" dirty="0" smtClean="0"/>
                  <a:t>7. Flow </a:t>
                </a:r>
                <a:r>
                  <a:rPr lang="en-US" dirty="0"/>
                  <a:t>angle, β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8. Power </a:t>
                </a:r>
                <a:r>
                  <a:rPr lang="en-US" dirty="0"/>
                  <a:t>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905000"/>
                <a:ext cx="7086600" cy="3958135"/>
              </a:xfrm>
              <a:prstGeom prst="rect">
                <a:avLst/>
              </a:prstGeom>
              <a:blipFill>
                <a:blip r:embed="rId3"/>
                <a:stretch>
                  <a:fillRect l="-688" b="-1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4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flipV="1">
            <a:off x="8382000" y="1284003"/>
            <a:ext cx="152400" cy="597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137712"/>
              </p:ext>
            </p:extLst>
          </p:nvPr>
        </p:nvGraphicFramePr>
        <p:xfrm>
          <a:off x="700390" y="1842286"/>
          <a:ext cx="7473883" cy="4482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8757" y="576117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Result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Axial induction factor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508794"/>
            <a:ext cx="465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Variation of axial induction factor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5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7924800" y="1270689"/>
            <a:ext cx="152400" cy="59753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440478"/>
              </p:ext>
            </p:extLst>
          </p:nvPr>
        </p:nvGraphicFramePr>
        <p:xfrm>
          <a:off x="685800" y="1795423"/>
          <a:ext cx="7488936" cy="471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Axial induction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3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7315200" y="1269817"/>
            <a:ext cx="152400" cy="59753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039402"/>
              </p:ext>
            </p:extLst>
          </p:nvPr>
        </p:nvGraphicFramePr>
        <p:xfrm>
          <a:off x="685800" y="1842286"/>
          <a:ext cx="7488936" cy="4634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Axial induction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375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6705600" y="1225231"/>
            <a:ext cx="152400" cy="59753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45826"/>
              </p:ext>
            </p:extLst>
          </p:nvPr>
        </p:nvGraphicFramePr>
        <p:xfrm>
          <a:off x="676072" y="1822768"/>
          <a:ext cx="7488936" cy="4425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Axial induction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56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Introduction to wind power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Airfoil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Solution flowchart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Results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Conclusion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6172200" y="1225231"/>
            <a:ext cx="152400" cy="59753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352528"/>
              </p:ext>
            </p:extLst>
          </p:nvPr>
        </p:nvGraphicFramePr>
        <p:xfrm>
          <a:off x="685800" y="1842286"/>
          <a:ext cx="7488936" cy="4558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Axial induction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5562600" y="1244749"/>
            <a:ext cx="152400" cy="59753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984768"/>
              </p:ext>
            </p:extLst>
          </p:nvPr>
        </p:nvGraphicFramePr>
        <p:xfrm>
          <a:off x="685800" y="1842286"/>
          <a:ext cx="7488936" cy="4558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Axial induction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76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869899"/>
              </p:ext>
            </p:extLst>
          </p:nvPr>
        </p:nvGraphicFramePr>
        <p:xfrm>
          <a:off x="457200" y="762000"/>
          <a:ext cx="82296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95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flipV="1">
            <a:off x="8331477" y="1284003"/>
            <a:ext cx="152400" cy="597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678536"/>
              </p:ext>
            </p:extLst>
          </p:nvPr>
        </p:nvGraphicFramePr>
        <p:xfrm>
          <a:off x="457200" y="2057400"/>
          <a:ext cx="7717074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Angular induction factor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1508794"/>
            <a:ext cx="465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Variation of angular induction factor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1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7924800" y="1270689"/>
            <a:ext cx="152400" cy="59753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685800" y="1842286"/>
          <a:ext cx="7488936" cy="471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928544"/>
              </p:ext>
            </p:extLst>
          </p:nvPr>
        </p:nvGraphicFramePr>
        <p:xfrm>
          <a:off x="457200" y="2057400"/>
          <a:ext cx="7717536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Angular induction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7315200" y="1269817"/>
            <a:ext cx="152400" cy="59753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814203"/>
              </p:ext>
            </p:extLst>
          </p:nvPr>
        </p:nvGraphicFramePr>
        <p:xfrm>
          <a:off x="457200" y="2107498"/>
          <a:ext cx="7717536" cy="4293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Angular induction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8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6705600" y="1225231"/>
            <a:ext cx="152400" cy="59753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967958"/>
              </p:ext>
            </p:extLst>
          </p:nvPr>
        </p:nvGraphicFramePr>
        <p:xfrm>
          <a:off x="432881" y="1924742"/>
          <a:ext cx="7717536" cy="4566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Angular induction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67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6172200" y="1225231"/>
            <a:ext cx="152400" cy="59753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680287"/>
              </p:ext>
            </p:extLst>
          </p:nvPr>
        </p:nvGraphicFramePr>
        <p:xfrm>
          <a:off x="457199" y="1915015"/>
          <a:ext cx="7717537" cy="4566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Angular induction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03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86318"/>
            <a:ext cx="3078480" cy="83768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flipV="1">
            <a:off x="5562600" y="1244749"/>
            <a:ext cx="152400" cy="59753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979893"/>
              </p:ext>
            </p:extLst>
          </p:nvPr>
        </p:nvGraphicFramePr>
        <p:xfrm>
          <a:off x="457200" y="1919942"/>
          <a:ext cx="7717536" cy="4546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800" y="646691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Angular induction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533400" y="838200"/>
          <a:ext cx="81534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137"/>
            <a:ext cx="8229600" cy="123444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Wind Power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3140" y="2133600"/>
            <a:ext cx="8229600" cy="4325112"/>
          </a:xfrm>
        </p:spPr>
        <p:txBody>
          <a:bodyPr/>
          <a:lstStyle/>
          <a:p>
            <a:r>
              <a:rPr lang="en-US" dirty="0" smtClean="0"/>
              <a:t>Wind is a key source of renewable energy in the world.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Wind turbine </a:t>
            </a:r>
            <a:r>
              <a:rPr lang="en-US" dirty="0" smtClean="0"/>
              <a:t>is to extract the energy from the wind.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kinetic</a:t>
            </a:r>
            <a:r>
              <a:rPr lang="en-US" dirty="0" smtClean="0"/>
              <a:t> energy of the wind is converted to </a:t>
            </a:r>
            <a:r>
              <a:rPr lang="en-US" dirty="0" smtClean="0">
                <a:solidFill>
                  <a:schemeClr val="accent3"/>
                </a:solidFill>
              </a:rPr>
              <a:t>rotational </a:t>
            </a:r>
            <a:r>
              <a:rPr lang="en-US" dirty="0" smtClean="0"/>
              <a:t>energy by the turbine blades.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6"/>
                </a:solidFill>
              </a:rPr>
              <a:t>rotating shaft </a:t>
            </a:r>
            <a:r>
              <a:rPr lang="en-US" dirty="0" smtClean="0"/>
              <a:t>is usually connected to a </a:t>
            </a:r>
            <a:r>
              <a:rPr lang="en-US" dirty="0" smtClean="0">
                <a:solidFill>
                  <a:schemeClr val="accent6"/>
                </a:solidFill>
              </a:rPr>
              <a:t>generator</a:t>
            </a:r>
            <a:r>
              <a:rPr lang="en-US" dirty="0" smtClean="0"/>
              <a:t> for electricity production. 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999279"/>
              </p:ext>
            </p:extLst>
          </p:nvPr>
        </p:nvGraphicFramePr>
        <p:xfrm>
          <a:off x="457200" y="838200"/>
          <a:ext cx="7717536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114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95484613"/>
              </p:ext>
            </p:extLst>
          </p:nvPr>
        </p:nvGraphicFramePr>
        <p:xfrm>
          <a:off x="630936" y="1828800"/>
          <a:ext cx="7924800" cy="365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1143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that can be extracted by the wind turbine in Bangladesh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46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066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Conclusion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9050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studying several airfoil, we find that </a:t>
            </a:r>
            <a:r>
              <a:rPr lang="en-US" dirty="0" smtClean="0">
                <a:solidFill>
                  <a:srgbClr val="00B050"/>
                </a:solidFill>
              </a:rPr>
              <a:t>NACA 0015 </a:t>
            </a:r>
            <a:r>
              <a:rPr lang="en-US" dirty="0" smtClean="0"/>
              <a:t>provides the best performance for our turbine.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worked with </a:t>
            </a:r>
            <a:r>
              <a:rPr lang="en-US" dirty="0" smtClean="0">
                <a:solidFill>
                  <a:srgbClr val="FF0000"/>
                </a:solidFill>
              </a:rPr>
              <a:t>fixed tip speed ratio</a:t>
            </a:r>
            <a:r>
              <a:rPr lang="en-US" dirty="0" smtClean="0"/>
              <a:t>, for further study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variable tip speed ratio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may be used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Bangladesh, </a:t>
            </a:r>
            <a:r>
              <a:rPr lang="en-US" dirty="0" smtClean="0">
                <a:solidFill>
                  <a:schemeClr val="accent1"/>
                </a:solidFill>
              </a:rPr>
              <a:t>Chittagong</a:t>
            </a:r>
            <a:r>
              <a:rPr lang="en-US" dirty="0" smtClean="0"/>
              <a:t> will provide highest power output but only for a certain period.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power output of the turbine will be 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inconsistent</a:t>
            </a:r>
            <a:r>
              <a:rPr lang="en-US" dirty="0" smtClean="0"/>
              <a:t> in most of the time throughout the year, so the turbine may be used for </a:t>
            </a:r>
            <a:r>
              <a:rPr lang="en-US" dirty="0" smtClean="0">
                <a:solidFill>
                  <a:srgbClr val="92D050"/>
                </a:solidFill>
              </a:rPr>
              <a:t>water pumping system </a:t>
            </a:r>
            <a:r>
              <a:rPr lang="en-US" dirty="0" smtClean="0"/>
              <a:t>rather than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electricity generation 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0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References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2000" y="1676400"/>
            <a:ext cx="7412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1]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Lysen,E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H. (1983)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Introduction to Wind Energy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2193667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[2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]	G. Ingram, “Wind Turbine Blade Analysis using the Blade Element Momentum Method.,”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October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vol. 1.1, no. c, pp. 1–21, 2011.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7136" y="2987933"/>
            <a:ext cx="78534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marR="0" indent="-406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Normal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 Speed | Bangladesh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Meteorological Department, http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://bmd.gov.bd/p/Normal-Wind-Speed/ [Last access on 19 April 23, 2019]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1727" y="3826774"/>
            <a:ext cx="7624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Marten,D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and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Wendler,J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(2013)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QBlade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 Guidelines v0.6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86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7432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Bahnschrift SemiCondensed" panose="020B0502040204020203" pitchFamily="34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94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49" y="402423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Wind turbine types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724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There are </a:t>
            </a:r>
            <a:r>
              <a:rPr lang="en-US" sz="2000" dirty="0" smtClean="0">
                <a:solidFill>
                  <a:schemeClr val="accent3"/>
                </a:solidFill>
              </a:rPr>
              <a:t>2 </a:t>
            </a:r>
            <a:r>
              <a:rPr lang="en-US" sz="2000" dirty="0" smtClean="0"/>
              <a:t>types of wind turbine depending on their axis of rotation.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Horizontal Axis Wind Turbine </a:t>
            </a:r>
            <a:r>
              <a:rPr lang="en-US" sz="2000" dirty="0" smtClean="0"/>
              <a:t>(HAWT) 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Vertical Axis Wind Turbine </a:t>
            </a:r>
            <a:r>
              <a:rPr lang="en-US" sz="2000" dirty="0" smtClean="0"/>
              <a:t>(VAWT)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Commercially </a:t>
            </a:r>
            <a:r>
              <a:rPr lang="en-US" sz="2000" dirty="0" smtClean="0">
                <a:solidFill>
                  <a:schemeClr val="accent2"/>
                </a:solidFill>
              </a:rPr>
              <a:t>HAWT</a:t>
            </a:r>
            <a:r>
              <a:rPr lang="en-US" sz="2000" dirty="0" smtClean="0"/>
              <a:t> is used in wind power plants because of its efficiency in both </a:t>
            </a:r>
            <a:r>
              <a:rPr lang="en-US" sz="2000" dirty="0" smtClean="0">
                <a:solidFill>
                  <a:schemeClr val="accent4"/>
                </a:solidFill>
              </a:rPr>
              <a:t>low speed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accent4"/>
                </a:solidFill>
              </a:rPr>
              <a:t>high speed </a:t>
            </a:r>
            <a:r>
              <a:rPr lang="en-US" sz="2000" dirty="0" smtClean="0"/>
              <a:t>wind. </a:t>
            </a:r>
          </a:p>
          <a:p>
            <a:pPr marL="109728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267200"/>
            <a:ext cx="1981200" cy="1906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67200"/>
            <a:ext cx="1849004" cy="1906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6339393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Fig: Horizontal axis wind turbine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79136" y="631920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Fig: Vertical axis wind turbine 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47" y="1006587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Wind Turbine Power Equation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1942"/>
            <a:ext cx="8229600" cy="1027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Power available in wind, P</a:t>
            </a:r>
            <a:r>
              <a:rPr lang="en-US" sz="1600" dirty="0" smtClean="0"/>
              <a:t>w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0.5×</a:t>
            </a:r>
            <a:r>
              <a:rPr lang="el-G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ρ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×A×v³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Turbine power,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P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×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1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09728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936" y="42672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Where, </a:t>
            </a:r>
          </a:p>
          <a:p>
            <a:r>
              <a:rPr lang="el-GR" dirty="0" smtClean="0"/>
              <a:t>ρ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air density </a:t>
            </a:r>
            <a:r>
              <a:rPr lang="en-US" dirty="0" smtClean="0"/>
              <a:t>(kg/m³)</a:t>
            </a:r>
          </a:p>
          <a:p>
            <a:r>
              <a:rPr lang="en-US" dirty="0" smtClean="0"/>
              <a:t>A = </a:t>
            </a:r>
            <a:r>
              <a:rPr lang="en-US" dirty="0" smtClean="0">
                <a:solidFill>
                  <a:srgbClr val="00B050"/>
                </a:solidFill>
              </a:rPr>
              <a:t>Area swept by the turbine </a:t>
            </a:r>
            <a:r>
              <a:rPr lang="en-US" dirty="0" smtClean="0"/>
              <a:t>(m²)</a:t>
            </a:r>
          </a:p>
          <a:p>
            <a:r>
              <a:rPr lang="en-US" dirty="0" smtClean="0"/>
              <a:t>v = </a:t>
            </a:r>
            <a:r>
              <a:rPr lang="en-US" dirty="0" smtClean="0">
                <a:solidFill>
                  <a:srgbClr val="00B050"/>
                </a:solidFill>
              </a:rPr>
              <a:t>Wind speed normal to A </a:t>
            </a:r>
            <a:r>
              <a:rPr lang="en-US" dirty="0" smtClean="0"/>
              <a:t>(m/s)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=</a:t>
            </a:r>
            <a:r>
              <a:rPr lang="en-US" dirty="0" smtClean="0">
                <a:solidFill>
                  <a:srgbClr val="00B050"/>
                </a:solidFill>
              </a:rPr>
              <a:t> Turbine power coefficient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00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C892-A428-4B62-A8D3-0A4F937F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8" y="55700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Problem </a:t>
            </a:r>
            <a:r>
              <a:rPr lang="en-US" b="1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D160-296B-473D-9505-8A5AE1AF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9172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/>
              <a:t>We calculated the </a:t>
            </a:r>
            <a:r>
              <a:rPr lang="en-US" sz="2000" dirty="0" smtClean="0">
                <a:solidFill>
                  <a:srgbClr val="0070C0"/>
                </a:solidFill>
              </a:rPr>
              <a:t>power coefficient (</a:t>
            </a:r>
            <a:r>
              <a:rPr lang="en-US" sz="2000" dirty="0" err="1" smtClean="0">
                <a:solidFill>
                  <a:srgbClr val="0070C0"/>
                </a:solidFill>
              </a:rPr>
              <a:t>Cp</a:t>
            </a:r>
            <a:r>
              <a:rPr lang="en-US" sz="2000" dirty="0" smtClean="0">
                <a:solidFill>
                  <a:srgbClr val="0070C0"/>
                </a:solidFill>
              </a:rPr>
              <a:t>) </a:t>
            </a:r>
            <a:r>
              <a:rPr lang="en-US" sz="2000" dirty="0" smtClean="0"/>
              <a:t>for the turbine described in the Table below. The turbine has a </a:t>
            </a:r>
            <a:r>
              <a:rPr lang="en-US" sz="2000" dirty="0" smtClean="0">
                <a:solidFill>
                  <a:srgbClr val="00B050"/>
                </a:solidFill>
              </a:rPr>
              <a:t>tip radius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chemeClr val="accent4"/>
                </a:solidFill>
              </a:rPr>
              <a:t>5 m</a:t>
            </a:r>
            <a:r>
              <a:rPr lang="en-US" sz="2000" dirty="0" smtClean="0"/>
              <a:t> and a </a:t>
            </a:r>
            <a:r>
              <a:rPr lang="en-US" sz="2000" dirty="0" smtClean="0">
                <a:solidFill>
                  <a:srgbClr val="00B050"/>
                </a:solidFill>
              </a:rPr>
              <a:t>tip speed ratio </a:t>
            </a:r>
            <a:r>
              <a:rPr lang="en-US" sz="2000" dirty="0" smtClean="0"/>
              <a:t>of </a:t>
            </a:r>
            <a:r>
              <a:rPr lang="en-US" sz="2000" dirty="0" smtClean="0">
                <a:solidFill>
                  <a:schemeClr val="accent4"/>
                </a:solidFill>
              </a:rPr>
              <a:t>8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B050"/>
                </a:solidFill>
              </a:rPr>
              <a:t>three blades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88F86-8EB4-4FE9-803C-3A9DBB8D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" y="5486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coefficient was calculated for airfoils </a:t>
            </a:r>
            <a:r>
              <a:rPr lang="en-US" dirty="0" smtClean="0">
                <a:solidFill>
                  <a:srgbClr val="7030A0"/>
                </a:solidFill>
              </a:rPr>
              <a:t>NACA 0012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NACA 0015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7030A0"/>
                </a:solidFill>
              </a:rPr>
              <a:t>NACA 23018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030A0"/>
                </a:solidFill>
              </a:rPr>
              <a:t> NACA 23024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030A0"/>
                </a:solidFill>
              </a:rPr>
              <a:t> NACA 2415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030A0"/>
                </a:solidFill>
              </a:rPr>
              <a:t> NACA 25112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7030A0"/>
                </a:solidFill>
              </a:rPr>
              <a:t> NACA 64210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70022"/>
              </p:ext>
            </p:extLst>
          </p:nvPr>
        </p:nvGraphicFramePr>
        <p:xfrm>
          <a:off x="1600200" y="2655972"/>
          <a:ext cx="6096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813498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59905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5360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 [m]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γ</a:t>
                      </a:r>
                      <a:r>
                        <a:rPr lang="en-US" dirty="0" smtClean="0"/>
                        <a:t> [º]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[m]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2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1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5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8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1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768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126748"/>
              </p:ext>
            </p:extLst>
          </p:nvPr>
        </p:nvGraphicFramePr>
        <p:xfrm>
          <a:off x="-4618" y="3484562"/>
          <a:ext cx="4648200" cy="3373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3144457"/>
            <a:ext cx="3571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Lift coefficient curve for NACA </a:t>
            </a:r>
            <a:r>
              <a:rPr lang="en-US" dirty="0" smtClean="0"/>
              <a:t>0012 </a:t>
            </a:r>
            <a:r>
              <a:rPr lang="en-US" dirty="0"/>
              <a:t>airfoil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886258"/>
              </p:ext>
            </p:extLst>
          </p:nvPr>
        </p:nvGraphicFramePr>
        <p:xfrm>
          <a:off x="4578927" y="3452234"/>
          <a:ext cx="4572000" cy="325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5249939" y="3144456"/>
            <a:ext cx="36856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Drag </a:t>
            </a:r>
            <a:r>
              <a:rPr lang="en-US" dirty="0"/>
              <a:t>coefficient curve for NACA </a:t>
            </a:r>
            <a:r>
              <a:rPr lang="en-US" dirty="0" smtClean="0"/>
              <a:t>0012 </a:t>
            </a:r>
            <a:r>
              <a:rPr lang="en-US" dirty="0"/>
              <a:t>airfoil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3" y="785761"/>
            <a:ext cx="8767618" cy="19409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75343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NACA 0012 Airfoil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387428"/>
            <a:ext cx="190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Fig: Chord distribution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2405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47028"/>
              </p:ext>
            </p:extLst>
          </p:nvPr>
        </p:nvGraphicFramePr>
        <p:xfrm>
          <a:off x="4304145" y="3581400"/>
          <a:ext cx="4839855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1283"/>
              </p:ext>
            </p:extLst>
          </p:nvPr>
        </p:nvGraphicFramePr>
        <p:xfrm>
          <a:off x="-94034" y="3505200"/>
          <a:ext cx="4648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34" y="845495"/>
            <a:ext cx="9144000" cy="21061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66082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NACA 0015 Airfoil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2514923"/>
            <a:ext cx="190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Fig: Chord distribution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15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8A4-F8B9-48CB-8966-332FF7D62A54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153" y="55356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NACA 23018 Airfoil</a:t>
            </a:r>
            <a:endParaRPr lang="en-US" b="1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476999"/>
              </p:ext>
            </p:extLst>
          </p:nvPr>
        </p:nvGraphicFramePr>
        <p:xfrm>
          <a:off x="-98723" y="3482502"/>
          <a:ext cx="4596144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66358"/>
              </p:ext>
            </p:extLst>
          </p:nvPr>
        </p:nvGraphicFramePr>
        <p:xfrm>
          <a:off x="4495800" y="3482502"/>
          <a:ext cx="4724400" cy="322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" y="899307"/>
            <a:ext cx="9101847" cy="1754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2730272"/>
            <a:ext cx="190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Fig: Chord distribution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187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1895</TotalTime>
  <Words>976</Words>
  <Application>Microsoft Office PowerPoint</Application>
  <PresentationFormat>On-screen Show (4:3)</PresentationFormat>
  <Paragraphs>243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Bahnschrift SemiCondensed</vt:lpstr>
      <vt:lpstr>Calibri</vt:lpstr>
      <vt:lpstr>Cambria Math</vt:lpstr>
      <vt:lpstr>Courier New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                       Overview </vt:lpstr>
      <vt:lpstr>                      Wind Power </vt:lpstr>
      <vt:lpstr>                 Wind turbine types </vt:lpstr>
      <vt:lpstr>Wind Turbine Power Equation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Blade Design For Wind Turbine</dc:title>
  <dc:creator>SAMIM</dc:creator>
  <cp:lastModifiedBy>Arnob Nandy</cp:lastModifiedBy>
  <cp:revision>179</cp:revision>
  <dcterms:created xsi:type="dcterms:W3CDTF">2018-11-13T16:46:09Z</dcterms:created>
  <dcterms:modified xsi:type="dcterms:W3CDTF">2019-04-23T08:26:15Z</dcterms:modified>
</cp:coreProperties>
</file>