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6"/>
  </p:notesMasterIdLst>
  <p:sldIdLst>
    <p:sldId id="256" r:id="rId2"/>
    <p:sldId id="262" r:id="rId3"/>
    <p:sldId id="259" r:id="rId4"/>
    <p:sldId id="296" r:id="rId5"/>
    <p:sldId id="297" r:id="rId6"/>
    <p:sldId id="299" r:id="rId7"/>
    <p:sldId id="300" r:id="rId8"/>
    <p:sldId id="301" r:id="rId9"/>
    <p:sldId id="302" r:id="rId10"/>
    <p:sldId id="264" r:id="rId11"/>
    <p:sldId id="310" r:id="rId12"/>
    <p:sldId id="298" r:id="rId13"/>
    <p:sldId id="303" r:id="rId14"/>
    <p:sldId id="304" r:id="rId15"/>
    <p:sldId id="305" r:id="rId16"/>
    <p:sldId id="306" r:id="rId17"/>
    <p:sldId id="307" r:id="rId18"/>
    <p:sldId id="308" r:id="rId19"/>
    <p:sldId id="309" r:id="rId20"/>
    <p:sldId id="311" r:id="rId21"/>
    <p:sldId id="312" r:id="rId22"/>
    <p:sldId id="319" r:id="rId23"/>
    <p:sldId id="315" r:id="rId24"/>
    <p:sldId id="314" r:id="rId25"/>
    <p:sldId id="316" r:id="rId26"/>
    <p:sldId id="317" r:id="rId27"/>
    <p:sldId id="318" r:id="rId28"/>
    <p:sldId id="320" r:id="rId29"/>
    <p:sldId id="323" r:id="rId30"/>
    <p:sldId id="313" r:id="rId31"/>
    <p:sldId id="321" r:id="rId32"/>
    <p:sldId id="322" r:id="rId33"/>
    <p:sldId id="324" r:id="rId34"/>
    <p:sldId id="325" r:id="rId35"/>
  </p:sldIdLst>
  <p:sldSz cx="9144000" cy="5143500" type="screen16x9"/>
  <p:notesSz cx="6858000" cy="9144000"/>
  <p:embeddedFontLst>
    <p:embeddedFont>
      <p:font typeface="Roboto Slab" pitchFamily="2" charset="0"/>
      <p:regular r:id="rId37"/>
      <p:bold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26"/>
    <a:srgbClr val="7676C8"/>
    <a:srgbClr val="F0D94E"/>
    <a:srgbClr val="51ED98"/>
    <a:srgbClr val="C8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215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73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558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936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086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725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991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9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343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777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122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674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202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588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943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325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860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062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306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297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153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86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92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4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71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03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83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527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web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web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938273" y="415752"/>
            <a:ext cx="7767021" cy="17518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Drone Navigation Using Brain-computer Interface (BCI)</a:t>
            </a:r>
            <a:endParaRPr sz="4000" dirty="0"/>
          </a:p>
        </p:txBody>
      </p:sp>
      <p:sp>
        <p:nvSpPr>
          <p:cNvPr id="2" name="Google Shape;86;p14">
            <a:extLst>
              <a:ext uri="{FF2B5EF4-FFF2-40B4-BE49-F238E27FC236}">
                <a16:creationId xmlns:a16="http://schemas.microsoft.com/office/drawing/2014/main" id="{E9C8C254-F173-6C2B-28B8-D3514352F679}"/>
              </a:ext>
            </a:extLst>
          </p:cNvPr>
          <p:cNvSpPr txBox="1">
            <a:spLocks/>
          </p:cNvSpPr>
          <p:nvPr/>
        </p:nvSpPr>
        <p:spPr>
          <a:xfrm>
            <a:off x="866675" y="2125129"/>
            <a:ext cx="3455542" cy="892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3200" b="1" dirty="0"/>
              <a:t>Group members</a:t>
            </a:r>
          </a:p>
        </p:txBody>
      </p:sp>
      <p:sp>
        <p:nvSpPr>
          <p:cNvPr id="3" name="Google Shape;87;p14">
            <a:extLst>
              <a:ext uri="{FF2B5EF4-FFF2-40B4-BE49-F238E27FC236}">
                <a16:creationId xmlns:a16="http://schemas.microsoft.com/office/drawing/2014/main" id="{D71313BF-A2FB-64CD-26C4-B563B5858B4E}"/>
              </a:ext>
            </a:extLst>
          </p:cNvPr>
          <p:cNvSpPr txBox="1">
            <a:spLocks/>
          </p:cNvSpPr>
          <p:nvPr/>
        </p:nvSpPr>
        <p:spPr>
          <a:xfrm>
            <a:off x="1164163" y="2850271"/>
            <a:ext cx="3158054" cy="1634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2400" dirty="0"/>
              <a:t>M </a:t>
            </a:r>
            <a:r>
              <a:rPr lang="en-US" sz="2400" dirty="0" err="1"/>
              <a:t>Raheal</a:t>
            </a:r>
            <a:r>
              <a:rPr lang="en-US" sz="2400" dirty="0"/>
              <a:t> Safdar</a:t>
            </a:r>
          </a:p>
          <a:p>
            <a:pPr marL="0" indent="0">
              <a:buFont typeface="Source Sans Pro"/>
              <a:buNone/>
            </a:pPr>
            <a:r>
              <a:rPr lang="en-US" sz="2400" dirty="0"/>
              <a:t>Madiha</a:t>
            </a:r>
          </a:p>
          <a:p>
            <a:pPr marL="0" indent="0">
              <a:buFont typeface="Source Sans Pro"/>
              <a:buNone/>
            </a:pPr>
            <a:r>
              <a:rPr lang="en-US" sz="2400" dirty="0"/>
              <a:t>Naneeta</a:t>
            </a:r>
          </a:p>
        </p:txBody>
      </p:sp>
      <p:sp>
        <p:nvSpPr>
          <p:cNvPr id="4" name="Google Shape;86;p14">
            <a:extLst>
              <a:ext uri="{FF2B5EF4-FFF2-40B4-BE49-F238E27FC236}">
                <a16:creationId xmlns:a16="http://schemas.microsoft.com/office/drawing/2014/main" id="{A3C96307-E959-A674-60DB-F14182038D36}"/>
              </a:ext>
            </a:extLst>
          </p:cNvPr>
          <p:cNvSpPr txBox="1">
            <a:spLocks/>
          </p:cNvSpPr>
          <p:nvPr/>
        </p:nvSpPr>
        <p:spPr>
          <a:xfrm>
            <a:off x="4821783" y="2167565"/>
            <a:ext cx="2504195" cy="892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3200" b="1" dirty="0"/>
              <a:t>Supervisor</a:t>
            </a:r>
          </a:p>
        </p:txBody>
      </p:sp>
      <p:sp>
        <p:nvSpPr>
          <p:cNvPr id="5" name="Google Shape;87;p14">
            <a:extLst>
              <a:ext uri="{FF2B5EF4-FFF2-40B4-BE49-F238E27FC236}">
                <a16:creationId xmlns:a16="http://schemas.microsoft.com/office/drawing/2014/main" id="{157BD235-245E-5BC1-2A12-8A4A7E6FBF93}"/>
              </a:ext>
            </a:extLst>
          </p:cNvPr>
          <p:cNvSpPr txBox="1">
            <a:spLocks/>
          </p:cNvSpPr>
          <p:nvPr/>
        </p:nvSpPr>
        <p:spPr>
          <a:xfrm>
            <a:off x="4821783" y="2850271"/>
            <a:ext cx="4109400" cy="578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2400" dirty="0"/>
              <a:t>Dr </a:t>
            </a:r>
            <a:r>
              <a:rPr lang="en-US" sz="2400" dirty="0" err="1"/>
              <a:t>Ahsanullah</a:t>
            </a:r>
            <a:r>
              <a:rPr lang="en-US" sz="2400" dirty="0"/>
              <a:t> </a:t>
            </a:r>
            <a:r>
              <a:rPr lang="en-US" sz="2400" dirty="0" err="1"/>
              <a:t>Abro</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0"/>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Temporal Filtering</a:t>
            </a:r>
            <a:r>
              <a:rPr lang="en" b="1" dirty="0"/>
              <a:t> </a:t>
            </a:r>
            <a:endParaRPr b="1" dirty="0"/>
          </a:p>
          <a:p>
            <a:pPr marL="0" lvl="0" indent="0" algn="l" rtl="0">
              <a:spcBef>
                <a:spcPts val="600"/>
              </a:spcBef>
              <a:spcAft>
                <a:spcPts val="0"/>
              </a:spcAft>
              <a:buNone/>
            </a:pPr>
            <a:r>
              <a:rPr lang="en-US" sz="1400" dirty="0">
                <a:solidFill>
                  <a:srgbClr val="000000"/>
                </a:solidFill>
                <a:latin typeface="Arial"/>
                <a:cs typeface="Arial"/>
              </a:rPr>
              <a:t>Temporal filtering in EEG data involves processing the time-varying components of the signal, such as the frequency or amplitude. Some common temporal filters used in EEG data analysis include band-pass, high-pass, low-pass, and notch filters.</a:t>
            </a:r>
            <a:endParaRPr sz="1400" dirty="0">
              <a:solidFill>
                <a:srgbClr val="000000"/>
              </a:solidFill>
              <a:latin typeface="Arial"/>
              <a:cs typeface="Arial"/>
            </a:endParaRPr>
          </a:p>
        </p:txBody>
      </p:sp>
      <p:sp>
        <p:nvSpPr>
          <p:cNvPr id="142" name="Google Shape;142;p20"/>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Spatial Filtering</a:t>
            </a:r>
            <a:endParaRPr b="1" dirty="0"/>
          </a:p>
          <a:p>
            <a:pPr marL="0" lvl="0" indent="0" algn="l" rtl="0">
              <a:spcBef>
                <a:spcPts val="600"/>
              </a:spcBef>
              <a:spcAft>
                <a:spcPts val="0"/>
              </a:spcAft>
              <a:buNone/>
            </a:pPr>
            <a:r>
              <a:rPr lang="en-US" sz="1400" dirty="0">
                <a:solidFill>
                  <a:srgbClr val="000000"/>
                </a:solidFill>
                <a:latin typeface="Arial"/>
                <a:cs typeface="Arial"/>
              </a:rPr>
              <a:t>Spatial filtering in EEG data involves processing the spatial components of the signal, such as the location and configuration of the electrodes. This can be done using techniques like Independent Component Analysis (ICA) or Principal Component Analysis (PCA).</a:t>
            </a:r>
            <a:endParaRPr sz="1400" dirty="0">
              <a:solidFill>
                <a:srgbClr val="000000"/>
              </a:solidFill>
              <a:latin typeface="Arial"/>
              <a:cs typeface="Arial"/>
            </a:endParaRPr>
          </a:p>
        </p:txBody>
      </p:sp>
      <p:sp>
        <p:nvSpPr>
          <p:cNvPr id="143" name="Google Shape;143;p20"/>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Feature extraction</a:t>
            </a:r>
            <a:endParaRPr b="1" dirty="0"/>
          </a:p>
          <a:p>
            <a:pPr marL="0" lvl="0" indent="0" algn="l" rtl="0">
              <a:spcBef>
                <a:spcPts val="600"/>
              </a:spcBef>
              <a:spcAft>
                <a:spcPts val="0"/>
              </a:spcAft>
              <a:buNone/>
            </a:pPr>
            <a:r>
              <a:rPr lang="en-US" sz="1400" dirty="0">
                <a:solidFill>
                  <a:srgbClr val="000000"/>
                </a:solidFill>
                <a:latin typeface="Arial"/>
                <a:cs typeface="Arial"/>
              </a:rPr>
              <a:t>After applying temporal and spatial filtering techniques, it is important to choose the right set of features taking into account the characteristics of the signal to be classified and, more importantly, the mechanisms used for classification.</a:t>
            </a: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Google Shape;97;p15">
            <a:extLst>
              <a:ext uri="{FF2B5EF4-FFF2-40B4-BE49-F238E27FC236}">
                <a16:creationId xmlns:a16="http://schemas.microsoft.com/office/drawing/2014/main" id="{05772B70-6D28-7378-9776-0F0297CC8AAF}"/>
              </a:ext>
            </a:extLst>
          </p:cNvPr>
          <p:cNvSpPr txBox="1">
            <a:spLocks/>
          </p:cNvSpPr>
          <p:nvPr/>
        </p:nvSpPr>
        <p:spPr>
          <a:xfrm>
            <a:off x="850366" y="40350"/>
            <a:ext cx="6984789"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lang="en-US" sz="4800">
              <a:solidFill>
                <a:schemeClr val="accent4"/>
              </a:solidFill>
            </a:endParaRPr>
          </a:p>
          <a:p>
            <a:r>
              <a:rPr lang="en" sz="3600"/>
              <a:t>EEG Signal Pre-processing</a:t>
            </a:r>
            <a:endParaRPr lang="e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079605" y="254630"/>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 sz="3600" dirty="0"/>
              <a:t>Signal Classification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079605" y="1608942"/>
            <a:ext cx="3744595"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extracted features are then given to different deep learning and machine learning models.</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model with best performance metrics is chosen for the final testing.</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data in real time is given to model for the classification and label is then transferred to the targeted device. </a:t>
            </a:r>
          </a:p>
        </p:txBody>
      </p:sp>
      <p:pic>
        <p:nvPicPr>
          <p:cNvPr id="2" name="Picture 1">
            <a:extLst>
              <a:ext uri="{FF2B5EF4-FFF2-40B4-BE49-F238E27FC236}">
                <a16:creationId xmlns:a16="http://schemas.microsoft.com/office/drawing/2014/main" id="{5931CC57-5C5E-4D4D-968F-5D5CEFBFA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8367" y="1805021"/>
            <a:ext cx="3498897" cy="1924050"/>
          </a:xfrm>
          <a:prstGeom prst="rect">
            <a:avLst/>
          </a:prstGeom>
        </p:spPr>
      </p:pic>
    </p:spTree>
    <p:extLst>
      <p:ext uri="{BB962C8B-B14F-4D97-AF65-F5344CB8AC3E}">
        <p14:creationId xmlns:p14="http://schemas.microsoft.com/office/powerpoint/2010/main" val="180412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6" name="Google Shape;97;p15">
            <a:extLst>
              <a:ext uri="{FF2B5EF4-FFF2-40B4-BE49-F238E27FC236}">
                <a16:creationId xmlns:a16="http://schemas.microsoft.com/office/drawing/2014/main" id="{0D761846-77E6-489E-73FD-00CDE4D1093A}"/>
              </a:ext>
            </a:extLst>
          </p:cNvPr>
          <p:cNvSpPr txBox="1">
            <a:spLocks noGrp="1"/>
          </p:cNvSpPr>
          <p:nvPr>
            <p:ph type="ctrTitle"/>
          </p:nvPr>
        </p:nvSpPr>
        <p:spPr>
          <a:xfrm>
            <a:off x="644221" y="-4154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pPr>
            <a:r>
              <a:rPr lang="en" dirty="0"/>
              <a:t>Previous work</a:t>
            </a:r>
          </a:p>
        </p:txBody>
      </p:sp>
      <p:grpSp>
        <p:nvGrpSpPr>
          <p:cNvPr id="7" name="Group 6">
            <a:extLst>
              <a:ext uri="{FF2B5EF4-FFF2-40B4-BE49-F238E27FC236}">
                <a16:creationId xmlns:a16="http://schemas.microsoft.com/office/drawing/2014/main" id="{53B81202-080D-97CC-2616-211C0FACC5B8}"/>
              </a:ext>
            </a:extLst>
          </p:cNvPr>
          <p:cNvGrpSpPr/>
          <p:nvPr/>
        </p:nvGrpSpPr>
        <p:grpSpPr>
          <a:xfrm>
            <a:off x="3384225" y="2000398"/>
            <a:ext cx="2201165" cy="2197587"/>
            <a:chOff x="4130371" y="2036571"/>
            <a:chExt cx="2682451" cy="3047443"/>
          </a:xfrm>
        </p:grpSpPr>
        <p:sp>
          <p:nvSpPr>
            <p:cNvPr id="59" name="Freeform: Shape 58">
              <a:extLst>
                <a:ext uri="{FF2B5EF4-FFF2-40B4-BE49-F238E27FC236}">
                  <a16:creationId xmlns:a16="http://schemas.microsoft.com/office/drawing/2014/main" id="{17694F36-00C5-C324-F798-A73D33AACD16}"/>
                </a:ext>
              </a:extLst>
            </p:cNvPr>
            <p:cNvSpPr/>
            <p:nvPr/>
          </p:nvSpPr>
          <p:spPr>
            <a:xfrm>
              <a:off x="4130371" y="2036571"/>
              <a:ext cx="2682451" cy="2768730"/>
            </a:xfrm>
            <a:custGeom>
              <a:avLst/>
              <a:gdLst>
                <a:gd name="connsiteX0" fmla="*/ 2682451 w 2682451"/>
                <a:gd name="connsiteY0" fmla="*/ 1384366 h 2768731"/>
                <a:gd name="connsiteX1" fmla="*/ 1341226 w 2682451"/>
                <a:gd name="connsiteY1" fmla="*/ 2768732 h 2768731"/>
                <a:gd name="connsiteX2" fmla="*/ 0 w 2682451"/>
                <a:gd name="connsiteY2" fmla="*/ 1384366 h 2768731"/>
                <a:gd name="connsiteX3" fmla="*/ 1341226 w 2682451"/>
                <a:gd name="connsiteY3" fmla="*/ 0 h 2768731"/>
                <a:gd name="connsiteX4" fmla="*/ 2682451 w 2682451"/>
                <a:gd name="connsiteY4" fmla="*/ 1384366 h 2768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451" h="2768731">
                  <a:moveTo>
                    <a:pt x="2682451" y="1384366"/>
                  </a:moveTo>
                  <a:cubicBezTo>
                    <a:pt x="2682451" y="2148930"/>
                    <a:pt x="2081964" y="2768732"/>
                    <a:pt x="1341226" y="2768732"/>
                  </a:cubicBezTo>
                  <a:cubicBezTo>
                    <a:pt x="600487" y="2768732"/>
                    <a:pt x="0" y="2148930"/>
                    <a:pt x="0" y="1384366"/>
                  </a:cubicBezTo>
                  <a:cubicBezTo>
                    <a:pt x="0" y="619802"/>
                    <a:pt x="600487" y="0"/>
                    <a:pt x="1341226" y="0"/>
                  </a:cubicBezTo>
                  <a:cubicBezTo>
                    <a:pt x="2081964" y="0"/>
                    <a:pt x="2682451" y="619802"/>
                    <a:pt x="2682451" y="1384366"/>
                  </a:cubicBezTo>
                  <a:close/>
                </a:path>
              </a:pathLst>
            </a:custGeom>
            <a:solidFill>
              <a:schemeClr val="tx1">
                <a:alpha val="10000"/>
              </a:schemeClr>
            </a:solidFill>
            <a:ln w="229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0" name="Group 59">
              <a:extLst>
                <a:ext uri="{FF2B5EF4-FFF2-40B4-BE49-F238E27FC236}">
                  <a16:creationId xmlns:a16="http://schemas.microsoft.com/office/drawing/2014/main" id="{02D49507-CCB0-B03F-77EB-74EDBA198FC8}"/>
                </a:ext>
              </a:extLst>
            </p:cNvPr>
            <p:cNvGrpSpPr/>
            <p:nvPr/>
          </p:nvGrpSpPr>
          <p:grpSpPr>
            <a:xfrm>
              <a:off x="4383871" y="2181489"/>
              <a:ext cx="2175450" cy="2902525"/>
              <a:chOff x="4384699" y="2181489"/>
              <a:chExt cx="2175450" cy="2902525"/>
            </a:xfrm>
          </p:grpSpPr>
          <p:sp>
            <p:nvSpPr>
              <p:cNvPr id="61" name="Freeform: Shape 60">
                <a:extLst>
                  <a:ext uri="{FF2B5EF4-FFF2-40B4-BE49-F238E27FC236}">
                    <a16:creationId xmlns:a16="http://schemas.microsoft.com/office/drawing/2014/main" id="{0245348A-D613-7923-B28A-2EC8E2DB768A}"/>
                  </a:ext>
                </a:extLst>
              </p:cNvPr>
              <p:cNvSpPr/>
              <p:nvPr/>
            </p:nvSpPr>
            <p:spPr>
              <a:xfrm>
                <a:off x="4384699" y="2181489"/>
                <a:ext cx="2175450" cy="2902525"/>
              </a:xfrm>
              <a:custGeom>
                <a:avLst/>
                <a:gdLst>
                  <a:gd name="connsiteX0" fmla="*/ 891104 w 2175450"/>
                  <a:gd name="connsiteY0" fmla="*/ 2902525 h 2902525"/>
                  <a:gd name="connsiteX1" fmla="*/ 936430 w 2175450"/>
                  <a:gd name="connsiteY1" fmla="*/ 2558575 h 2902525"/>
                  <a:gd name="connsiteX2" fmla="*/ 977562 w 2175450"/>
                  <a:gd name="connsiteY2" fmla="*/ 2502777 h 2902525"/>
                  <a:gd name="connsiteX3" fmla="*/ 1166626 w 2175450"/>
                  <a:gd name="connsiteY3" fmla="*/ 2390253 h 2902525"/>
                  <a:gd name="connsiteX4" fmla="*/ 1298988 w 2175450"/>
                  <a:gd name="connsiteY4" fmla="*/ 2274012 h 2902525"/>
                  <a:gd name="connsiteX5" fmla="*/ 1114947 w 2175450"/>
                  <a:gd name="connsiteY5" fmla="*/ 2340733 h 2902525"/>
                  <a:gd name="connsiteX6" fmla="*/ 729662 w 2175450"/>
                  <a:gd name="connsiteY6" fmla="*/ 2403160 h 2902525"/>
                  <a:gd name="connsiteX7" fmla="*/ 295963 w 2175450"/>
                  <a:gd name="connsiteY7" fmla="*/ 2247118 h 2902525"/>
                  <a:gd name="connsiteX8" fmla="*/ 278737 w 2175450"/>
                  <a:gd name="connsiteY8" fmla="*/ 2183611 h 2902525"/>
                  <a:gd name="connsiteX9" fmla="*/ 278737 w 2175450"/>
                  <a:gd name="connsiteY9" fmla="*/ 1922101 h 2902525"/>
                  <a:gd name="connsiteX10" fmla="*/ 137761 w 2175450"/>
                  <a:gd name="connsiteY10" fmla="*/ 1704712 h 2902525"/>
                  <a:gd name="connsiteX11" fmla="*/ 0 w 2175450"/>
                  <a:gd name="connsiteY11" fmla="*/ 1569110 h 2902525"/>
                  <a:gd name="connsiteX12" fmla="*/ 137761 w 2175450"/>
                  <a:gd name="connsiteY12" fmla="*/ 1300067 h 2902525"/>
                  <a:gd name="connsiteX13" fmla="*/ 258296 w 2175450"/>
                  <a:gd name="connsiteY13" fmla="*/ 1003024 h 2902525"/>
                  <a:gd name="connsiteX14" fmla="*/ 363764 w 2175450"/>
                  <a:gd name="connsiteY14" fmla="*/ 391738 h 2902525"/>
                  <a:gd name="connsiteX15" fmla="*/ 1203213 w 2175450"/>
                  <a:gd name="connsiteY15" fmla="*/ 0 h 2902525"/>
                  <a:gd name="connsiteX16" fmla="*/ 2173945 w 2175450"/>
                  <a:gd name="connsiteY16" fmla="*/ 919077 h 2902525"/>
                  <a:gd name="connsiteX17" fmla="*/ 1947943 w 2175450"/>
                  <a:gd name="connsiteY17" fmla="*/ 1575564 h 2902525"/>
                  <a:gd name="connsiteX18" fmla="*/ 1885516 w 2175450"/>
                  <a:gd name="connsiteY18" fmla="*/ 1786500 h 2902525"/>
                  <a:gd name="connsiteX19" fmla="*/ 1857541 w 2175450"/>
                  <a:gd name="connsiteY19" fmla="*/ 2761550 h 2902525"/>
                  <a:gd name="connsiteX20" fmla="*/ 891104 w 2175450"/>
                  <a:gd name="connsiteY20" fmla="*/ 2902525 h 2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5450" h="2902525">
                    <a:moveTo>
                      <a:pt x="891104" y="2902525"/>
                    </a:moveTo>
                    <a:lnTo>
                      <a:pt x="936430" y="2558575"/>
                    </a:lnTo>
                    <a:cubicBezTo>
                      <a:pt x="939644" y="2534141"/>
                      <a:pt x="955213" y="2513148"/>
                      <a:pt x="977562" y="2502777"/>
                    </a:cubicBezTo>
                    <a:cubicBezTo>
                      <a:pt x="1034439" y="2476335"/>
                      <a:pt x="1099528" y="2440099"/>
                      <a:pt x="1166626" y="2390253"/>
                    </a:cubicBezTo>
                    <a:cubicBezTo>
                      <a:pt x="1219561" y="2350928"/>
                      <a:pt x="1263355" y="2310876"/>
                      <a:pt x="1298988" y="2274012"/>
                    </a:cubicBezTo>
                    <a:cubicBezTo>
                      <a:pt x="1255018" y="2293072"/>
                      <a:pt x="1192265" y="2317932"/>
                      <a:pt x="1114947" y="2340733"/>
                    </a:cubicBezTo>
                    <a:cubicBezTo>
                      <a:pt x="1023340" y="2367778"/>
                      <a:pt x="893263" y="2406149"/>
                      <a:pt x="729662" y="2403160"/>
                    </a:cubicBezTo>
                    <a:cubicBezTo>
                      <a:pt x="633812" y="2401402"/>
                      <a:pt x="367807" y="2396556"/>
                      <a:pt x="295963" y="2247118"/>
                    </a:cubicBezTo>
                    <a:cubicBezTo>
                      <a:pt x="284286" y="2222835"/>
                      <a:pt x="280243" y="2199959"/>
                      <a:pt x="278737" y="2183611"/>
                    </a:cubicBezTo>
                    <a:cubicBezTo>
                      <a:pt x="278737" y="2183611"/>
                      <a:pt x="277657" y="1971596"/>
                      <a:pt x="278737" y="1922101"/>
                    </a:cubicBezTo>
                    <a:cubicBezTo>
                      <a:pt x="279817" y="1872607"/>
                      <a:pt x="247523" y="1739140"/>
                      <a:pt x="137761" y="1704712"/>
                    </a:cubicBezTo>
                    <a:cubicBezTo>
                      <a:pt x="27999" y="1670284"/>
                      <a:pt x="0" y="1614311"/>
                      <a:pt x="0" y="1569110"/>
                    </a:cubicBezTo>
                    <a:cubicBezTo>
                      <a:pt x="0" y="1523910"/>
                      <a:pt x="114081" y="1336654"/>
                      <a:pt x="137761" y="1300067"/>
                    </a:cubicBezTo>
                    <a:cubicBezTo>
                      <a:pt x="161441" y="1263480"/>
                      <a:pt x="258296" y="1106358"/>
                      <a:pt x="258296" y="1003024"/>
                    </a:cubicBezTo>
                    <a:cubicBezTo>
                      <a:pt x="258296" y="899691"/>
                      <a:pt x="148534" y="710301"/>
                      <a:pt x="363764" y="391738"/>
                    </a:cubicBezTo>
                    <a:cubicBezTo>
                      <a:pt x="578994" y="73175"/>
                      <a:pt x="925556" y="0"/>
                      <a:pt x="1203213" y="0"/>
                    </a:cubicBezTo>
                    <a:cubicBezTo>
                      <a:pt x="1480870" y="0"/>
                      <a:pt x="2173945" y="221708"/>
                      <a:pt x="2173945" y="919077"/>
                    </a:cubicBezTo>
                    <a:cubicBezTo>
                      <a:pt x="2173945" y="919077"/>
                      <a:pt x="2208373" y="1306521"/>
                      <a:pt x="1947943" y="1575564"/>
                    </a:cubicBezTo>
                    <a:cubicBezTo>
                      <a:pt x="1947943" y="1575564"/>
                      <a:pt x="1913515" y="1681032"/>
                      <a:pt x="1885516" y="1786500"/>
                    </a:cubicBezTo>
                    <a:cubicBezTo>
                      <a:pt x="1857516" y="1891968"/>
                      <a:pt x="1795115" y="2412853"/>
                      <a:pt x="1857541" y="2761550"/>
                    </a:cubicBezTo>
                    <a:lnTo>
                      <a:pt x="891104" y="2902525"/>
                    </a:lnTo>
                    <a:close/>
                  </a:path>
                </a:pathLst>
              </a:custGeom>
              <a:solidFill>
                <a:srgbClr val="17234B"/>
              </a:solidFill>
              <a:ln w="2504"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8FF13612-8603-EBA5-BA35-AD8CCA5EC4DF}"/>
                  </a:ext>
                </a:extLst>
              </p:cNvPr>
              <p:cNvSpPr/>
              <p:nvPr/>
            </p:nvSpPr>
            <p:spPr>
              <a:xfrm>
                <a:off x="4703971" y="2252529"/>
                <a:ext cx="1796566" cy="2759666"/>
              </a:xfrm>
              <a:custGeom>
                <a:avLst/>
                <a:gdLst>
                  <a:gd name="connsiteX0" fmla="*/ 1452 w 1796566"/>
                  <a:gd name="connsiteY0" fmla="*/ 585447 h 2759666"/>
                  <a:gd name="connsiteX1" fmla="*/ 285562 w 1796566"/>
                  <a:gd name="connsiteY1" fmla="*/ 955664 h 2759666"/>
                  <a:gd name="connsiteX2" fmla="*/ 974343 w 1796566"/>
                  <a:gd name="connsiteY2" fmla="*/ 1263455 h 2759666"/>
                  <a:gd name="connsiteX3" fmla="*/ 1023838 w 1796566"/>
                  <a:gd name="connsiteY3" fmla="*/ 1483003 h 2759666"/>
                  <a:gd name="connsiteX4" fmla="*/ 1099172 w 1796566"/>
                  <a:gd name="connsiteY4" fmla="*/ 2178237 h 2759666"/>
                  <a:gd name="connsiteX5" fmla="*/ 1064142 w 1796566"/>
                  <a:gd name="connsiteY5" fmla="*/ 2759667 h 2759666"/>
                  <a:gd name="connsiteX6" fmla="*/ 1262647 w 1796566"/>
                  <a:gd name="connsiteY6" fmla="*/ 2730713 h 2759666"/>
                  <a:gd name="connsiteX7" fmla="*/ 1301495 w 1796566"/>
                  <a:gd name="connsiteY7" fmla="*/ 2156717 h 2759666"/>
                  <a:gd name="connsiteX8" fmla="*/ 1499523 w 1796566"/>
                  <a:gd name="connsiteY8" fmla="*/ 1577724 h 2759666"/>
                  <a:gd name="connsiteX9" fmla="*/ 1796566 w 1796566"/>
                  <a:gd name="connsiteY9" fmla="*/ 914783 h 2759666"/>
                  <a:gd name="connsiteX10" fmla="*/ 830128 w 1796566"/>
                  <a:gd name="connsiteY10" fmla="*/ 0 h 2759666"/>
                  <a:gd name="connsiteX11" fmla="*/ 1452 w 1796566"/>
                  <a:gd name="connsiteY11" fmla="*/ 585447 h 275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96566" h="2759666">
                    <a:moveTo>
                      <a:pt x="1452" y="585447"/>
                    </a:moveTo>
                    <a:cubicBezTo>
                      <a:pt x="1452" y="585447"/>
                      <a:pt x="-37295" y="856650"/>
                      <a:pt x="285562" y="955664"/>
                    </a:cubicBezTo>
                    <a:cubicBezTo>
                      <a:pt x="608420" y="1054678"/>
                      <a:pt x="754794" y="1035292"/>
                      <a:pt x="974343" y="1263455"/>
                    </a:cubicBezTo>
                    <a:cubicBezTo>
                      <a:pt x="974343" y="1263455"/>
                      <a:pt x="1000183" y="1338789"/>
                      <a:pt x="1023838" y="1483003"/>
                    </a:cubicBezTo>
                    <a:cubicBezTo>
                      <a:pt x="1047493" y="1627218"/>
                      <a:pt x="1099172" y="1799407"/>
                      <a:pt x="1099172" y="2178237"/>
                    </a:cubicBezTo>
                    <a:cubicBezTo>
                      <a:pt x="1099172" y="2557068"/>
                      <a:pt x="1064142" y="2759667"/>
                      <a:pt x="1064142" y="2759667"/>
                    </a:cubicBezTo>
                    <a:lnTo>
                      <a:pt x="1262647" y="2730713"/>
                    </a:lnTo>
                    <a:cubicBezTo>
                      <a:pt x="1262647" y="2730713"/>
                      <a:pt x="1267042" y="2318133"/>
                      <a:pt x="1301495" y="2156717"/>
                    </a:cubicBezTo>
                    <a:cubicBezTo>
                      <a:pt x="1335948" y="1995301"/>
                      <a:pt x="1411257" y="1715485"/>
                      <a:pt x="1499523" y="1577724"/>
                    </a:cubicBezTo>
                    <a:cubicBezTo>
                      <a:pt x="1587790" y="1439963"/>
                      <a:pt x="1796566" y="1388308"/>
                      <a:pt x="1796566" y="914783"/>
                    </a:cubicBezTo>
                    <a:cubicBezTo>
                      <a:pt x="1796566" y="441257"/>
                      <a:pt x="1409122" y="0"/>
                      <a:pt x="830128" y="0"/>
                    </a:cubicBezTo>
                    <a:cubicBezTo>
                      <a:pt x="251135" y="0"/>
                      <a:pt x="1452" y="432644"/>
                      <a:pt x="1452" y="585447"/>
                    </a:cubicBezTo>
                    <a:close/>
                  </a:path>
                </a:pathLst>
              </a:custGeom>
              <a:solidFill>
                <a:srgbClr val="E4E8D5"/>
              </a:solidFill>
              <a:ln w="25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0DAD60C-7A54-317C-1110-2B2C7E618AFC}"/>
                  </a:ext>
                </a:extLst>
              </p:cNvPr>
              <p:cNvSpPr/>
              <p:nvPr/>
            </p:nvSpPr>
            <p:spPr>
              <a:xfrm>
                <a:off x="4844294" y="2721503"/>
                <a:ext cx="407460" cy="407460"/>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FE6266"/>
              </a:solidFill>
              <a:ln w="139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8FDB06E-EB0B-D5CC-4C42-37938C39DA39}"/>
                  </a:ext>
                </a:extLst>
              </p:cNvPr>
              <p:cNvSpPr/>
              <p:nvPr/>
            </p:nvSpPr>
            <p:spPr>
              <a:xfrm>
                <a:off x="5277951" y="2837048"/>
                <a:ext cx="351324" cy="351324"/>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E7BC3D"/>
              </a:solidFill>
              <a:ln w="139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AD2374A-EB41-CC34-DF22-EB86F4890DD3}"/>
                  </a:ext>
                </a:extLst>
              </p:cNvPr>
              <p:cNvSpPr/>
              <p:nvPr/>
            </p:nvSpPr>
            <p:spPr>
              <a:xfrm>
                <a:off x="5896558" y="2917542"/>
                <a:ext cx="270880" cy="270880"/>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E7BC3D"/>
              </a:solidFill>
              <a:ln w="139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476F1CD-AAD7-A412-139B-8DD99CE71FFB}"/>
                  </a:ext>
                </a:extLst>
              </p:cNvPr>
              <p:cNvSpPr/>
              <p:nvPr/>
            </p:nvSpPr>
            <p:spPr>
              <a:xfrm>
                <a:off x="5995895" y="2559024"/>
                <a:ext cx="288223" cy="288223"/>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25909F"/>
              </a:solidFill>
              <a:ln w="139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D3ADF35-BD28-51EA-4060-BF4750D01516}"/>
                  </a:ext>
                </a:extLst>
              </p:cNvPr>
              <p:cNvSpPr/>
              <p:nvPr/>
            </p:nvSpPr>
            <p:spPr>
              <a:xfrm>
                <a:off x="5462582" y="2298523"/>
                <a:ext cx="351324" cy="351324"/>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00823B"/>
              </a:solidFill>
              <a:ln w="139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CF368C2-9B71-EBEC-5A8E-0DBFB0C22E39}"/>
                  </a:ext>
                </a:extLst>
              </p:cNvPr>
              <p:cNvSpPr/>
              <p:nvPr/>
            </p:nvSpPr>
            <p:spPr>
              <a:xfrm>
                <a:off x="5201591" y="2518937"/>
                <a:ext cx="304491" cy="304491"/>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7C01F8"/>
              </a:solidFill>
              <a:ln w="1393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8EF0D2A-18FC-776B-F50A-FD04591C2734}"/>
                  </a:ext>
                </a:extLst>
              </p:cNvPr>
              <p:cNvSpPr/>
              <p:nvPr/>
            </p:nvSpPr>
            <p:spPr>
              <a:xfrm>
                <a:off x="5572573" y="2657707"/>
                <a:ext cx="246255" cy="246255"/>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25909F"/>
              </a:solidFill>
              <a:ln w="139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319E975-CBAF-B243-D901-29C7CE83E1D4}"/>
                  </a:ext>
                </a:extLst>
              </p:cNvPr>
              <p:cNvSpPr/>
              <p:nvPr/>
            </p:nvSpPr>
            <p:spPr>
              <a:xfrm>
                <a:off x="5785337" y="2534100"/>
                <a:ext cx="215352" cy="215352"/>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7C01F8"/>
              </a:solidFill>
              <a:ln w="1393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0A06D38-D652-C1B6-6B76-EEC1F4664CA0}"/>
                  </a:ext>
                </a:extLst>
              </p:cNvPr>
              <p:cNvSpPr/>
              <p:nvPr/>
            </p:nvSpPr>
            <p:spPr>
              <a:xfrm>
                <a:off x="5847369" y="2349843"/>
                <a:ext cx="165287" cy="165287"/>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25909F"/>
              </a:solidFill>
              <a:ln w="139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AD03680-727D-8883-0294-EAA60B0C2CFA}"/>
                  </a:ext>
                </a:extLst>
              </p:cNvPr>
              <p:cNvSpPr/>
              <p:nvPr/>
            </p:nvSpPr>
            <p:spPr>
              <a:xfrm>
                <a:off x="5306072" y="2358497"/>
                <a:ext cx="139829" cy="139829"/>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E7BC3D"/>
              </a:solidFill>
              <a:ln w="139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F5AC7F8-22E1-87C3-6C4A-15AB4AF391BF}"/>
                  </a:ext>
                </a:extLst>
              </p:cNvPr>
              <p:cNvSpPr/>
              <p:nvPr/>
            </p:nvSpPr>
            <p:spPr>
              <a:xfrm>
                <a:off x="5116943" y="2377471"/>
                <a:ext cx="139829" cy="139829"/>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25909F"/>
              </a:solidFill>
              <a:ln w="139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D094EA4-A6EF-7D31-1A76-41E24A473DD0}"/>
                  </a:ext>
                </a:extLst>
              </p:cNvPr>
              <p:cNvSpPr/>
              <p:nvPr/>
            </p:nvSpPr>
            <p:spPr>
              <a:xfrm>
                <a:off x="4903498" y="2479572"/>
                <a:ext cx="220766" cy="220766"/>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E7BC3D"/>
              </a:solidFill>
              <a:ln w="139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5838DF5-8DBF-BB10-20E9-783F311F5F3C}"/>
                  </a:ext>
                </a:extLst>
              </p:cNvPr>
              <p:cNvSpPr/>
              <p:nvPr/>
            </p:nvSpPr>
            <p:spPr>
              <a:xfrm>
                <a:off x="5842835" y="2792801"/>
                <a:ext cx="139829" cy="139829"/>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FE6266"/>
              </a:solidFill>
              <a:ln w="139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6BE2FC8-DBCF-68CC-CD65-25EBB37716D1}"/>
                  </a:ext>
                </a:extLst>
              </p:cNvPr>
              <p:cNvSpPr/>
              <p:nvPr/>
            </p:nvSpPr>
            <p:spPr>
              <a:xfrm>
                <a:off x="5753184" y="3689974"/>
                <a:ext cx="139829" cy="139829"/>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00823B"/>
              </a:solidFill>
              <a:ln w="1393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5D0D4B-67B9-CB30-6765-E8CAF5CFE1F6}"/>
                  </a:ext>
                </a:extLst>
              </p:cNvPr>
              <p:cNvSpPr/>
              <p:nvPr/>
            </p:nvSpPr>
            <p:spPr>
              <a:xfrm>
                <a:off x="5923270" y="3626550"/>
                <a:ext cx="178687" cy="178687"/>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17234B"/>
              </a:solidFill>
              <a:ln w="1393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A48363C-2985-B201-8331-E479C72F3926}"/>
                  </a:ext>
                </a:extLst>
              </p:cNvPr>
              <p:cNvSpPr/>
              <p:nvPr/>
            </p:nvSpPr>
            <p:spPr>
              <a:xfrm>
                <a:off x="6229005" y="3162832"/>
                <a:ext cx="178687" cy="178687"/>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25909F"/>
              </a:solidFill>
              <a:ln w="1393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5793484-8E4D-2E38-1E92-ABEA2099E10B}"/>
                  </a:ext>
                </a:extLst>
              </p:cNvPr>
              <p:cNvSpPr/>
              <p:nvPr/>
            </p:nvSpPr>
            <p:spPr>
              <a:xfrm>
                <a:off x="5770746" y="3160451"/>
                <a:ext cx="178687" cy="178687"/>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00823B"/>
              </a:solidFill>
              <a:ln w="1393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2DE586F-1B7F-5AF1-FBDB-23F7B2213760}"/>
                  </a:ext>
                </a:extLst>
              </p:cNvPr>
              <p:cNvSpPr/>
              <p:nvPr/>
            </p:nvSpPr>
            <p:spPr>
              <a:xfrm>
                <a:off x="5146523" y="3108064"/>
                <a:ext cx="156573" cy="156573"/>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25909F"/>
              </a:solidFill>
              <a:ln w="1393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C4402D9-DF6C-B45A-6D1C-8FC13DD72281}"/>
                  </a:ext>
                </a:extLst>
              </p:cNvPr>
              <p:cNvSpPr/>
              <p:nvPr/>
            </p:nvSpPr>
            <p:spPr>
              <a:xfrm>
                <a:off x="5648750" y="2943715"/>
                <a:ext cx="215352" cy="215352"/>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7C01F8"/>
              </a:solidFill>
              <a:ln w="1393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6B15AE7-8CEB-DDA5-B040-54CF9F711493}"/>
                  </a:ext>
                </a:extLst>
              </p:cNvPr>
              <p:cNvSpPr/>
              <p:nvPr/>
            </p:nvSpPr>
            <p:spPr>
              <a:xfrm>
                <a:off x="5499345" y="3178337"/>
                <a:ext cx="215352" cy="215352"/>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FE6266"/>
              </a:solidFill>
              <a:ln w="1393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9408321-0AF5-91AC-A1AC-C11784C801DA}"/>
                  </a:ext>
                </a:extLst>
              </p:cNvPr>
              <p:cNvSpPr/>
              <p:nvPr/>
            </p:nvSpPr>
            <p:spPr>
              <a:xfrm>
                <a:off x="5965278" y="3196295"/>
                <a:ext cx="239776" cy="239776"/>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FE6266"/>
              </a:solidFill>
              <a:ln w="1393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240E851-52CA-4238-73CD-84CE4664F490}"/>
                  </a:ext>
                </a:extLst>
              </p:cNvPr>
              <p:cNvSpPr/>
              <p:nvPr/>
            </p:nvSpPr>
            <p:spPr>
              <a:xfrm>
                <a:off x="6164000" y="2836050"/>
                <a:ext cx="270879" cy="270879"/>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FE6266"/>
              </a:solidFill>
              <a:ln w="1393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7769AA0-DF3E-CB8C-CCDA-2A73084FA052}"/>
                  </a:ext>
                </a:extLst>
              </p:cNvPr>
              <p:cNvSpPr/>
              <p:nvPr/>
            </p:nvSpPr>
            <p:spPr>
              <a:xfrm>
                <a:off x="5717094" y="3380415"/>
                <a:ext cx="270879" cy="270879"/>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25909F"/>
              </a:solidFill>
              <a:ln w="1393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054732A-B253-38D0-6B05-BA3F7765321A}"/>
                  </a:ext>
                </a:extLst>
              </p:cNvPr>
              <p:cNvSpPr/>
              <p:nvPr/>
            </p:nvSpPr>
            <p:spPr>
              <a:xfrm>
                <a:off x="6077937" y="3439590"/>
                <a:ext cx="270879" cy="270879"/>
              </a:xfrm>
              <a:custGeom>
                <a:avLst/>
                <a:gdLst>
                  <a:gd name="connsiteX0" fmla="*/ 837988 w 837988"/>
                  <a:gd name="connsiteY0" fmla="*/ 510686 h 837988"/>
                  <a:gd name="connsiteX1" fmla="*/ 837988 w 837988"/>
                  <a:gd name="connsiteY1" fmla="*/ 327302 h 837988"/>
                  <a:gd name="connsiteX2" fmla="*/ 716941 w 837988"/>
                  <a:gd name="connsiteY2" fmla="*/ 327302 h 837988"/>
                  <a:gd name="connsiteX3" fmla="*/ 694488 w 837988"/>
                  <a:gd name="connsiteY3" fmla="*/ 273193 h 837988"/>
                  <a:gd name="connsiteX4" fmla="*/ 780114 w 837988"/>
                  <a:gd name="connsiteY4" fmla="*/ 187568 h 837988"/>
                  <a:gd name="connsiteX5" fmla="*/ 650420 w 837988"/>
                  <a:gd name="connsiteY5" fmla="*/ 57874 h 837988"/>
                  <a:gd name="connsiteX6" fmla="*/ 564795 w 837988"/>
                  <a:gd name="connsiteY6" fmla="*/ 143500 h 837988"/>
                  <a:gd name="connsiteX7" fmla="*/ 510686 w 837988"/>
                  <a:gd name="connsiteY7" fmla="*/ 121047 h 837988"/>
                  <a:gd name="connsiteX8" fmla="*/ 510686 w 837988"/>
                  <a:gd name="connsiteY8" fmla="*/ 0 h 837988"/>
                  <a:gd name="connsiteX9" fmla="*/ 327302 w 837988"/>
                  <a:gd name="connsiteY9" fmla="*/ 0 h 837988"/>
                  <a:gd name="connsiteX10" fmla="*/ 327302 w 837988"/>
                  <a:gd name="connsiteY10" fmla="*/ 121047 h 837988"/>
                  <a:gd name="connsiteX11" fmla="*/ 273193 w 837988"/>
                  <a:gd name="connsiteY11" fmla="*/ 143500 h 837988"/>
                  <a:gd name="connsiteX12" fmla="*/ 187567 w 837988"/>
                  <a:gd name="connsiteY12" fmla="*/ 57874 h 837988"/>
                  <a:gd name="connsiteX13" fmla="*/ 57874 w 837988"/>
                  <a:gd name="connsiteY13" fmla="*/ 187568 h 837988"/>
                  <a:gd name="connsiteX14" fmla="*/ 143499 w 837988"/>
                  <a:gd name="connsiteY14" fmla="*/ 273193 h 837988"/>
                  <a:gd name="connsiteX15" fmla="*/ 121047 w 837988"/>
                  <a:gd name="connsiteY15" fmla="*/ 327302 h 837988"/>
                  <a:gd name="connsiteX16" fmla="*/ 0 w 837988"/>
                  <a:gd name="connsiteY16" fmla="*/ 327302 h 837988"/>
                  <a:gd name="connsiteX17" fmla="*/ 0 w 837988"/>
                  <a:gd name="connsiteY17" fmla="*/ 510686 h 837988"/>
                  <a:gd name="connsiteX18" fmla="*/ 121047 w 837988"/>
                  <a:gd name="connsiteY18" fmla="*/ 510686 h 837988"/>
                  <a:gd name="connsiteX19" fmla="*/ 143499 w 837988"/>
                  <a:gd name="connsiteY19" fmla="*/ 564795 h 837988"/>
                  <a:gd name="connsiteX20" fmla="*/ 57874 w 837988"/>
                  <a:gd name="connsiteY20" fmla="*/ 650421 h 837988"/>
                  <a:gd name="connsiteX21" fmla="*/ 187567 w 837988"/>
                  <a:gd name="connsiteY21" fmla="*/ 780114 h 837988"/>
                  <a:gd name="connsiteX22" fmla="*/ 273193 w 837988"/>
                  <a:gd name="connsiteY22" fmla="*/ 694488 h 837988"/>
                  <a:gd name="connsiteX23" fmla="*/ 327302 w 837988"/>
                  <a:gd name="connsiteY23" fmla="*/ 716941 h 837988"/>
                  <a:gd name="connsiteX24" fmla="*/ 327302 w 837988"/>
                  <a:gd name="connsiteY24" fmla="*/ 837988 h 837988"/>
                  <a:gd name="connsiteX25" fmla="*/ 510686 w 837988"/>
                  <a:gd name="connsiteY25" fmla="*/ 837988 h 837988"/>
                  <a:gd name="connsiteX26" fmla="*/ 510686 w 837988"/>
                  <a:gd name="connsiteY26" fmla="*/ 716941 h 837988"/>
                  <a:gd name="connsiteX27" fmla="*/ 564795 w 837988"/>
                  <a:gd name="connsiteY27" fmla="*/ 694488 h 837988"/>
                  <a:gd name="connsiteX28" fmla="*/ 650420 w 837988"/>
                  <a:gd name="connsiteY28" fmla="*/ 780114 h 837988"/>
                  <a:gd name="connsiteX29" fmla="*/ 780114 w 837988"/>
                  <a:gd name="connsiteY29" fmla="*/ 650421 h 837988"/>
                  <a:gd name="connsiteX30" fmla="*/ 694488 w 837988"/>
                  <a:gd name="connsiteY30" fmla="*/ 564795 h 837988"/>
                  <a:gd name="connsiteX31" fmla="*/ 716941 w 837988"/>
                  <a:gd name="connsiteY31" fmla="*/ 510686 h 837988"/>
                  <a:gd name="connsiteX32" fmla="*/ 837988 w 837988"/>
                  <a:gd name="connsiteY32" fmla="*/ 510686 h 837988"/>
                  <a:gd name="connsiteX33" fmla="*/ 419064 w 837988"/>
                  <a:gd name="connsiteY33" fmla="*/ 605516 h 837988"/>
                  <a:gd name="connsiteX34" fmla="*/ 232472 w 837988"/>
                  <a:gd name="connsiteY34" fmla="*/ 418924 h 837988"/>
                  <a:gd name="connsiteX35" fmla="*/ 419064 w 837988"/>
                  <a:gd name="connsiteY35" fmla="*/ 232333 h 837988"/>
                  <a:gd name="connsiteX36" fmla="*/ 605655 w 837988"/>
                  <a:gd name="connsiteY36" fmla="*/ 418924 h 837988"/>
                  <a:gd name="connsiteX37" fmla="*/ 419064 w 837988"/>
                  <a:gd name="connsiteY37" fmla="*/ 605516 h 83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7988" h="837988">
                    <a:moveTo>
                      <a:pt x="837988" y="510686"/>
                    </a:moveTo>
                    <a:lnTo>
                      <a:pt x="837988" y="327302"/>
                    </a:lnTo>
                    <a:lnTo>
                      <a:pt x="716941" y="327302"/>
                    </a:lnTo>
                    <a:cubicBezTo>
                      <a:pt x="711084" y="308476"/>
                      <a:pt x="703553" y="290346"/>
                      <a:pt x="694488" y="273193"/>
                    </a:cubicBezTo>
                    <a:lnTo>
                      <a:pt x="780114" y="187568"/>
                    </a:lnTo>
                    <a:lnTo>
                      <a:pt x="650420" y="57874"/>
                    </a:lnTo>
                    <a:lnTo>
                      <a:pt x="564795" y="143500"/>
                    </a:lnTo>
                    <a:cubicBezTo>
                      <a:pt x="547642" y="134435"/>
                      <a:pt x="529652" y="126765"/>
                      <a:pt x="510686" y="121047"/>
                    </a:cubicBezTo>
                    <a:lnTo>
                      <a:pt x="510686" y="0"/>
                    </a:lnTo>
                    <a:lnTo>
                      <a:pt x="327302" y="0"/>
                    </a:lnTo>
                    <a:lnTo>
                      <a:pt x="327302" y="121047"/>
                    </a:lnTo>
                    <a:cubicBezTo>
                      <a:pt x="308476" y="126904"/>
                      <a:pt x="290347" y="134435"/>
                      <a:pt x="273193" y="143500"/>
                    </a:cubicBezTo>
                    <a:lnTo>
                      <a:pt x="187567" y="57874"/>
                    </a:lnTo>
                    <a:lnTo>
                      <a:pt x="57874" y="187568"/>
                    </a:lnTo>
                    <a:lnTo>
                      <a:pt x="143499" y="273193"/>
                    </a:lnTo>
                    <a:cubicBezTo>
                      <a:pt x="134435" y="290346"/>
                      <a:pt x="126765" y="308336"/>
                      <a:pt x="121047" y="327302"/>
                    </a:cubicBezTo>
                    <a:lnTo>
                      <a:pt x="0" y="327302"/>
                    </a:lnTo>
                    <a:lnTo>
                      <a:pt x="0" y="510686"/>
                    </a:lnTo>
                    <a:lnTo>
                      <a:pt x="121047" y="510686"/>
                    </a:lnTo>
                    <a:cubicBezTo>
                      <a:pt x="126905" y="529512"/>
                      <a:pt x="134435" y="547642"/>
                      <a:pt x="143499" y="564795"/>
                    </a:cubicBezTo>
                    <a:lnTo>
                      <a:pt x="57874" y="650421"/>
                    </a:lnTo>
                    <a:lnTo>
                      <a:pt x="187567" y="780114"/>
                    </a:lnTo>
                    <a:lnTo>
                      <a:pt x="273193" y="694488"/>
                    </a:lnTo>
                    <a:cubicBezTo>
                      <a:pt x="290347" y="703553"/>
                      <a:pt x="308336" y="711223"/>
                      <a:pt x="327302" y="716941"/>
                    </a:cubicBezTo>
                    <a:lnTo>
                      <a:pt x="327302" y="837988"/>
                    </a:lnTo>
                    <a:lnTo>
                      <a:pt x="510686" y="837988"/>
                    </a:lnTo>
                    <a:lnTo>
                      <a:pt x="510686" y="716941"/>
                    </a:lnTo>
                    <a:cubicBezTo>
                      <a:pt x="529513" y="711084"/>
                      <a:pt x="547642" y="703553"/>
                      <a:pt x="564795" y="694488"/>
                    </a:cubicBezTo>
                    <a:lnTo>
                      <a:pt x="650420" y="780114"/>
                    </a:lnTo>
                    <a:lnTo>
                      <a:pt x="780114" y="650421"/>
                    </a:lnTo>
                    <a:lnTo>
                      <a:pt x="694488" y="564795"/>
                    </a:lnTo>
                    <a:cubicBezTo>
                      <a:pt x="703553" y="547642"/>
                      <a:pt x="711223" y="529652"/>
                      <a:pt x="716941" y="510686"/>
                    </a:cubicBezTo>
                    <a:lnTo>
                      <a:pt x="837988" y="510686"/>
                    </a:lnTo>
                    <a:close/>
                    <a:moveTo>
                      <a:pt x="419064" y="605516"/>
                    </a:moveTo>
                    <a:cubicBezTo>
                      <a:pt x="316006" y="605516"/>
                      <a:pt x="232472" y="521982"/>
                      <a:pt x="232472" y="418924"/>
                    </a:cubicBezTo>
                    <a:cubicBezTo>
                      <a:pt x="232472" y="315867"/>
                      <a:pt x="316006" y="232333"/>
                      <a:pt x="419064" y="232333"/>
                    </a:cubicBezTo>
                    <a:cubicBezTo>
                      <a:pt x="522122" y="232333"/>
                      <a:pt x="605655" y="315867"/>
                      <a:pt x="605655" y="418924"/>
                    </a:cubicBezTo>
                    <a:cubicBezTo>
                      <a:pt x="605655" y="521982"/>
                      <a:pt x="522122" y="605516"/>
                      <a:pt x="419064" y="605516"/>
                    </a:cubicBezTo>
                    <a:close/>
                  </a:path>
                </a:pathLst>
              </a:custGeom>
              <a:solidFill>
                <a:srgbClr val="7C01F8"/>
              </a:solidFill>
              <a:ln w="13934" cap="flat">
                <a:noFill/>
                <a:prstDash val="solid"/>
                <a:miter/>
              </a:ln>
            </p:spPr>
            <p:txBody>
              <a:bodyPr rtlCol="0" anchor="ctr"/>
              <a:lstStyle/>
              <a:p>
                <a:endParaRPr lang="en-US"/>
              </a:p>
            </p:txBody>
          </p:sp>
        </p:grpSp>
      </p:grpSp>
      <p:sp>
        <p:nvSpPr>
          <p:cNvPr id="19" name="TextBox 18">
            <a:extLst>
              <a:ext uri="{FF2B5EF4-FFF2-40B4-BE49-F238E27FC236}">
                <a16:creationId xmlns:a16="http://schemas.microsoft.com/office/drawing/2014/main" id="{5DC0CB67-C609-2F3C-59C0-31650A5571C1}"/>
              </a:ext>
            </a:extLst>
          </p:cNvPr>
          <p:cNvSpPr txBox="1"/>
          <p:nvPr/>
        </p:nvSpPr>
        <p:spPr>
          <a:xfrm>
            <a:off x="5574101" y="1236186"/>
            <a:ext cx="2987789" cy="1569660"/>
          </a:xfrm>
          <a:prstGeom prst="rect">
            <a:avLst/>
          </a:prstGeom>
          <a:noFill/>
        </p:spPr>
        <p:txBody>
          <a:bodyPr wrap="square" rtlCol="0">
            <a:spAutoFit/>
          </a:bodyPr>
          <a:lstStyle/>
          <a:p>
            <a:r>
              <a:rPr lang="en-IN" sz="1200" dirty="0">
                <a:ea typeface="Source Sans Pro"/>
              </a:rPr>
              <a:t>This</a:t>
            </a:r>
            <a:r>
              <a:rPr lang="en-US" sz="1200" dirty="0">
                <a:ea typeface="Source Sans Pro"/>
              </a:rPr>
              <a:t> study proposed four motor imagery tasks to control a Parrot 2 AR drone using an Emotiv EPOC+EEG headset that provides 14-lead EEG data. The tasks involve imagining movements with the left and right hand, fingers, and elbows. They used a Python-based algorithm to run the experiment</a:t>
            </a:r>
            <a:endParaRPr lang="en-IN" sz="1200" dirty="0">
              <a:ea typeface="Source Sans Pro"/>
            </a:endParaRPr>
          </a:p>
        </p:txBody>
      </p:sp>
      <p:sp>
        <p:nvSpPr>
          <p:cNvPr id="21" name="TextBox 20">
            <a:extLst>
              <a:ext uri="{FF2B5EF4-FFF2-40B4-BE49-F238E27FC236}">
                <a16:creationId xmlns:a16="http://schemas.microsoft.com/office/drawing/2014/main" id="{9C186F93-917B-B352-4D06-04410CC34FD8}"/>
              </a:ext>
            </a:extLst>
          </p:cNvPr>
          <p:cNvSpPr txBox="1"/>
          <p:nvPr/>
        </p:nvSpPr>
        <p:spPr>
          <a:xfrm>
            <a:off x="5515884" y="3221007"/>
            <a:ext cx="2987789" cy="1754326"/>
          </a:xfrm>
          <a:prstGeom prst="rect">
            <a:avLst/>
          </a:prstGeom>
          <a:noFill/>
        </p:spPr>
        <p:txBody>
          <a:bodyPr wrap="square" rtlCol="0">
            <a:spAutoFit/>
          </a:bodyPr>
          <a:lstStyle/>
          <a:p>
            <a:r>
              <a:rPr lang="en-US" sz="1200" dirty="0">
                <a:ea typeface="Source Sans Pro"/>
              </a:rPr>
              <a:t>In this study the authors trained four different mental tasks to control the Parrot Rolling Spider drone, with the Emotiv Insight headset (7 channels) used to collect brain signals. The tasks included an ascending task, descending task, right task, and a left turn task. The programming environment EEGLAB was used to access the EEG data.</a:t>
            </a:r>
            <a:endParaRPr lang="en-IN" sz="1200" dirty="0">
              <a:ea typeface="Source Sans Pro"/>
            </a:endParaRPr>
          </a:p>
        </p:txBody>
      </p:sp>
      <p:sp>
        <p:nvSpPr>
          <p:cNvPr id="55" name="TextBox 54">
            <a:extLst>
              <a:ext uri="{FF2B5EF4-FFF2-40B4-BE49-F238E27FC236}">
                <a16:creationId xmlns:a16="http://schemas.microsoft.com/office/drawing/2014/main" id="{7FFC4619-8077-0FC2-51EC-4A95A694349E}"/>
              </a:ext>
            </a:extLst>
          </p:cNvPr>
          <p:cNvSpPr txBox="1"/>
          <p:nvPr/>
        </p:nvSpPr>
        <p:spPr>
          <a:xfrm>
            <a:off x="401295" y="1236186"/>
            <a:ext cx="2976503" cy="1415772"/>
          </a:xfrm>
          <a:prstGeom prst="rect">
            <a:avLst/>
          </a:prstGeom>
          <a:noFill/>
        </p:spPr>
        <p:txBody>
          <a:bodyPr wrap="square" rtlCol="0">
            <a:spAutoFit/>
          </a:bodyPr>
          <a:lstStyle/>
          <a:p>
            <a:pPr algn="r"/>
            <a:r>
              <a:rPr lang="en-US" sz="1200" dirty="0">
                <a:ea typeface="Source Sans Pro"/>
                <a:sym typeface="Source Sans Pro"/>
              </a:rPr>
              <a:t> EEG headset was used to collect brain signals while controlling a drone using facial expressions and mental commands. The accuracy of the test was based on the correctness of the commands, which depended on the person's attentiveness</a:t>
            </a:r>
            <a:r>
              <a:rPr lang="en-IN" sz="1400" i="1" dirty="0">
                <a:solidFill>
                  <a:schemeClr val="tx1">
                    <a:lumMod val="85000"/>
                    <a:lumOff val="15000"/>
                  </a:schemeClr>
                </a:solidFill>
              </a:rPr>
              <a:t>.</a:t>
            </a:r>
          </a:p>
        </p:txBody>
      </p:sp>
      <p:sp>
        <p:nvSpPr>
          <p:cNvPr id="58" name="TextBox 57">
            <a:extLst>
              <a:ext uri="{FF2B5EF4-FFF2-40B4-BE49-F238E27FC236}">
                <a16:creationId xmlns:a16="http://schemas.microsoft.com/office/drawing/2014/main" id="{30627D86-358A-9EF0-5542-CD37C31721F3}"/>
              </a:ext>
            </a:extLst>
          </p:cNvPr>
          <p:cNvSpPr txBox="1"/>
          <p:nvPr/>
        </p:nvSpPr>
        <p:spPr>
          <a:xfrm>
            <a:off x="401295" y="3221007"/>
            <a:ext cx="3062865" cy="1600438"/>
          </a:xfrm>
          <a:prstGeom prst="rect">
            <a:avLst/>
          </a:prstGeom>
          <a:noFill/>
        </p:spPr>
        <p:txBody>
          <a:bodyPr wrap="square" rtlCol="0">
            <a:spAutoFit/>
          </a:bodyPr>
          <a:lstStyle/>
          <a:p>
            <a:pPr algn="r"/>
            <a:r>
              <a:rPr lang="en-IN" sz="1200">
                <a:ea typeface="Source Sans Pro"/>
              </a:rPr>
              <a:t>This </a:t>
            </a:r>
            <a:r>
              <a:rPr lang="en-US" sz="1200">
                <a:ea typeface="Source Sans Pro"/>
              </a:rPr>
              <a:t>study </a:t>
            </a:r>
            <a:r>
              <a:rPr lang="en-US" sz="1200" dirty="0">
                <a:ea typeface="Source Sans Pro"/>
              </a:rPr>
              <a:t>developed a BCI system based on the SSVEP paradigm to control a drone, replacing it with a feedback loop using LEDs controlled by an Arduino board. They used an Emotiv Neuroheadset with 16 channels to acquire brain signals and tested the system on ten healthy subjects</a:t>
            </a:r>
            <a:r>
              <a:rPr lang="en-US" sz="1400" i="1" dirty="0">
                <a:solidFill>
                  <a:schemeClr val="tx1">
                    <a:lumMod val="85000"/>
                    <a:lumOff val="15000"/>
                  </a:schemeClr>
                </a:solidFill>
              </a:rPr>
              <a:t>.</a:t>
            </a:r>
            <a:endParaRPr lang="en-IN" sz="1400" i="1" dirty="0">
              <a:solidFill>
                <a:schemeClr val="tx1">
                  <a:lumMod val="85000"/>
                  <a:lumOff val="15000"/>
                </a:schemeClr>
              </a:solidFill>
            </a:endParaRPr>
          </a:p>
        </p:txBody>
      </p:sp>
      <p:sp>
        <p:nvSpPr>
          <p:cNvPr id="4" name="TextBox 3">
            <a:extLst>
              <a:ext uri="{FF2B5EF4-FFF2-40B4-BE49-F238E27FC236}">
                <a16:creationId xmlns:a16="http://schemas.microsoft.com/office/drawing/2014/main" id="{54A3D727-2C74-CC6A-0944-104A3FABC3C8}"/>
              </a:ext>
            </a:extLst>
          </p:cNvPr>
          <p:cNvSpPr txBox="1"/>
          <p:nvPr/>
        </p:nvSpPr>
        <p:spPr>
          <a:xfrm>
            <a:off x="2539131" y="1008993"/>
            <a:ext cx="1690188" cy="307777"/>
          </a:xfrm>
          <a:prstGeom prst="rect">
            <a:avLst/>
          </a:prstGeom>
          <a:noFill/>
        </p:spPr>
        <p:txBody>
          <a:bodyPr wrap="square" rtlCol="0">
            <a:spAutoFit/>
          </a:bodyPr>
          <a:lstStyle/>
          <a:p>
            <a:r>
              <a:rPr lang="en-US" b="1" dirty="0"/>
              <a:t>Study 1</a:t>
            </a:r>
          </a:p>
        </p:txBody>
      </p:sp>
      <p:sp>
        <p:nvSpPr>
          <p:cNvPr id="5" name="TextBox 4">
            <a:extLst>
              <a:ext uri="{FF2B5EF4-FFF2-40B4-BE49-F238E27FC236}">
                <a16:creationId xmlns:a16="http://schemas.microsoft.com/office/drawing/2014/main" id="{9E12712F-B246-9FDC-F375-E55813FF9D9D}"/>
              </a:ext>
            </a:extLst>
          </p:cNvPr>
          <p:cNvSpPr txBox="1"/>
          <p:nvPr/>
        </p:nvSpPr>
        <p:spPr>
          <a:xfrm>
            <a:off x="5579251" y="1004382"/>
            <a:ext cx="1690188" cy="307777"/>
          </a:xfrm>
          <a:prstGeom prst="rect">
            <a:avLst/>
          </a:prstGeom>
          <a:noFill/>
        </p:spPr>
        <p:txBody>
          <a:bodyPr wrap="square" rtlCol="0">
            <a:spAutoFit/>
          </a:bodyPr>
          <a:lstStyle/>
          <a:p>
            <a:r>
              <a:rPr lang="en-US" b="1" dirty="0"/>
              <a:t>Study 2</a:t>
            </a:r>
          </a:p>
        </p:txBody>
      </p:sp>
      <p:sp>
        <p:nvSpPr>
          <p:cNvPr id="8" name="TextBox 7">
            <a:extLst>
              <a:ext uri="{FF2B5EF4-FFF2-40B4-BE49-F238E27FC236}">
                <a16:creationId xmlns:a16="http://schemas.microsoft.com/office/drawing/2014/main" id="{B531FCCF-E93E-AAE8-1103-8184FFD6B17F}"/>
              </a:ext>
            </a:extLst>
          </p:cNvPr>
          <p:cNvSpPr txBox="1"/>
          <p:nvPr/>
        </p:nvSpPr>
        <p:spPr>
          <a:xfrm>
            <a:off x="2550419" y="2990815"/>
            <a:ext cx="1690188" cy="307777"/>
          </a:xfrm>
          <a:prstGeom prst="rect">
            <a:avLst/>
          </a:prstGeom>
          <a:noFill/>
        </p:spPr>
        <p:txBody>
          <a:bodyPr wrap="square" rtlCol="0">
            <a:spAutoFit/>
          </a:bodyPr>
          <a:lstStyle/>
          <a:p>
            <a:r>
              <a:rPr lang="en-US" b="1" dirty="0"/>
              <a:t>Study 3</a:t>
            </a:r>
          </a:p>
        </p:txBody>
      </p:sp>
      <p:sp>
        <p:nvSpPr>
          <p:cNvPr id="10" name="TextBox 9">
            <a:extLst>
              <a:ext uri="{FF2B5EF4-FFF2-40B4-BE49-F238E27FC236}">
                <a16:creationId xmlns:a16="http://schemas.microsoft.com/office/drawing/2014/main" id="{9845264D-16F1-C4FB-5494-644D5F406869}"/>
              </a:ext>
            </a:extLst>
          </p:cNvPr>
          <p:cNvSpPr txBox="1"/>
          <p:nvPr/>
        </p:nvSpPr>
        <p:spPr>
          <a:xfrm>
            <a:off x="5523945" y="2977376"/>
            <a:ext cx="1690188" cy="307777"/>
          </a:xfrm>
          <a:prstGeom prst="rect">
            <a:avLst/>
          </a:prstGeom>
          <a:noFill/>
        </p:spPr>
        <p:txBody>
          <a:bodyPr wrap="square" rtlCol="0">
            <a:spAutoFit/>
          </a:bodyPr>
          <a:lstStyle/>
          <a:p>
            <a:r>
              <a:rPr lang="en-US" b="1" dirty="0"/>
              <a:t>Study 4</a:t>
            </a:r>
          </a:p>
        </p:txBody>
      </p:sp>
    </p:spTree>
    <p:extLst>
      <p:ext uri="{BB962C8B-B14F-4D97-AF65-F5344CB8AC3E}">
        <p14:creationId xmlns:p14="http://schemas.microsoft.com/office/powerpoint/2010/main" val="327082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612642" y="2491112"/>
            <a:ext cx="6188650" cy="27130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a:t>Problem Identification</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Graphic 4" descr="Lightbulb and gear">
            <a:extLst>
              <a:ext uri="{FF2B5EF4-FFF2-40B4-BE49-F238E27FC236}">
                <a16:creationId xmlns:a16="http://schemas.microsoft.com/office/drawing/2014/main" id="{98C91A96-C829-0157-A916-41D48A1D8F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37293" y="1284456"/>
            <a:ext cx="1090192" cy="1090192"/>
          </a:xfrm>
          <a:prstGeom prst="rect">
            <a:avLst/>
          </a:prstGeom>
        </p:spPr>
      </p:pic>
    </p:spTree>
    <p:extLst>
      <p:ext uri="{BB962C8B-B14F-4D97-AF65-F5344CB8AC3E}">
        <p14:creationId xmlns:p14="http://schemas.microsoft.com/office/powerpoint/2010/main" val="383412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98598" y="326422"/>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 sz="3600" dirty="0"/>
              <a:t>Problem Statement</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298598" y="1716517"/>
            <a:ext cx="6446908"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1400" dirty="0">
                <a:solidFill>
                  <a:srgbClr val="000000"/>
                </a:solidFill>
                <a:latin typeface="Arial"/>
                <a:cs typeface="Arial"/>
                <a:sym typeface="Arial"/>
              </a:rPr>
              <a:t>In recent years, a lot of research has been done in this subject, with researchers attempting to develop user-friendly and easy to use assistive technology for drone navigation. BCI will be the new horizon as an assistive technology being used for drone navigation. However, there is a lack of navigational cues to detect user’s brain signals and to translate them into expected actions and activities accurately to control the navigational cues of drone.</a:t>
            </a:r>
          </a:p>
        </p:txBody>
      </p:sp>
    </p:spTree>
    <p:extLst>
      <p:ext uri="{BB962C8B-B14F-4D97-AF65-F5344CB8AC3E}">
        <p14:creationId xmlns:p14="http://schemas.microsoft.com/office/powerpoint/2010/main" val="342777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73982" y="-30900"/>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 sz="3600" dirty="0"/>
              <a:t>Project Goals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46" name="Group 45">
            <a:extLst>
              <a:ext uri="{FF2B5EF4-FFF2-40B4-BE49-F238E27FC236}">
                <a16:creationId xmlns:a16="http://schemas.microsoft.com/office/drawing/2014/main" id="{85AC9648-FA77-CC83-AF20-46F862DA6325}"/>
              </a:ext>
            </a:extLst>
          </p:cNvPr>
          <p:cNvGrpSpPr/>
          <p:nvPr/>
        </p:nvGrpSpPr>
        <p:grpSpPr>
          <a:xfrm>
            <a:off x="882127" y="1535333"/>
            <a:ext cx="7960659" cy="3144632"/>
            <a:chOff x="269408" y="2409232"/>
            <a:chExt cx="6010439" cy="2453372"/>
          </a:xfrm>
        </p:grpSpPr>
        <p:sp>
          <p:nvSpPr>
            <p:cNvPr id="47" name="Rectangle: Rounded Corners 46">
              <a:extLst>
                <a:ext uri="{FF2B5EF4-FFF2-40B4-BE49-F238E27FC236}">
                  <a16:creationId xmlns:a16="http://schemas.microsoft.com/office/drawing/2014/main" id="{91167E65-FFD5-24DB-0D48-1159913FD81C}"/>
                </a:ext>
              </a:extLst>
            </p:cNvPr>
            <p:cNvSpPr/>
            <p:nvPr/>
          </p:nvSpPr>
          <p:spPr bwMode="auto">
            <a:xfrm>
              <a:off x="1031065" y="3164627"/>
              <a:ext cx="775854" cy="528747"/>
            </a:xfrm>
            <a:prstGeom prst="roundRect">
              <a:avLst/>
            </a:prstGeom>
            <a:solidFill>
              <a:srgbClr val="ECEFE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48" name="Rectangle: Rounded Corners 47">
              <a:extLst>
                <a:ext uri="{FF2B5EF4-FFF2-40B4-BE49-F238E27FC236}">
                  <a16:creationId xmlns:a16="http://schemas.microsoft.com/office/drawing/2014/main" id="{6DCC59E3-61F3-7FCF-2EA6-B5411C2273E6}"/>
                </a:ext>
              </a:extLst>
            </p:cNvPr>
            <p:cNvSpPr/>
            <p:nvPr/>
          </p:nvSpPr>
          <p:spPr bwMode="auto">
            <a:xfrm>
              <a:off x="2607569" y="3164627"/>
              <a:ext cx="775854" cy="528747"/>
            </a:xfrm>
            <a:prstGeom prst="roundRect">
              <a:avLst/>
            </a:prstGeom>
            <a:solidFill>
              <a:srgbClr val="ECEFE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49" name="Rectangle: Rounded Corners 48">
              <a:extLst>
                <a:ext uri="{FF2B5EF4-FFF2-40B4-BE49-F238E27FC236}">
                  <a16:creationId xmlns:a16="http://schemas.microsoft.com/office/drawing/2014/main" id="{340FF24E-9B32-2E71-949B-4FF02171FFCA}"/>
                </a:ext>
              </a:extLst>
            </p:cNvPr>
            <p:cNvSpPr/>
            <p:nvPr/>
          </p:nvSpPr>
          <p:spPr bwMode="auto">
            <a:xfrm>
              <a:off x="4184073" y="3164627"/>
              <a:ext cx="775854" cy="528747"/>
            </a:xfrm>
            <a:prstGeom prst="roundRect">
              <a:avLst/>
            </a:prstGeom>
            <a:solidFill>
              <a:srgbClr val="ECEFE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cxnSp>
          <p:nvCxnSpPr>
            <p:cNvPr id="52" name="Straight Connector 51">
              <a:extLst>
                <a:ext uri="{FF2B5EF4-FFF2-40B4-BE49-F238E27FC236}">
                  <a16:creationId xmlns:a16="http://schemas.microsoft.com/office/drawing/2014/main" id="{C845A1B7-4B3D-A968-F2D5-18B9CF741DA9}"/>
                </a:ext>
              </a:extLst>
            </p:cNvPr>
            <p:cNvCxnSpPr>
              <a:cxnSpLocks/>
            </p:cNvCxnSpPr>
            <p:nvPr/>
          </p:nvCxnSpPr>
          <p:spPr>
            <a:xfrm>
              <a:off x="1800336" y="3172968"/>
              <a:ext cx="813816" cy="51206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88B503-3DB7-3E3F-5C36-BE5973EDD28A}"/>
                </a:ext>
              </a:extLst>
            </p:cNvPr>
            <p:cNvCxnSpPr>
              <a:cxnSpLocks/>
            </p:cNvCxnSpPr>
            <p:nvPr/>
          </p:nvCxnSpPr>
          <p:spPr>
            <a:xfrm flipH="1">
              <a:off x="3376840" y="3172968"/>
              <a:ext cx="813816" cy="51206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6" name="Diamond 55">
              <a:extLst>
                <a:ext uri="{FF2B5EF4-FFF2-40B4-BE49-F238E27FC236}">
                  <a16:creationId xmlns:a16="http://schemas.microsoft.com/office/drawing/2014/main" id="{255839BE-5682-F39E-E6FD-807C94D290C5}"/>
                </a:ext>
              </a:extLst>
            </p:cNvPr>
            <p:cNvSpPr/>
            <p:nvPr/>
          </p:nvSpPr>
          <p:spPr bwMode="auto">
            <a:xfrm>
              <a:off x="1031064" y="3156285"/>
              <a:ext cx="775854" cy="528747"/>
            </a:xfrm>
            <a:prstGeom prst="diamond">
              <a:avLst/>
            </a:prstGeom>
            <a:solidFill>
              <a:srgbClr val="FE6266"/>
            </a:solidFill>
            <a:ln>
              <a:noFill/>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58" name="Diamond 57">
              <a:extLst>
                <a:ext uri="{FF2B5EF4-FFF2-40B4-BE49-F238E27FC236}">
                  <a16:creationId xmlns:a16="http://schemas.microsoft.com/office/drawing/2014/main" id="{13AF4B97-14B4-5A05-A79E-0B13FBD8C811}"/>
                </a:ext>
              </a:extLst>
            </p:cNvPr>
            <p:cNvSpPr/>
            <p:nvPr/>
          </p:nvSpPr>
          <p:spPr bwMode="auto">
            <a:xfrm>
              <a:off x="2607569" y="3164627"/>
              <a:ext cx="775854" cy="528747"/>
            </a:xfrm>
            <a:prstGeom prst="diamond">
              <a:avLst/>
            </a:prstGeom>
            <a:solidFill>
              <a:srgbClr val="25909F"/>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60" name="Diamond 59">
              <a:extLst>
                <a:ext uri="{FF2B5EF4-FFF2-40B4-BE49-F238E27FC236}">
                  <a16:creationId xmlns:a16="http://schemas.microsoft.com/office/drawing/2014/main" id="{6966FAE8-ECBB-10F3-FB3E-A2CB073300B9}"/>
                </a:ext>
              </a:extLst>
            </p:cNvPr>
            <p:cNvSpPr/>
            <p:nvPr/>
          </p:nvSpPr>
          <p:spPr bwMode="auto">
            <a:xfrm>
              <a:off x="4184073" y="3164627"/>
              <a:ext cx="775854" cy="528747"/>
            </a:xfrm>
            <a:prstGeom prst="diamond">
              <a:avLst/>
            </a:prstGeom>
            <a:solidFill>
              <a:srgbClr val="E7BC3D"/>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63" name="TextBox 62">
              <a:extLst>
                <a:ext uri="{FF2B5EF4-FFF2-40B4-BE49-F238E27FC236}">
                  <a16:creationId xmlns:a16="http://schemas.microsoft.com/office/drawing/2014/main" id="{799C964B-85ED-BB57-FA2A-1B39C1317C00}"/>
                </a:ext>
              </a:extLst>
            </p:cNvPr>
            <p:cNvSpPr txBox="1">
              <a:spLocks noChangeAspect="1"/>
            </p:cNvSpPr>
            <p:nvPr/>
          </p:nvSpPr>
          <p:spPr>
            <a:xfrm>
              <a:off x="6017162" y="3345873"/>
              <a:ext cx="262685" cy="166255"/>
            </a:xfrm>
            <a:custGeom>
              <a:avLst/>
              <a:gdLst>
                <a:gd name="connsiteX0" fmla="*/ 266136 w 317849"/>
                <a:gd name="connsiteY0" fmla="*/ 36344 h 201168"/>
                <a:gd name="connsiteX1" fmla="*/ 199590 w 317849"/>
                <a:gd name="connsiteY1" fmla="*/ 119618 h 201168"/>
                <a:gd name="connsiteX2" fmla="*/ 266136 w 317849"/>
                <a:gd name="connsiteY2" fmla="*/ 119618 h 201168"/>
                <a:gd name="connsiteX3" fmla="*/ 69653 w 317849"/>
                <a:gd name="connsiteY3" fmla="*/ 22573 h 201168"/>
                <a:gd name="connsiteX4" fmla="*/ 53786 w 317849"/>
                <a:gd name="connsiteY4" fmla="*/ 28769 h 201168"/>
                <a:gd name="connsiteX5" fmla="*/ 43749 w 317849"/>
                <a:gd name="connsiteY5" fmla="*/ 46165 h 201168"/>
                <a:gd name="connsiteX6" fmla="*/ 38520 w 317849"/>
                <a:gd name="connsiteY6" fmla="*/ 71622 h 201168"/>
                <a:gd name="connsiteX7" fmla="*/ 37000 w 317849"/>
                <a:gd name="connsiteY7" fmla="*/ 101476 h 201168"/>
                <a:gd name="connsiteX8" fmla="*/ 38520 w 317849"/>
                <a:gd name="connsiteY8" fmla="*/ 131073 h 201168"/>
                <a:gd name="connsiteX9" fmla="*/ 43738 w 317849"/>
                <a:gd name="connsiteY9" fmla="*/ 155916 h 201168"/>
                <a:gd name="connsiteX10" fmla="*/ 53732 w 317849"/>
                <a:gd name="connsiteY10" fmla="*/ 172697 h 201168"/>
                <a:gd name="connsiteX11" fmla="*/ 69653 w 317849"/>
                <a:gd name="connsiteY11" fmla="*/ 178596 h 201168"/>
                <a:gd name="connsiteX12" fmla="*/ 85810 w 317849"/>
                <a:gd name="connsiteY12" fmla="*/ 172668 h 201168"/>
                <a:gd name="connsiteX13" fmla="*/ 95906 w 317849"/>
                <a:gd name="connsiteY13" fmla="*/ 155864 h 201168"/>
                <a:gd name="connsiteX14" fmla="*/ 101214 w 317849"/>
                <a:gd name="connsiteY14" fmla="*/ 130823 h 201168"/>
                <a:gd name="connsiteX15" fmla="*/ 102755 w 317849"/>
                <a:gd name="connsiteY15" fmla="*/ 101476 h 201168"/>
                <a:gd name="connsiteX16" fmla="*/ 101213 w 317849"/>
                <a:gd name="connsiteY16" fmla="*/ 71873 h 201168"/>
                <a:gd name="connsiteX17" fmla="*/ 95894 w 317849"/>
                <a:gd name="connsiteY17" fmla="*/ 46215 h 201168"/>
                <a:gd name="connsiteX18" fmla="*/ 85757 w 317849"/>
                <a:gd name="connsiteY18" fmla="*/ 28799 h 201168"/>
                <a:gd name="connsiteX19" fmla="*/ 69653 w 317849"/>
                <a:gd name="connsiteY19" fmla="*/ 22573 h 201168"/>
                <a:gd name="connsiteX20" fmla="*/ 264705 w 317849"/>
                <a:gd name="connsiteY20" fmla="*/ 0 h 201168"/>
                <a:gd name="connsiteX21" fmla="*/ 296275 w 317849"/>
                <a:gd name="connsiteY21" fmla="*/ 0 h 201168"/>
                <a:gd name="connsiteX22" fmla="*/ 296275 w 317849"/>
                <a:gd name="connsiteY22" fmla="*/ 113375 h 201168"/>
                <a:gd name="connsiteX23" fmla="*/ 317849 w 317849"/>
                <a:gd name="connsiteY23" fmla="*/ 113375 h 201168"/>
                <a:gd name="connsiteX24" fmla="*/ 317849 w 317849"/>
                <a:gd name="connsiteY24" fmla="*/ 142874 h 201168"/>
                <a:gd name="connsiteX25" fmla="*/ 296275 w 317849"/>
                <a:gd name="connsiteY25" fmla="*/ 142874 h 201168"/>
                <a:gd name="connsiteX26" fmla="*/ 296275 w 317849"/>
                <a:gd name="connsiteY26" fmla="*/ 201168 h 201168"/>
                <a:gd name="connsiteX27" fmla="*/ 259738 w 317849"/>
                <a:gd name="connsiteY27" fmla="*/ 201168 h 201168"/>
                <a:gd name="connsiteX28" fmla="*/ 259738 w 317849"/>
                <a:gd name="connsiteY28" fmla="*/ 142874 h 201168"/>
                <a:gd name="connsiteX29" fmla="*/ 174515 w 317849"/>
                <a:gd name="connsiteY29" fmla="*/ 142874 h 201168"/>
                <a:gd name="connsiteX30" fmla="*/ 174515 w 317849"/>
                <a:gd name="connsiteY30" fmla="*/ 113712 h 201168"/>
                <a:gd name="connsiteX31" fmla="*/ 69653 w 317849"/>
                <a:gd name="connsiteY31" fmla="*/ 0 h 201168"/>
                <a:gd name="connsiteX32" fmla="*/ 108980 w 317849"/>
                <a:gd name="connsiteY32" fmla="*/ 14287 h 201168"/>
                <a:gd name="connsiteX33" fmla="*/ 132249 w 317849"/>
                <a:gd name="connsiteY33" fmla="*/ 51693 h 201168"/>
                <a:gd name="connsiteX34" fmla="*/ 139904 w 317849"/>
                <a:gd name="connsiteY34" fmla="*/ 101476 h 201168"/>
                <a:gd name="connsiteX35" fmla="*/ 132252 w 317849"/>
                <a:gd name="connsiteY35" fmla="*/ 150777 h 201168"/>
                <a:gd name="connsiteX36" fmla="*/ 108972 w 317849"/>
                <a:gd name="connsiteY36" fmla="*/ 187259 h 201168"/>
                <a:gd name="connsiteX37" fmla="*/ 69653 w 317849"/>
                <a:gd name="connsiteY37" fmla="*/ 201168 h 201168"/>
                <a:gd name="connsiteX38" fmla="*/ 30636 w 317849"/>
                <a:gd name="connsiteY38" fmla="*/ 187282 h 201168"/>
                <a:gd name="connsiteX39" fmla="*/ 7557 w 317849"/>
                <a:gd name="connsiteY39" fmla="*/ 150883 h 201168"/>
                <a:gd name="connsiteX40" fmla="*/ 0 w 317849"/>
                <a:gd name="connsiteY40" fmla="*/ 101476 h 201168"/>
                <a:gd name="connsiteX41" fmla="*/ 7571 w 317849"/>
                <a:gd name="connsiteY41" fmla="*/ 51597 h 201168"/>
                <a:gd name="connsiteX42" fmla="*/ 30641 w 317849"/>
                <a:gd name="connsiteY42" fmla="*/ 14252 h 201168"/>
                <a:gd name="connsiteX43" fmla="*/ 69653 w 317849"/>
                <a:gd name="connsiteY43" fmla="*/ 0 h 20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7849" h="201168">
                  <a:moveTo>
                    <a:pt x="266136" y="36344"/>
                  </a:moveTo>
                  <a:lnTo>
                    <a:pt x="199590" y="119618"/>
                  </a:lnTo>
                  <a:lnTo>
                    <a:pt x="266136" y="119618"/>
                  </a:lnTo>
                  <a:close/>
                  <a:moveTo>
                    <a:pt x="69653" y="22573"/>
                  </a:moveTo>
                  <a:cubicBezTo>
                    <a:pt x="63294" y="22573"/>
                    <a:pt x="58005" y="24638"/>
                    <a:pt x="53786" y="28769"/>
                  </a:cubicBezTo>
                  <a:cubicBezTo>
                    <a:pt x="49567" y="32899"/>
                    <a:pt x="46221" y="38699"/>
                    <a:pt x="43749" y="46165"/>
                  </a:cubicBezTo>
                  <a:cubicBezTo>
                    <a:pt x="41277" y="53632"/>
                    <a:pt x="39533" y="62118"/>
                    <a:pt x="38520" y="71622"/>
                  </a:cubicBezTo>
                  <a:cubicBezTo>
                    <a:pt x="37506" y="81126"/>
                    <a:pt x="37000" y="91077"/>
                    <a:pt x="37000" y="101476"/>
                  </a:cubicBezTo>
                  <a:cubicBezTo>
                    <a:pt x="37000" y="111901"/>
                    <a:pt x="37506" y="121767"/>
                    <a:pt x="38520" y="131073"/>
                  </a:cubicBezTo>
                  <a:cubicBezTo>
                    <a:pt x="39533" y="140379"/>
                    <a:pt x="41273" y="148660"/>
                    <a:pt x="43738" y="155916"/>
                  </a:cubicBezTo>
                  <a:cubicBezTo>
                    <a:pt x="46204" y="163172"/>
                    <a:pt x="49534" y="168766"/>
                    <a:pt x="53732" y="172697"/>
                  </a:cubicBezTo>
                  <a:cubicBezTo>
                    <a:pt x="57928" y="176630"/>
                    <a:pt x="63236" y="178596"/>
                    <a:pt x="69653" y="178596"/>
                  </a:cubicBezTo>
                  <a:cubicBezTo>
                    <a:pt x="76207" y="178596"/>
                    <a:pt x="81592" y="176620"/>
                    <a:pt x="85810" y="172668"/>
                  </a:cubicBezTo>
                  <a:cubicBezTo>
                    <a:pt x="90028" y="168716"/>
                    <a:pt x="93394" y="163115"/>
                    <a:pt x="95906" y="155864"/>
                  </a:cubicBezTo>
                  <a:cubicBezTo>
                    <a:pt x="98417" y="148613"/>
                    <a:pt x="100188" y="140266"/>
                    <a:pt x="101214" y="130823"/>
                  </a:cubicBezTo>
                  <a:cubicBezTo>
                    <a:pt x="102241" y="121380"/>
                    <a:pt x="102755" y="111597"/>
                    <a:pt x="102755" y="101476"/>
                  </a:cubicBezTo>
                  <a:cubicBezTo>
                    <a:pt x="102755" y="91386"/>
                    <a:pt x="102241" y="81519"/>
                    <a:pt x="101213" y="71873"/>
                  </a:cubicBezTo>
                  <a:cubicBezTo>
                    <a:pt x="100186" y="62227"/>
                    <a:pt x="98412" y="53675"/>
                    <a:pt x="95894" y="46215"/>
                  </a:cubicBezTo>
                  <a:cubicBezTo>
                    <a:pt x="93376" y="38756"/>
                    <a:pt x="89997" y="32951"/>
                    <a:pt x="85757" y="28799"/>
                  </a:cubicBezTo>
                  <a:cubicBezTo>
                    <a:pt x="81518" y="24649"/>
                    <a:pt x="76150" y="22573"/>
                    <a:pt x="69653" y="22573"/>
                  </a:cubicBezTo>
                  <a:close/>
                  <a:moveTo>
                    <a:pt x="264705" y="0"/>
                  </a:moveTo>
                  <a:lnTo>
                    <a:pt x="296275" y="0"/>
                  </a:lnTo>
                  <a:lnTo>
                    <a:pt x="296275" y="113375"/>
                  </a:lnTo>
                  <a:lnTo>
                    <a:pt x="317849" y="113375"/>
                  </a:lnTo>
                  <a:lnTo>
                    <a:pt x="317849" y="142874"/>
                  </a:lnTo>
                  <a:lnTo>
                    <a:pt x="296275" y="142874"/>
                  </a:lnTo>
                  <a:lnTo>
                    <a:pt x="296275" y="201168"/>
                  </a:lnTo>
                  <a:lnTo>
                    <a:pt x="259738" y="201168"/>
                  </a:lnTo>
                  <a:lnTo>
                    <a:pt x="259738" y="142874"/>
                  </a:lnTo>
                  <a:lnTo>
                    <a:pt x="174515" y="142874"/>
                  </a:lnTo>
                  <a:lnTo>
                    <a:pt x="174515" y="113712"/>
                  </a:lnTo>
                  <a:close/>
                  <a:moveTo>
                    <a:pt x="69653" y="0"/>
                  </a:moveTo>
                  <a:cubicBezTo>
                    <a:pt x="85462" y="0"/>
                    <a:pt x="98570" y="4762"/>
                    <a:pt x="108980" y="14287"/>
                  </a:cubicBezTo>
                  <a:cubicBezTo>
                    <a:pt x="119390" y="23811"/>
                    <a:pt x="127146" y="36279"/>
                    <a:pt x="132249" y="51693"/>
                  </a:cubicBezTo>
                  <a:cubicBezTo>
                    <a:pt x="137352" y="67106"/>
                    <a:pt x="139904" y="83700"/>
                    <a:pt x="139904" y="101476"/>
                  </a:cubicBezTo>
                  <a:cubicBezTo>
                    <a:pt x="139904" y="119294"/>
                    <a:pt x="137353" y="135728"/>
                    <a:pt x="132252" y="150777"/>
                  </a:cubicBezTo>
                  <a:cubicBezTo>
                    <a:pt x="127150" y="165826"/>
                    <a:pt x="119390" y="177986"/>
                    <a:pt x="108972" y="187259"/>
                  </a:cubicBezTo>
                  <a:cubicBezTo>
                    <a:pt x="98553" y="196532"/>
                    <a:pt x="85448" y="201168"/>
                    <a:pt x="69653" y="201168"/>
                  </a:cubicBezTo>
                  <a:cubicBezTo>
                    <a:pt x="53991" y="201168"/>
                    <a:pt x="40984" y="196540"/>
                    <a:pt x="30636" y="187282"/>
                  </a:cubicBezTo>
                  <a:cubicBezTo>
                    <a:pt x="20287" y="178025"/>
                    <a:pt x="12594" y="165892"/>
                    <a:pt x="7557" y="150883"/>
                  </a:cubicBezTo>
                  <a:cubicBezTo>
                    <a:pt x="2519" y="135873"/>
                    <a:pt x="0" y="119403"/>
                    <a:pt x="0" y="101476"/>
                  </a:cubicBezTo>
                  <a:cubicBezTo>
                    <a:pt x="0" y="83619"/>
                    <a:pt x="2523" y="66992"/>
                    <a:pt x="7571" y="51597"/>
                  </a:cubicBezTo>
                  <a:cubicBezTo>
                    <a:pt x="12617" y="36202"/>
                    <a:pt x="20307" y="23754"/>
                    <a:pt x="30641" y="14252"/>
                  </a:cubicBezTo>
                  <a:cubicBezTo>
                    <a:pt x="40973" y="4751"/>
                    <a:pt x="53978" y="0"/>
                    <a:pt x="6965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400" b="1" dirty="0">
                <a:solidFill>
                  <a:schemeClr val="tx1">
                    <a:lumMod val="85000"/>
                    <a:lumOff val="15000"/>
                  </a:schemeClr>
                </a:solidFill>
                <a:ea typeface="Abyssinica SIL" panose="02000000000000000000" pitchFamily="2" charset="0"/>
                <a:cs typeface="Abyssinica SIL" panose="02000000000000000000" pitchFamily="2" charset="0"/>
              </a:endParaRPr>
            </a:p>
          </p:txBody>
        </p:sp>
        <p:sp>
          <p:nvSpPr>
            <p:cNvPr id="66" name="TextBox 65">
              <a:extLst>
                <a:ext uri="{FF2B5EF4-FFF2-40B4-BE49-F238E27FC236}">
                  <a16:creationId xmlns:a16="http://schemas.microsoft.com/office/drawing/2014/main" id="{23F64145-B37D-3D33-C2C4-196CE1DDC6C2}"/>
                </a:ext>
              </a:extLst>
            </p:cNvPr>
            <p:cNvSpPr txBox="1"/>
            <p:nvPr/>
          </p:nvSpPr>
          <p:spPr>
            <a:xfrm>
              <a:off x="1852495" y="3296330"/>
              <a:ext cx="2286000" cy="264132"/>
            </a:xfrm>
            <a:prstGeom prst="rect">
              <a:avLst/>
            </a:prstGeom>
            <a:noFill/>
          </p:spPr>
          <p:txBody>
            <a:bodyPr wrap="square" rtlCol="0">
              <a:spAutoFit/>
            </a:bodyPr>
            <a:lstStyle/>
            <a:p>
              <a:pPr algn="ctr"/>
              <a:r>
                <a:rPr lang="en-US" sz="1600" b="1" dirty="0">
                  <a:solidFill>
                    <a:schemeClr val="tx1">
                      <a:lumMod val="85000"/>
                      <a:lumOff val="15000"/>
                    </a:schemeClr>
                  </a:solidFill>
                  <a:ea typeface="Abyssinica SIL" panose="02000000000000000000" pitchFamily="2" charset="0"/>
                  <a:cs typeface="Abyssinica SIL" panose="02000000000000000000" pitchFamily="2" charset="0"/>
                </a:rPr>
                <a:t>02</a:t>
              </a:r>
            </a:p>
          </p:txBody>
        </p:sp>
        <p:sp>
          <p:nvSpPr>
            <p:cNvPr id="67" name="TextBox 66">
              <a:extLst>
                <a:ext uri="{FF2B5EF4-FFF2-40B4-BE49-F238E27FC236}">
                  <a16:creationId xmlns:a16="http://schemas.microsoft.com/office/drawing/2014/main" id="{D404725B-6847-4C24-295F-62C4E0ACDE24}"/>
                </a:ext>
              </a:extLst>
            </p:cNvPr>
            <p:cNvSpPr txBox="1"/>
            <p:nvPr/>
          </p:nvSpPr>
          <p:spPr>
            <a:xfrm>
              <a:off x="269408" y="3904494"/>
              <a:ext cx="2338161" cy="958110"/>
            </a:xfrm>
            <a:prstGeom prst="rect">
              <a:avLst/>
            </a:prstGeom>
            <a:noFill/>
          </p:spPr>
          <p:txBody>
            <a:bodyPr wrap="square" rtlCol="0">
              <a:spAutoFit/>
            </a:bodyPr>
            <a:lstStyle/>
            <a:p>
              <a:pPr algn="ctr"/>
              <a:r>
                <a:rPr lang="en-US" dirty="0">
                  <a:ea typeface="Source Sans Pro"/>
                  <a:sym typeface="Source Sans Pro"/>
                </a:rPr>
                <a:t>Establish one-way communication from brain signals to python program running on our laptop</a:t>
              </a:r>
              <a:r>
                <a:rPr lang="en-US" sz="1400" i="1" dirty="0">
                  <a:solidFill>
                    <a:schemeClr val="tx1">
                      <a:lumMod val="85000"/>
                      <a:lumOff val="15000"/>
                    </a:schemeClr>
                  </a:solidFill>
                </a:rPr>
                <a:t>.</a:t>
              </a:r>
              <a:endParaRPr lang="en-IN" sz="1400" i="1" dirty="0">
                <a:solidFill>
                  <a:schemeClr val="tx1">
                    <a:lumMod val="85000"/>
                    <a:lumOff val="15000"/>
                  </a:schemeClr>
                </a:solidFill>
              </a:endParaRPr>
            </a:p>
          </p:txBody>
        </p:sp>
        <p:sp>
          <p:nvSpPr>
            <p:cNvPr id="70" name="TextBox 69">
              <a:extLst>
                <a:ext uri="{FF2B5EF4-FFF2-40B4-BE49-F238E27FC236}">
                  <a16:creationId xmlns:a16="http://schemas.microsoft.com/office/drawing/2014/main" id="{3B3A41DE-9998-AA36-17E9-152E7580DB55}"/>
                </a:ext>
              </a:extLst>
            </p:cNvPr>
            <p:cNvSpPr txBox="1"/>
            <p:nvPr/>
          </p:nvSpPr>
          <p:spPr>
            <a:xfrm>
              <a:off x="3429000" y="3287988"/>
              <a:ext cx="2286000" cy="264132"/>
            </a:xfrm>
            <a:prstGeom prst="rect">
              <a:avLst/>
            </a:prstGeom>
            <a:noFill/>
          </p:spPr>
          <p:txBody>
            <a:bodyPr wrap="square" rtlCol="0">
              <a:spAutoFit/>
            </a:bodyPr>
            <a:lstStyle/>
            <a:p>
              <a:pPr algn="ctr"/>
              <a:r>
                <a:rPr lang="en-US" sz="1600" b="1" dirty="0">
                  <a:solidFill>
                    <a:schemeClr val="tx1">
                      <a:lumMod val="85000"/>
                      <a:lumOff val="15000"/>
                    </a:schemeClr>
                  </a:solidFill>
                  <a:ea typeface="Abyssinica SIL" panose="02000000000000000000" pitchFamily="2" charset="0"/>
                  <a:cs typeface="Abyssinica SIL" panose="02000000000000000000" pitchFamily="2" charset="0"/>
                </a:rPr>
                <a:t>03</a:t>
              </a:r>
            </a:p>
          </p:txBody>
        </p:sp>
        <p:sp>
          <p:nvSpPr>
            <p:cNvPr id="71" name="TextBox 70">
              <a:extLst>
                <a:ext uri="{FF2B5EF4-FFF2-40B4-BE49-F238E27FC236}">
                  <a16:creationId xmlns:a16="http://schemas.microsoft.com/office/drawing/2014/main" id="{5BD63F84-A9F1-3A9E-D1B2-858C58B21086}"/>
                </a:ext>
              </a:extLst>
            </p:cNvPr>
            <p:cNvSpPr txBox="1"/>
            <p:nvPr/>
          </p:nvSpPr>
          <p:spPr>
            <a:xfrm>
              <a:off x="3429000" y="3904494"/>
              <a:ext cx="2286000" cy="741763"/>
            </a:xfrm>
            <a:prstGeom prst="rect">
              <a:avLst/>
            </a:prstGeom>
            <a:noFill/>
          </p:spPr>
          <p:txBody>
            <a:bodyPr wrap="square" rtlCol="0">
              <a:spAutoFit/>
            </a:bodyPr>
            <a:lstStyle/>
            <a:p>
              <a:pPr algn="ctr"/>
              <a:r>
                <a:rPr lang="en-IN" dirty="0">
                  <a:ea typeface="Source Sans Pro"/>
                </a:rPr>
                <a:t>Control drone navigation in 6 directions in the environment of Drone Simulator.</a:t>
              </a:r>
            </a:p>
          </p:txBody>
        </p:sp>
        <p:sp>
          <p:nvSpPr>
            <p:cNvPr id="72" name="TextBox 71">
              <a:extLst>
                <a:ext uri="{FF2B5EF4-FFF2-40B4-BE49-F238E27FC236}">
                  <a16:creationId xmlns:a16="http://schemas.microsoft.com/office/drawing/2014/main" id="{177146FD-A466-59E5-3077-1EA7423FA64F}"/>
                </a:ext>
              </a:extLst>
            </p:cNvPr>
            <p:cNvSpPr txBox="1"/>
            <p:nvPr/>
          </p:nvSpPr>
          <p:spPr>
            <a:xfrm>
              <a:off x="1009308" y="3299929"/>
              <a:ext cx="813816" cy="264132"/>
            </a:xfrm>
            <a:prstGeom prst="rect">
              <a:avLst/>
            </a:prstGeom>
            <a:noFill/>
          </p:spPr>
          <p:txBody>
            <a:bodyPr wrap="square" rtlCol="0">
              <a:spAutoFit/>
            </a:bodyPr>
            <a:lstStyle/>
            <a:p>
              <a:pPr algn="ctr"/>
              <a:r>
                <a:rPr lang="en-US" sz="1600" b="1" dirty="0">
                  <a:solidFill>
                    <a:schemeClr val="tx1">
                      <a:lumMod val="85000"/>
                      <a:lumOff val="15000"/>
                    </a:schemeClr>
                  </a:solidFill>
                  <a:ea typeface="Abyssinica SIL" panose="02000000000000000000" pitchFamily="2" charset="0"/>
                  <a:cs typeface="Abyssinica SIL" panose="02000000000000000000" pitchFamily="2" charset="0"/>
                </a:rPr>
                <a:t>01</a:t>
              </a:r>
            </a:p>
          </p:txBody>
        </p:sp>
        <p:sp>
          <p:nvSpPr>
            <p:cNvPr id="73" name="TextBox 72">
              <a:extLst>
                <a:ext uri="{FF2B5EF4-FFF2-40B4-BE49-F238E27FC236}">
                  <a16:creationId xmlns:a16="http://schemas.microsoft.com/office/drawing/2014/main" id="{3AD8D54F-FCB1-92DA-C410-DF26C3158667}"/>
                </a:ext>
              </a:extLst>
            </p:cNvPr>
            <p:cNvSpPr txBox="1"/>
            <p:nvPr/>
          </p:nvSpPr>
          <p:spPr>
            <a:xfrm>
              <a:off x="1852495" y="2409232"/>
              <a:ext cx="2286000" cy="741763"/>
            </a:xfrm>
            <a:prstGeom prst="rect">
              <a:avLst/>
            </a:prstGeom>
            <a:noFill/>
          </p:spPr>
          <p:txBody>
            <a:bodyPr wrap="square" rtlCol="0">
              <a:spAutoFit/>
            </a:bodyPr>
            <a:lstStyle/>
            <a:p>
              <a:pPr algn="ctr"/>
              <a:r>
                <a:rPr lang="en-US" dirty="0">
                  <a:ea typeface="Source Sans Pro"/>
                </a:rPr>
                <a:t>Open up the communication between the python program and the Drone Simulator.</a:t>
              </a:r>
              <a:endParaRPr lang="en-IN" dirty="0">
                <a:ea typeface="Source Sans Pro"/>
              </a:endParaRPr>
            </a:p>
          </p:txBody>
        </p:sp>
      </p:grpSp>
    </p:spTree>
    <p:extLst>
      <p:ext uri="{BB962C8B-B14F-4D97-AF65-F5344CB8AC3E}">
        <p14:creationId xmlns:p14="http://schemas.microsoft.com/office/powerpoint/2010/main" val="172301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0" y="1351742"/>
            <a:ext cx="5576008" cy="14106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a:t>Proposed Approach</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Graphic 2" descr="Gears">
            <a:extLst>
              <a:ext uri="{FF2B5EF4-FFF2-40B4-BE49-F238E27FC236}">
                <a16:creationId xmlns:a16="http://schemas.microsoft.com/office/drawing/2014/main" id="{31C1EDE8-4167-4DDD-1ABD-E79765D818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7158" y="1286716"/>
            <a:ext cx="1090596" cy="1090596"/>
          </a:xfrm>
          <a:prstGeom prst="rect">
            <a:avLst/>
          </a:prstGeom>
        </p:spPr>
      </p:pic>
    </p:spTree>
    <p:extLst>
      <p:ext uri="{BB962C8B-B14F-4D97-AF65-F5344CB8AC3E}">
        <p14:creationId xmlns:p14="http://schemas.microsoft.com/office/powerpoint/2010/main" val="151845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00565" y="240361"/>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Dataset Discussion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298598" y="1877882"/>
            <a:ext cx="6446908"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2000" dirty="0">
                <a:solidFill>
                  <a:schemeClr val="tx2">
                    <a:lumMod val="25000"/>
                  </a:schemeClr>
                </a:solidFill>
                <a:latin typeface="Arial"/>
                <a:cs typeface="Arial"/>
                <a:sym typeface="Arial"/>
              </a:rPr>
              <a:t>Motor Imagery in EEG Signals</a:t>
            </a:r>
          </a:p>
          <a:p>
            <a:pPr marL="342900" indent="-342900">
              <a:spcBef>
                <a:spcPts val="600"/>
              </a:spcBef>
              <a:buFont typeface="Arial" panose="020B0604020202020204" pitchFamily="34" charset="0"/>
              <a:buChar char="•"/>
            </a:pPr>
            <a:r>
              <a:rPr lang="en-US" sz="1400" dirty="0">
                <a:solidFill>
                  <a:srgbClr val="000000"/>
                </a:solidFill>
                <a:latin typeface="Arial"/>
                <a:cs typeface="Arial"/>
              </a:rPr>
              <a:t>This work uses EEG technology to interpret brain signals for drone navigation.</a:t>
            </a:r>
          </a:p>
          <a:p>
            <a:pPr marL="342900" indent="-342900">
              <a:spcBef>
                <a:spcPts val="600"/>
              </a:spcBef>
              <a:buFont typeface="Arial" panose="020B0604020202020204" pitchFamily="34" charset="0"/>
              <a:buChar char="•"/>
            </a:pPr>
            <a:r>
              <a:rPr lang="en-US" sz="1400" dirty="0">
                <a:solidFill>
                  <a:srgbClr val="000000"/>
                </a:solidFill>
                <a:latin typeface="Arial"/>
                <a:cs typeface="Arial"/>
              </a:rPr>
              <a:t>In this paradigm user performs specific movements which are translated into drone control commands.</a:t>
            </a:r>
          </a:p>
          <a:p>
            <a:pPr marL="342900" indent="-342900">
              <a:spcBef>
                <a:spcPts val="600"/>
              </a:spcBef>
              <a:buFont typeface="Arial" panose="020B0604020202020204" pitchFamily="34" charset="0"/>
              <a:buChar char="•"/>
            </a:pPr>
            <a:r>
              <a:rPr lang="en-US" sz="1400" dirty="0">
                <a:solidFill>
                  <a:srgbClr val="000000"/>
                </a:solidFill>
                <a:latin typeface="Arial"/>
                <a:cs typeface="Arial"/>
              </a:rPr>
              <a:t>The alpha-band frequencies in the mu-wave are used to detect motor activity in the brain.</a:t>
            </a:r>
            <a:endParaRPr lang="en-US" sz="1400" dirty="0">
              <a:solidFill>
                <a:srgbClr val="000000"/>
              </a:solidFill>
              <a:latin typeface="Arial"/>
              <a:cs typeface="Arial"/>
              <a:sym typeface="Arial"/>
            </a:endParaRPr>
          </a:p>
        </p:txBody>
      </p:sp>
    </p:spTree>
    <p:extLst>
      <p:ext uri="{BB962C8B-B14F-4D97-AF65-F5344CB8AC3E}">
        <p14:creationId xmlns:p14="http://schemas.microsoft.com/office/powerpoint/2010/main" val="64300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00565" y="143542"/>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Dataset Discussion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298598" y="1486222"/>
            <a:ext cx="6446908"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2000" dirty="0">
                <a:solidFill>
                  <a:schemeClr val="tx2">
                    <a:lumMod val="25000"/>
                  </a:schemeClr>
                </a:solidFill>
                <a:latin typeface="Arial"/>
                <a:cs typeface="Arial"/>
                <a:sym typeface="Arial"/>
              </a:rPr>
              <a:t>EEG Signal Acquisition</a:t>
            </a:r>
          </a:p>
          <a:p>
            <a:pPr marL="285750" indent="-285750">
              <a:spcBef>
                <a:spcPts val="600"/>
              </a:spcBef>
              <a:buFont typeface="Arial" panose="020B0604020202020204" pitchFamily="34" charset="0"/>
              <a:buChar char="•"/>
            </a:pPr>
            <a:r>
              <a:rPr lang="en-US" sz="1400" dirty="0">
                <a:solidFill>
                  <a:srgbClr val="000000"/>
                </a:solidFill>
                <a:latin typeface="Arial"/>
                <a:cs typeface="Arial"/>
              </a:rPr>
              <a:t>The data acquisition process involves the subject sitting in a relaxed position while performing motor actions without electronic devices nearby to minimize noise. </a:t>
            </a:r>
          </a:p>
          <a:p>
            <a:pPr marL="285750" indent="-285750">
              <a:spcBef>
                <a:spcPts val="600"/>
              </a:spcBef>
              <a:buFont typeface="Arial" panose="020B0604020202020204" pitchFamily="34" charset="0"/>
              <a:buChar char="•"/>
            </a:pPr>
            <a:r>
              <a:rPr lang="en-US" sz="1400" dirty="0">
                <a:solidFill>
                  <a:srgbClr val="000000"/>
                </a:solidFill>
                <a:latin typeface="Arial"/>
                <a:cs typeface="Arial"/>
              </a:rPr>
              <a:t>The recording takes approximately 8 seconds, with the actual recording starting after 6 seconds, and lasts for 1 second to capture the most stable samples possible.</a:t>
            </a:r>
          </a:p>
          <a:p>
            <a:pPr marL="285750" indent="-285750">
              <a:spcBef>
                <a:spcPts val="600"/>
              </a:spcBef>
              <a:buFont typeface="Arial" panose="020B0604020202020204" pitchFamily="34" charset="0"/>
              <a:buChar char="•"/>
            </a:pPr>
            <a:r>
              <a:rPr lang="en-US" sz="1400" dirty="0">
                <a:solidFill>
                  <a:srgbClr val="000000"/>
                </a:solidFill>
                <a:latin typeface="Arial"/>
                <a:cs typeface="Arial"/>
              </a:rPr>
              <a:t>The OpenBCI Ultra cortex Mark IV headset, a low-cost and open-source EEG headset, was explored in this work.</a:t>
            </a:r>
            <a:endParaRPr lang="en-US" sz="1400" dirty="0">
              <a:solidFill>
                <a:srgbClr val="000000"/>
              </a:solidFill>
              <a:latin typeface="Arial"/>
              <a:cs typeface="Arial"/>
              <a:sym typeface="Arial"/>
            </a:endParaRPr>
          </a:p>
        </p:txBody>
      </p:sp>
    </p:spTree>
    <p:extLst>
      <p:ext uri="{BB962C8B-B14F-4D97-AF65-F5344CB8AC3E}">
        <p14:creationId xmlns:p14="http://schemas.microsoft.com/office/powerpoint/2010/main" val="313233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868292" y="100511"/>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Dataset Discussion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298597" y="1404546"/>
            <a:ext cx="3499313"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2000" dirty="0">
                <a:solidFill>
                  <a:schemeClr val="tx2">
                    <a:lumMod val="25000"/>
                  </a:schemeClr>
                </a:solidFill>
                <a:latin typeface="Arial"/>
                <a:cs typeface="Arial"/>
                <a:sym typeface="Arial"/>
              </a:rPr>
              <a:t>OpenBCI Headset</a:t>
            </a:r>
          </a:p>
          <a:p>
            <a:pPr marL="285750" indent="-285750">
              <a:spcBef>
                <a:spcPts val="600"/>
              </a:spcBef>
              <a:buFont typeface="Arial" panose="020B0604020202020204" pitchFamily="34" charset="0"/>
              <a:buChar char="•"/>
            </a:pPr>
            <a:r>
              <a:rPr lang="en-US" sz="1400" dirty="0">
                <a:solidFill>
                  <a:srgbClr val="000000"/>
                </a:solidFill>
                <a:latin typeface="Arial"/>
                <a:cs typeface="Arial"/>
              </a:rPr>
              <a:t>The Ultra cortex is an open-source, 3D-printable headset designed to work with the OpenBCI system. </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Ultra cortex Mark IV Headset (</a:t>
            </a:r>
            <a:r>
              <a:rPr lang="en-US" sz="1400" dirty="0" err="1">
                <a:solidFill>
                  <a:srgbClr val="000000"/>
                </a:solidFill>
                <a:latin typeface="Arial"/>
                <a:cs typeface="Arial"/>
                <a:sym typeface="Arial"/>
              </a:rPr>
              <a:t>Cyton</a:t>
            </a:r>
            <a:r>
              <a:rPr lang="en-US" sz="1400" dirty="0">
                <a:solidFill>
                  <a:srgbClr val="000000"/>
                </a:solidFill>
                <a:latin typeface="Arial"/>
                <a:cs typeface="Arial"/>
                <a:sym typeface="Arial"/>
              </a:rPr>
              <a:t> board is mounted on the head cap) has eight channels namely Fp1, Fp2, C3, C4, P7, P8, O1 and O2 and 2 reference electrodes that are placed according to 10-20 international system</a:t>
            </a:r>
          </a:p>
        </p:txBody>
      </p:sp>
      <p:pic>
        <p:nvPicPr>
          <p:cNvPr id="4" name="image4.png">
            <a:extLst>
              <a:ext uri="{FF2B5EF4-FFF2-40B4-BE49-F238E27FC236}">
                <a16:creationId xmlns:a16="http://schemas.microsoft.com/office/drawing/2014/main" id="{09E9E603-E176-378E-0FB0-7D803B106EC8}"/>
              </a:ext>
            </a:extLst>
          </p:cNvPr>
          <p:cNvPicPr/>
          <p:nvPr/>
        </p:nvPicPr>
        <p:blipFill>
          <a:blip r:embed="rId3"/>
          <a:srcRect/>
          <a:stretch>
            <a:fillRect/>
          </a:stretch>
        </p:blipFill>
        <p:spPr>
          <a:xfrm>
            <a:off x="4927002" y="1914862"/>
            <a:ext cx="3723520" cy="2205318"/>
          </a:xfrm>
          <a:prstGeom prst="rect">
            <a:avLst/>
          </a:prstGeom>
          <a:ln/>
        </p:spPr>
      </p:pic>
    </p:spTree>
    <p:extLst>
      <p:ext uri="{BB962C8B-B14F-4D97-AF65-F5344CB8AC3E}">
        <p14:creationId xmlns:p14="http://schemas.microsoft.com/office/powerpoint/2010/main" val="404271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Background</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Graphic 2" descr="Brain">
            <a:extLst>
              <a:ext uri="{FF2B5EF4-FFF2-40B4-BE49-F238E27FC236}">
                <a16:creationId xmlns:a16="http://schemas.microsoft.com/office/drawing/2014/main" id="{1933B54B-54BD-4DB2-D941-D342567BCA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0283" y="1286716"/>
            <a:ext cx="1087706" cy="10877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836019" y="100512"/>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Dataset Discussion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8" name="Picture 7">
            <a:extLst>
              <a:ext uri="{FF2B5EF4-FFF2-40B4-BE49-F238E27FC236}">
                <a16:creationId xmlns:a16="http://schemas.microsoft.com/office/drawing/2014/main" id="{DB484328-756F-EC67-9363-3B41E3E9C2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3511" y="2086461"/>
            <a:ext cx="1955800" cy="1422400"/>
          </a:xfrm>
          <a:prstGeom prst="rect">
            <a:avLst/>
          </a:prstGeom>
          <a:noFill/>
          <a:ln>
            <a:noFill/>
          </a:ln>
        </p:spPr>
      </p:pic>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1171045" y="1486222"/>
            <a:ext cx="4336870"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2000" dirty="0">
                <a:solidFill>
                  <a:schemeClr val="tx2">
                    <a:lumMod val="25000"/>
                  </a:schemeClr>
                </a:solidFill>
                <a:latin typeface="Arial"/>
                <a:cs typeface="Arial"/>
                <a:sym typeface="Arial"/>
              </a:rPr>
              <a:t>USB Dongle</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OpenBCI USB Dongle is a small device as shown in figure that is used in conjunction with OpenBCI EEG (electroencephalography) systems to wirelessly connect EEG electrodes to a computer or other device. </a:t>
            </a:r>
            <a:r>
              <a:rPr lang="en-US" sz="1400" dirty="0">
                <a:solidFill>
                  <a:srgbClr val="000000"/>
                </a:solidFill>
                <a:latin typeface="Arial"/>
                <a:cs typeface="Arial"/>
              </a:rPr>
              <a:t> </a:t>
            </a:r>
            <a:endParaRPr lang="en-US" sz="1400" dirty="0">
              <a:solidFill>
                <a:srgbClr val="000000"/>
              </a:solidFill>
              <a:latin typeface="Arial"/>
              <a:cs typeface="Arial"/>
              <a:sym typeface="Arial"/>
            </a:endParaRPr>
          </a:p>
        </p:txBody>
      </p:sp>
    </p:spTree>
    <p:extLst>
      <p:ext uri="{BB962C8B-B14F-4D97-AF65-F5344CB8AC3E}">
        <p14:creationId xmlns:p14="http://schemas.microsoft.com/office/powerpoint/2010/main" val="16212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74654" y="177863"/>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Dataset Discussion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1171044" y="1486222"/>
            <a:ext cx="3637623"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2000" dirty="0">
                <a:solidFill>
                  <a:schemeClr val="tx2">
                    <a:lumMod val="25000"/>
                  </a:schemeClr>
                </a:solidFill>
                <a:latin typeface="Arial"/>
                <a:cs typeface="Arial"/>
                <a:sym typeface="Arial"/>
              </a:rPr>
              <a:t>OpenBCI GUI</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OpenBCI GUI software allows users to visualize, analyze, and interact with EEG data in real-time, making it easier to perform experiments, evaluate data, and develop new applications. </a:t>
            </a:r>
            <a:endParaRPr lang="en-US" sz="1400" dirty="0">
              <a:solidFill>
                <a:srgbClr val="000000"/>
              </a:solidFill>
              <a:latin typeface="Arial"/>
              <a:cs typeface="Arial"/>
              <a:sym typeface="Arial"/>
            </a:endParaRPr>
          </a:p>
        </p:txBody>
      </p:sp>
      <p:pic>
        <p:nvPicPr>
          <p:cNvPr id="2" name="Picture 1">
            <a:extLst>
              <a:ext uri="{FF2B5EF4-FFF2-40B4-BE49-F238E27FC236}">
                <a16:creationId xmlns:a16="http://schemas.microsoft.com/office/drawing/2014/main" id="{0D877345-6F7E-3A18-B4D3-1CA03530B3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9555" y="1337663"/>
            <a:ext cx="3920004" cy="2973182"/>
          </a:xfrm>
          <a:prstGeom prst="rect">
            <a:avLst/>
          </a:prstGeom>
          <a:noFill/>
          <a:ln>
            <a:noFill/>
          </a:ln>
        </p:spPr>
      </p:pic>
    </p:spTree>
    <p:extLst>
      <p:ext uri="{BB962C8B-B14F-4D97-AF65-F5344CB8AC3E}">
        <p14:creationId xmlns:p14="http://schemas.microsoft.com/office/powerpoint/2010/main" val="140411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814504" y="175815"/>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Dataset Discussion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1171045" y="1486222"/>
            <a:ext cx="7112342"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2000" dirty="0">
                <a:solidFill>
                  <a:schemeClr val="tx2">
                    <a:lumMod val="25000"/>
                  </a:schemeClr>
                </a:solidFill>
                <a:latin typeface="Arial"/>
                <a:cs typeface="Arial"/>
                <a:sym typeface="Arial"/>
              </a:rPr>
              <a:t>Data Collection</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dataset used in this project was collected using previously mentioned procedure.</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Total of 300 files were collected for total six actions, 50 for each action.</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Subject was trained to perform actions namely clench, chew, feet, head, jerk and eye blink.</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These six actions are mapped for drone navigation in 6 directions which are:</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Up =&gt; head, Down =&gt; Chew, Left =&gt; Eye blink, Right =&gt; Feet, forward =&gt;  Clench, Backward =&gt; Jerk</a:t>
            </a:r>
          </a:p>
          <a:p>
            <a:pPr marL="285750" indent="-285750">
              <a:spcBef>
                <a:spcPts val="600"/>
              </a:spcBef>
              <a:buFont typeface="Arial" panose="020B0604020202020204" pitchFamily="34" charset="0"/>
              <a:buChar char="•"/>
            </a:pPr>
            <a:endParaRPr lang="en-US" sz="1400" dirty="0">
              <a:solidFill>
                <a:srgbClr val="000000"/>
              </a:solidFill>
              <a:latin typeface="Arial"/>
              <a:cs typeface="Arial"/>
              <a:sym typeface="Arial"/>
            </a:endParaRPr>
          </a:p>
        </p:txBody>
      </p:sp>
    </p:spTree>
    <p:extLst>
      <p:ext uri="{BB962C8B-B14F-4D97-AF65-F5344CB8AC3E}">
        <p14:creationId xmlns:p14="http://schemas.microsoft.com/office/powerpoint/2010/main" val="3097898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825262" y="281542"/>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Dataset Discussion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969963" y="1486222"/>
            <a:ext cx="3946282"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2000" dirty="0">
                <a:solidFill>
                  <a:schemeClr val="tx2">
                    <a:lumMod val="25000"/>
                  </a:schemeClr>
                </a:solidFill>
                <a:latin typeface="Arial"/>
                <a:cs typeface="Arial"/>
                <a:sym typeface="Arial"/>
              </a:rPr>
              <a:t>Data Format</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data acquisition protocol outlined above captures each sample as an EEG signal stored in a matrix.</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Each row of the matrix represents a different electrode, and since the </a:t>
            </a:r>
            <a:r>
              <a:rPr lang="en-US" altLang="en-US" sz="1400" dirty="0" err="1">
                <a:solidFill>
                  <a:srgbClr val="000000"/>
                </a:solidFill>
                <a:latin typeface="Arial"/>
                <a:cs typeface="Arial"/>
              </a:rPr>
              <a:t>Cyton</a:t>
            </a:r>
            <a:r>
              <a:rPr lang="en-US" altLang="en-US" sz="1400" dirty="0">
                <a:solidFill>
                  <a:srgbClr val="000000"/>
                </a:solidFill>
                <a:latin typeface="Arial"/>
                <a:cs typeface="Arial"/>
              </a:rPr>
              <a:t> Board has a sample rate of 250Hz and a one-second acquisition time, each channel in a sample will have 250 timestamps.</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 As a result, each sample is represented as an 8x250 matrix. </a:t>
            </a:r>
            <a:endParaRPr lang="en-US" sz="1400" dirty="0">
              <a:solidFill>
                <a:srgbClr val="000000"/>
              </a:solidFill>
              <a:latin typeface="Arial"/>
              <a:cs typeface="Arial"/>
              <a:sym typeface="Arial"/>
            </a:endParaRPr>
          </a:p>
        </p:txBody>
      </p:sp>
      <p:pic>
        <p:nvPicPr>
          <p:cNvPr id="2" name="Picture 1">
            <a:extLst>
              <a:ext uri="{FF2B5EF4-FFF2-40B4-BE49-F238E27FC236}">
                <a16:creationId xmlns:a16="http://schemas.microsoft.com/office/drawing/2014/main" id="{025081D6-D0B0-7B85-461F-82BA52E995A9}"/>
              </a:ext>
            </a:extLst>
          </p:cNvPr>
          <p:cNvPicPr>
            <a:picLocks noChangeAspect="1"/>
          </p:cNvPicPr>
          <p:nvPr/>
        </p:nvPicPr>
        <p:blipFill rotWithShape="1">
          <a:blip r:embed="rId3">
            <a:extLst>
              <a:ext uri="{28A0092B-C50C-407E-A947-70E740481C1C}">
                <a14:useLocalDpi xmlns:a14="http://schemas.microsoft.com/office/drawing/2010/main" val="0"/>
              </a:ext>
            </a:extLst>
          </a:blip>
          <a:srcRect t="6339"/>
          <a:stretch/>
        </p:blipFill>
        <p:spPr bwMode="auto">
          <a:xfrm>
            <a:off x="5006802" y="1593798"/>
            <a:ext cx="3946282" cy="29664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7524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52051" y="222248"/>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Data Preprocessing</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952051" y="1486222"/>
            <a:ext cx="3747504" cy="3150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very first step in manipulating the data is to implement a notch filter to eliminate the 50Hz frequency. </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Then we conducted band-pass filtering. Through grid searches, we determined that 2Hz and 65Hz were the optimal thresholds.</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This filtering process was accomplished using a Butterworth band-pass filter from the </a:t>
            </a:r>
            <a:r>
              <a:rPr lang="en-US" altLang="en-US" sz="1400" dirty="0" err="1">
                <a:solidFill>
                  <a:srgbClr val="000000"/>
                </a:solidFill>
                <a:latin typeface="Arial"/>
                <a:cs typeface="Arial"/>
              </a:rPr>
              <a:t>BrainFlow</a:t>
            </a:r>
            <a:r>
              <a:rPr lang="en-US" altLang="en-US" sz="1400" dirty="0">
                <a:solidFill>
                  <a:srgbClr val="000000"/>
                </a:solidFill>
                <a:latin typeface="Arial"/>
                <a:cs typeface="Arial"/>
              </a:rPr>
              <a:t> library</a:t>
            </a:r>
            <a:endParaRPr lang="en-US" sz="1400" dirty="0">
              <a:solidFill>
                <a:srgbClr val="000000"/>
              </a:solidFill>
              <a:latin typeface="Arial"/>
              <a:cs typeface="Arial"/>
              <a:sym typeface="Arial"/>
            </a:endParaRPr>
          </a:p>
        </p:txBody>
      </p:sp>
      <p:pic>
        <p:nvPicPr>
          <p:cNvPr id="4" name="Picture 3">
            <a:extLst>
              <a:ext uri="{FF2B5EF4-FFF2-40B4-BE49-F238E27FC236}">
                <a16:creationId xmlns:a16="http://schemas.microsoft.com/office/drawing/2014/main" id="{EE4EB3BA-8F1C-5F98-92F0-577DCF3564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9555" y="1382048"/>
            <a:ext cx="4001135" cy="3004185"/>
          </a:xfrm>
          <a:prstGeom prst="rect">
            <a:avLst/>
          </a:prstGeom>
          <a:noFill/>
          <a:ln>
            <a:noFill/>
          </a:ln>
        </p:spPr>
      </p:pic>
    </p:spTree>
    <p:extLst>
      <p:ext uri="{BB962C8B-B14F-4D97-AF65-F5344CB8AC3E}">
        <p14:creationId xmlns:p14="http://schemas.microsoft.com/office/powerpoint/2010/main" val="428412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55569" y="177367"/>
            <a:ext cx="688797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200" dirty="0"/>
              <a:t>Model Architecture</a:t>
            </a:r>
            <a:endParaRPr lang="en" sz="32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1171044" y="1507737"/>
            <a:ext cx="7413557" cy="3150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In our experiment, </a:t>
            </a:r>
            <a:r>
              <a:rPr lang="en-US" altLang="en-US" sz="1400" dirty="0" err="1">
                <a:solidFill>
                  <a:srgbClr val="000000"/>
                </a:solidFill>
                <a:latin typeface="Arial"/>
                <a:cs typeface="Arial"/>
              </a:rPr>
              <a:t>EEGNet</a:t>
            </a:r>
            <a:r>
              <a:rPr lang="en-US" altLang="en-US" sz="1400" dirty="0">
                <a:solidFill>
                  <a:srgbClr val="000000"/>
                </a:solidFill>
                <a:latin typeface="Arial"/>
                <a:cs typeface="Arial"/>
              </a:rPr>
              <a:t> was utilized as the end-to-end convolutional neural network. Th compact CNN architecture is designed for EEG-based brain-computer interfaces and can be applied to various BCI paradigms, even with limited training data. </a:t>
            </a:r>
            <a:endParaRPr lang="en-US" sz="1400" dirty="0">
              <a:solidFill>
                <a:srgbClr val="000000"/>
              </a:solidFill>
              <a:latin typeface="Arial"/>
              <a:cs typeface="Arial"/>
              <a:sym typeface="Arial"/>
            </a:endParaRPr>
          </a:p>
        </p:txBody>
      </p:sp>
      <p:pic>
        <p:nvPicPr>
          <p:cNvPr id="2" name="Picture 1">
            <a:extLst>
              <a:ext uri="{FF2B5EF4-FFF2-40B4-BE49-F238E27FC236}">
                <a16:creationId xmlns:a16="http://schemas.microsoft.com/office/drawing/2014/main" id="{CEA3FB95-BE93-FF20-CF8D-D22CC5D69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245" y="2638761"/>
            <a:ext cx="5731510" cy="2019300"/>
          </a:xfrm>
          <a:prstGeom prst="rect">
            <a:avLst/>
          </a:prstGeom>
        </p:spPr>
      </p:pic>
    </p:spTree>
    <p:extLst>
      <p:ext uri="{BB962C8B-B14F-4D97-AF65-F5344CB8AC3E}">
        <p14:creationId xmlns:p14="http://schemas.microsoft.com/office/powerpoint/2010/main" val="3675907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96065" y="242109"/>
            <a:ext cx="778853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200" dirty="0"/>
              <a:t>Model Architecture Cont.</a:t>
            </a:r>
            <a:endParaRPr lang="en" sz="32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1171044" y="1507737"/>
            <a:ext cx="7413557" cy="3150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network is composed of 4 blocks: a Conv2D block, followed by a DepthwiseConv2D block, a SeparableConv2D block, and a final block for classification.</a:t>
            </a:r>
            <a:endParaRPr lang="en-US" sz="1400" dirty="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A356A721-7708-F568-6F89-AB5E51CCF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799" y="2455881"/>
            <a:ext cx="5731510" cy="2019300"/>
          </a:xfrm>
          <a:prstGeom prst="rect">
            <a:avLst/>
          </a:prstGeom>
        </p:spPr>
      </p:pic>
    </p:spTree>
    <p:extLst>
      <p:ext uri="{BB962C8B-B14F-4D97-AF65-F5344CB8AC3E}">
        <p14:creationId xmlns:p14="http://schemas.microsoft.com/office/powerpoint/2010/main" val="2607086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96065" y="485439"/>
            <a:ext cx="7788536" cy="767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200" dirty="0"/>
              <a:t>Model Training</a:t>
            </a:r>
            <a:endParaRPr lang="en" sz="32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1171044" y="1507737"/>
            <a:ext cx="7413557" cy="3150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Due to the lack of data, in order to have robust results, a 5-fold cross validation was performed.</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In each step 70% of the data was used as training set (210 samples), 20% as validation set (60 samples) and 10% as test set (30 samples). </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splitting process takes into account the label of the samples, ensuring that each set was perfectly balanced among the six classes.</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As final result of the 5-fold process, we take as a result the average of accuracy among the five test set results. </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model has been trained for a maximum of 10k epochs, Adam optimizer with a learning rate equal to 5e-5 was used and batch size is set to 32. </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training accuracy in one of the fold reached up to 94%.</a:t>
            </a:r>
          </a:p>
        </p:txBody>
      </p:sp>
    </p:spTree>
    <p:extLst>
      <p:ext uri="{BB962C8B-B14F-4D97-AF65-F5344CB8AC3E}">
        <p14:creationId xmlns:p14="http://schemas.microsoft.com/office/powerpoint/2010/main" val="3853201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796065" y="485439"/>
            <a:ext cx="7788536" cy="767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200" dirty="0"/>
              <a:t>Model Testing</a:t>
            </a:r>
            <a:endParaRPr lang="en" sz="32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1032734" y="1507737"/>
            <a:ext cx="3457836" cy="3150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performance of our BCI system is evaluated by analyzing the model performance.</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 The model is tested on the EEG dataset and its performance is measured in terms of accuracy.</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 The model gave accuracy of 89%. </a:t>
            </a:r>
          </a:p>
        </p:txBody>
      </p:sp>
      <p:pic>
        <p:nvPicPr>
          <p:cNvPr id="2" name="Picture 1">
            <a:extLst>
              <a:ext uri="{FF2B5EF4-FFF2-40B4-BE49-F238E27FC236}">
                <a16:creationId xmlns:a16="http://schemas.microsoft.com/office/drawing/2014/main" id="{94486084-B09C-4B0C-D0AA-260E7E3141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0570" y="1304055"/>
            <a:ext cx="4330700" cy="3394387"/>
          </a:xfrm>
          <a:prstGeom prst="rect">
            <a:avLst/>
          </a:prstGeom>
          <a:noFill/>
          <a:ln>
            <a:noFill/>
          </a:ln>
        </p:spPr>
      </p:pic>
    </p:spTree>
    <p:extLst>
      <p:ext uri="{BB962C8B-B14F-4D97-AF65-F5344CB8AC3E}">
        <p14:creationId xmlns:p14="http://schemas.microsoft.com/office/powerpoint/2010/main" val="293724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137175" y="1130550"/>
            <a:ext cx="5576008" cy="14106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a:t>Results</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27886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07483" y="592004"/>
            <a:ext cx="7329034" cy="13965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r>
              <a:rPr lang="en" dirty="0"/>
              <a:t>Brain-computer interfaces</a:t>
            </a:r>
            <a:br>
              <a:rPr lang="en" dirty="0"/>
            </a:br>
            <a:endParaRPr dirty="0"/>
          </a:p>
        </p:txBody>
      </p:sp>
      <p:sp>
        <p:nvSpPr>
          <p:cNvPr id="98" name="Google Shape;98;p15"/>
          <p:cNvSpPr txBox="1">
            <a:spLocks noGrp="1"/>
          </p:cNvSpPr>
          <p:nvPr>
            <p:ph type="subTitle" idx="1"/>
          </p:nvPr>
        </p:nvSpPr>
        <p:spPr>
          <a:xfrm>
            <a:off x="1115718" y="1882587"/>
            <a:ext cx="6815744" cy="2528047"/>
          </a:xfrm>
          <a:prstGeom prst="rect">
            <a:avLst/>
          </a:prstGeom>
        </p:spPr>
        <p:txBody>
          <a:bodyPr spcFirstLastPara="1" wrap="square" lIns="91425" tIns="91425" rIns="91425" bIns="91425" anchor="t" anchorCtr="0">
            <a:noAutofit/>
          </a:bodyPr>
          <a:lstStyle/>
          <a:p>
            <a:pPr marL="742950" lvl="1" indent="-285750">
              <a:buFont typeface="Arial" panose="020B0604020202020204" pitchFamily="34" charset="0"/>
              <a:buChar char="•"/>
            </a:pPr>
            <a:r>
              <a:rPr lang="en-US" sz="1400" dirty="0">
                <a:solidFill>
                  <a:srgbClr val="000000"/>
                </a:solidFill>
                <a:latin typeface="Arial"/>
                <a:cs typeface="Arial"/>
              </a:rPr>
              <a:t>Brain-Computer Interface (BCI) technology allows direct communication between the human brain and a computer, using brain signals like electroencephalography (EEG).</a:t>
            </a:r>
          </a:p>
          <a:p>
            <a:pPr marL="742950" lvl="1" indent="-285750">
              <a:buFont typeface="Arial" panose="020B0604020202020204" pitchFamily="34" charset="0"/>
              <a:buChar char="•"/>
            </a:pPr>
            <a:r>
              <a:rPr lang="en-US" sz="1400" dirty="0">
                <a:solidFill>
                  <a:srgbClr val="000000"/>
                </a:solidFill>
                <a:latin typeface="Arial"/>
                <a:cs typeface="Arial"/>
              </a:rPr>
              <a:t>It has the potential to revolutionize technology interaction, though challenges remain in improving accuracy, reducing complexity, and addressing ethical implications.</a:t>
            </a:r>
          </a:p>
          <a:p>
            <a:pPr marL="742950" lvl="1" indent="-285750">
              <a:buFont typeface="Arial" panose="020B0604020202020204" pitchFamily="34" charset="0"/>
              <a:buChar char="•"/>
            </a:pPr>
            <a:r>
              <a:rPr lang="en-US" sz="1400" dirty="0">
                <a:solidFill>
                  <a:srgbClr val="000000"/>
                </a:solidFill>
                <a:latin typeface="Arial"/>
                <a:cs typeface="Arial"/>
              </a:rPr>
              <a:t>Despite these challenges, the potential benefits of BCI technology are significant, with applications in medicine, gaming, and human-computer interaction (HCI).</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52052" y="281542"/>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Drone Navigation</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9" name="Google Shape;141;p20">
            <a:extLst>
              <a:ext uri="{FF2B5EF4-FFF2-40B4-BE49-F238E27FC236}">
                <a16:creationId xmlns:a16="http://schemas.microsoft.com/office/drawing/2014/main" id="{3653B4E6-D06E-BB94-6FA3-FFC7258BCAC6}"/>
              </a:ext>
            </a:extLst>
          </p:cNvPr>
          <p:cNvSpPr txBox="1">
            <a:spLocks/>
          </p:cNvSpPr>
          <p:nvPr/>
        </p:nvSpPr>
        <p:spPr>
          <a:xfrm>
            <a:off x="739616" y="1486222"/>
            <a:ext cx="4434812" cy="3096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trained model was tested in real time after acquiring the EEG signals from Open BCI headset and results were shown in </a:t>
            </a:r>
            <a:r>
              <a:rPr lang="en-US" altLang="en-US" sz="1400" dirty="0" err="1">
                <a:solidFill>
                  <a:srgbClr val="000000"/>
                </a:solidFill>
                <a:latin typeface="Arial"/>
                <a:cs typeface="Arial"/>
              </a:rPr>
              <a:t>AirSim</a:t>
            </a:r>
            <a:r>
              <a:rPr lang="en-US" altLang="en-US" sz="1400" dirty="0">
                <a:solidFill>
                  <a:srgbClr val="000000"/>
                </a:solidFill>
                <a:latin typeface="Arial"/>
                <a:cs typeface="Arial"/>
              </a:rPr>
              <a:t> virtual drone simulator.</a:t>
            </a:r>
          </a:p>
          <a:p>
            <a:pPr marL="285750" indent="-285750">
              <a:spcBef>
                <a:spcPts val="600"/>
              </a:spcBef>
              <a:buFont typeface="Arial" panose="020B0604020202020204" pitchFamily="34" charset="0"/>
              <a:buChar char="•"/>
            </a:pPr>
            <a:r>
              <a:rPr lang="en-US" altLang="en-US" sz="1400" dirty="0">
                <a:solidFill>
                  <a:srgbClr val="000000"/>
                </a:solidFill>
                <a:latin typeface="Arial"/>
                <a:cs typeface="Arial"/>
              </a:rPr>
              <a:t>The subject was instructed to relax and clear their mind before the test and perform same actions that they performed while dataset acquisition.  </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Finally, after carrying out few experiments live testing showed that the BCI-based drone navigation model was able to accurately control the movement of the drone in response to the subject’s movements. </a:t>
            </a:r>
          </a:p>
        </p:txBody>
      </p:sp>
      <p:pic>
        <p:nvPicPr>
          <p:cNvPr id="2" name="Picture 1">
            <a:extLst>
              <a:ext uri="{FF2B5EF4-FFF2-40B4-BE49-F238E27FC236}">
                <a16:creationId xmlns:a16="http://schemas.microsoft.com/office/drawing/2014/main" id="{050BC206-019E-5F31-2D1B-22B8A7A28BD5}"/>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r="19534" b="17270"/>
          <a:stretch/>
        </p:blipFill>
        <p:spPr>
          <a:xfrm>
            <a:off x="5443368" y="1390331"/>
            <a:ext cx="3380563" cy="2891727"/>
          </a:xfrm>
          <a:prstGeom prst="rect">
            <a:avLst/>
          </a:prstGeom>
        </p:spPr>
      </p:pic>
    </p:spTree>
    <p:extLst>
      <p:ext uri="{BB962C8B-B14F-4D97-AF65-F5344CB8AC3E}">
        <p14:creationId xmlns:p14="http://schemas.microsoft.com/office/powerpoint/2010/main" val="4252801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149642" y="2632031"/>
            <a:ext cx="5576008" cy="14106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a:t>Limitations and Future Work</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1237921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52052" y="260027"/>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Limitations</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3" name="Group 2">
            <a:extLst>
              <a:ext uri="{FF2B5EF4-FFF2-40B4-BE49-F238E27FC236}">
                <a16:creationId xmlns:a16="http://schemas.microsoft.com/office/drawing/2014/main" id="{80155D79-8C3B-EDE8-1EBA-33392F659719}"/>
              </a:ext>
            </a:extLst>
          </p:cNvPr>
          <p:cNvGrpSpPr/>
          <p:nvPr/>
        </p:nvGrpSpPr>
        <p:grpSpPr>
          <a:xfrm>
            <a:off x="398033" y="1699223"/>
            <a:ext cx="8745967" cy="3162736"/>
            <a:chOff x="275992" y="2516586"/>
            <a:chExt cx="7579413" cy="2303799"/>
          </a:xfrm>
        </p:grpSpPr>
        <p:sp>
          <p:nvSpPr>
            <p:cNvPr id="4" name="Rectangle: Rounded Corners 3">
              <a:extLst>
                <a:ext uri="{FF2B5EF4-FFF2-40B4-BE49-F238E27FC236}">
                  <a16:creationId xmlns:a16="http://schemas.microsoft.com/office/drawing/2014/main" id="{6B957002-1C20-FBA5-E258-E81D8AD4CCCB}"/>
                </a:ext>
              </a:extLst>
            </p:cNvPr>
            <p:cNvSpPr/>
            <p:nvPr/>
          </p:nvSpPr>
          <p:spPr bwMode="auto">
            <a:xfrm>
              <a:off x="1031065" y="3164627"/>
              <a:ext cx="775854" cy="528747"/>
            </a:xfrm>
            <a:prstGeom prst="roundRect">
              <a:avLst/>
            </a:prstGeom>
            <a:solidFill>
              <a:srgbClr val="ECEFE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5" name="Rectangle: Rounded Corners 4">
              <a:extLst>
                <a:ext uri="{FF2B5EF4-FFF2-40B4-BE49-F238E27FC236}">
                  <a16:creationId xmlns:a16="http://schemas.microsoft.com/office/drawing/2014/main" id="{ED0A0373-5431-D174-BFFE-9B449F86A84E}"/>
                </a:ext>
              </a:extLst>
            </p:cNvPr>
            <p:cNvSpPr/>
            <p:nvPr/>
          </p:nvSpPr>
          <p:spPr bwMode="auto">
            <a:xfrm>
              <a:off x="2607569" y="3164627"/>
              <a:ext cx="775854" cy="528747"/>
            </a:xfrm>
            <a:prstGeom prst="roundRect">
              <a:avLst/>
            </a:prstGeom>
            <a:solidFill>
              <a:srgbClr val="ECEFE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6" name="Rectangle: Rounded Corners 5">
              <a:extLst>
                <a:ext uri="{FF2B5EF4-FFF2-40B4-BE49-F238E27FC236}">
                  <a16:creationId xmlns:a16="http://schemas.microsoft.com/office/drawing/2014/main" id="{DE57D954-3F64-7D1B-0938-AC08B147605C}"/>
                </a:ext>
              </a:extLst>
            </p:cNvPr>
            <p:cNvSpPr/>
            <p:nvPr/>
          </p:nvSpPr>
          <p:spPr bwMode="auto">
            <a:xfrm>
              <a:off x="4184073" y="3164627"/>
              <a:ext cx="775854" cy="528747"/>
            </a:xfrm>
            <a:prstGeom prst="roundRect">
              <a:avLst/>
            </a:prstGeom>
            <a:solidFill>
              <a:srgbClr val="ECEFE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sp>
          <p:nvSpPr>
            <p:cNvPr id="7" name="Rectangle: Rounded Corners 6">
              <a:extLst>
                <a:ext uri="{FF2B5EF4-FFF2-40B4-BE49-F238E27FC236}">
                  <a16:creationId xmlns:a16="http://schemas.microsoft.com/office/drawing/2014/main" id="{124FFB99-44B5-7238-2487-524811279ED6}"/>
                </a:ext>
              </a:extLst>
            </p:cNvPr>
            <p:cNvSpPr/>
            <p:nvPr/>
          </p:nvSpPr>
          <p:spPr bwMode="auto">
            <a:xfrm>
              <a:off x="5760577" y="3164627"/>
              <a:ext cx="775854" cy="528747"/>
            </a:xfrm>
            <a:prstGeom prst="roundRect">
              <a:avLst/>
            </a:prstGeom>
            <a:solidFill>
              <a:srgbClr val="ECEFE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a:p>
          </p:txBody>
        </p:sp>
        <p:cxnSp>
          <p:nvCxnSpPr>
            <p:cNvPr id="10" name="Straight Connector 9">
              <a:extLst>
                <a:ext uri="{FF2B5EF4-FFF2-40B4-BE49-F238E27FC236}">
                  <a16:creationId xmlns:a16="http://schemas.microsoft.com/office/drawing/2014/main" id="{0B9283E0-DF9A-8C57-6445-8438F048C15E}"/>
                </a:ext>
              </a:extLst>
            </p:cNvPr>
            <p:cNvCxnSpPr>
              <a:cxnSpLocks/>
            </p:cNvCxnSpPr>
            <p:nvPr/>
          </p:nvCxnSpPr>
          <p:spPr>
            <a:xfrm>
              <a:off x="1800336" y="3172968"/>
              <a:ext cx="813816" cy="51206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7F50B87-F1C5-3C73-E19C-518680455D85}"/>
                </a:ext>
              </a:extLst>
            </p:cNvPr>
            <p:cNvCxnSpPr>
              <a:cxnSpLocks/>
            </p:cNvCxnSpPr>
            <p:nvPr/>
          </p:nvCxnSpPr>
          <p:spPr>
            <a:xfrm>
              <a:off x="4953344" y="3172968"/>
              <a:ext cx="813816" cy="51206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319490F-7DD9-44FF-308A-D033EFC4F597}"/>
                </a:ext>
              </a:extLst>
            </p:cNvPr>
            <p:cNvCxnSpPr>
              <a:cxnSpLocks/>
            </p:cNvCxnSpPr>
            <p:nvPr/>
          </p:nvCxnSpPr>
          <p:spPr>
            <a:xfrm flipH="1">
              <a:off x="3376840" y="3172968"/>
              <a:ext cx="813816" cy="51206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7FD858C2-4CD3-7063-079A-A54ECF8D1C59}"/>
                </a:ext>
              </a:extLst>
            </p:cNvPr>
            <p:cNvSpPr/>
            <p:nvPr/>
          </p:nvSpPr>
          <p:spPr bwMode="auto">
            <a:xfrm>
              <a:off x="1031065" y="3164627"/>
              <a:ext cx="775854" cy="528747"/>
            </a:xfrm>
            <a:prstGeom prst="diamond">
              <a:avLst/>
            </a:prstGeom>
            <a:solidFill>
              <a:srgbClr val="FE6266"/>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5" name="TextBox 14">
              <a:extLst>
                <a:ext uri="{FF2B5EF4-FFF2-40B4-BE49-F238E27FC236}">
                  <a16:creationId xmlns:a16="http://schemas.microsoft.com/office/drawing/2014/main" id="{F272471C-DF4A-D99F-8E78-3D9008629280}"/>
                </a:ext>
              </a:extLst>
            </p:cNvPr>
            <p:cNvSpPr txBox="1">
              <a:spLocks noChangeAspect="1"/>
            </p:cNvSpPr>
            <p:nvPr/>
          </p:nvSpPr>
          <p:spPr>
            <a:xfrm>
              <a:off x="1289457" y="3345873"/>
              <a:ext cx="259071" cy="166255"/>
            </a:xfrm>
            <a:custGeom>
              <a:avLst/>
              <a:gdLst>
                <a:gd name="connsiteX0" fmla="*/ 69653 w 313476"/>
                <a:gd name="connsiteY0" fmla="*/ 22573 h 201168"/>
                <a:gd name="connsiteX1" fmla="*/ 53786 w 313476"/>
                <a:gd name="connsiteY1" fmla="*/ 28769 h 201168"/>
                <a:gd name="connsiteX2" fmla="*/ 43749 w 313476"/>
                <a:gd name="connsiteY2" fmla="*/ 46165 h 201168"/>
                <a:gd name="connsiteX3" fmla="*/ 38520 w 313476"/>
                <a:gd name="connsiteY3" fmla="*/ 71622 h 201168"/>
                <a:gd name="connsiteX4" fmla="*/ 37000 w 313476"/>
                <a:gd name="connsiteY4" fmla="*/ 101476 h 201168"/>
                <a:gd name="connsiteX5" fmla="*/ 38520 w 313476"/>
                <a:gd name="connsiteY5" fmla="*/ 131073 h 201168"/>
                <a:gd name="connsiteX6" fmla="*/ 43738 w 313476"/>
                <a:gd name="connsiteY6" fmla="*/ 155916 h 201168"/>
                <a:gd name="connsiteX7" fmla="*/ 53732 w 313476"/>
                <a:gd name="connsiteY7" fmla="*/ 172697 h 201168"/>
                <a:gd name="connsiteX8" fmla="*/ 69653 w 313476"/>
                <a:gd name="connsiteY8" fmla="*/ 178595 h 201168"/>
                <a:gd name="connsiteX9" fmla="*/ 85810 w 313476"/>
                <a:gd name="connsiteY9" fmla="*/ 172668 h 201168"/>
                <a:gd name="connsiteX10" fmla="*/ 95906 w 313476"/>
                <a:gd name="connsiteY10" fmla="*/ 155864 h 201168"/>
                <a:gd name="connsiteX11" fmla="*/ 101214 w 313476"/>
                <a:gd name="connsiteY11" fmla="*/ 130823 h 201168"/>
                <a:gd name="connsiteX12" fmla="*/ 102754 w 313476"/>
                <a:gd name="connsiteY12" fmla="*/ 101476 h 201168"/>
                <a:gd name="connsiteX13" fmla="*/ 101213 w 313476"/>
                <a:gd name="connsiteY13" fmla="*/ 71873 h 201168"/>
                <a:gd name="connsiteX14" fmla="*/ 95894 w 313476"/>
                <a:gd name="connsiteY14" fmla="*/ 46215 h 201168"/>
                <a:gd name="connsiteX15" fmla="*/ 85757 w 313476"/>
                <a:gd name="connsiteY15" fmla="*/ 28799 h 201168"/>
                <a:gd name="connsiteX16" fmla="*/ 69653 w 313476"/>
                <a:gd name="connsiteY16" fmla="*/ 22573 h 201168"/>
                <a:gd name="connsiteX17" fmla="*/ 261070 w 313476"/>
                <a:gd name="connsiteY17" fmla="*/ 0 h 201168"/>
                <a:gd name="connsiteX18" fmla="*/ 277342 w 313476"/>
                <a:gd name="connsiteY18" fmla="*/ 0 h 201168"/>
                <a:gd name="connsiteX19" fmla="*/ 277342 w 313476"/>
                <a:gd name="connsiteY19" fmla="*/ 175165 h 201168"/>
                <a:gd name="connsiteX20" fmla="*/ 278452 w 313476"/>
                <a:gd name="connsiteY20" fmla="*/ 177820 h 201168"/>
                <a:gd name="connsiteX21" fmla="*/ 281321 w 313476"/>
                <a:gd name="connsiteY21" fmla="*/ 179023 h 201168"/>
                <a:gd name="connsiteX22" fmla="*/ 313476 w 313476"/>
                <a:gd name="connsiteY22" fmla="*/ 180384 h 201168"/>
                <a:gd name="connsiteX23" fmla="*/ 313476 w 313476"/>
                <a:gd name="connsiteY23" fmla="*/ 201168 h 201168"/>
                <a:gd name="connsiteX24" fmla="*/ 200166 w 313476"/>
                <a:gd name="connsiteY24" fmla="*/ 201168 h 201168"/>
                <a:gd name="connsiteX25" fmla="*/ 200166 w 313476"/>
                <a:gd name="connsiteY25" fmla="*/ 180367 h 201168"/>
                <a:gd name="connsiteX26" fmla="*/ 234644 w 313476"/>
                <a:gd name="connsiteY26" fmla="*/ 179014 h 201168"/>
                <a:gd name="connsiteX27" fmla="*/ 237462 w 313476"/>
                <a:gd name="connsiteY27" fmla="*/ 177768 h 201168"/>
                <a:gd name="connsiteX28" fmla="*/ 238615 w 313476"/>
                <a:gd name="connsiteY28" fmla="*/ 175165 h 201168"/>
                <a:gd name="connsiteX29" fmla="*/ 238615 w 313476"/>
                <a:gd name="connsiteY29" fmla="*/ 33631 h 201168"/>
                <a:gd name="connsiteX30" fmla="*/ 190129 w 313476"/>
                <a:gd name="connsiteY30" fmla="*/ 42123 h 201168"/>
                <a:gd name="connsiteX31" fmla="*/ 190129 w 313476"/>
                <a:gd name="connsiteY31" fmla="*/ 21989 h 201168"/>
                <a:gd name="connsiteX32" fmla="*/ 69653 w 313476"/>
                <a:gd name="connsiteY32" fmla="*/ 0 h 201168"/>
                <a:gd name="connsiteX33" fmla="*/ 108980 w 313476"/>
                <a:gd name="connsiteY33" fmla="*/ 14287 h 201168"/>
                <a:gd name="connsiteX34" fmla="*/ 132249 w 313476"/>
                <a:gd name="connsiteY34" fmla="*/ 51693 h 201168"/>
                <a:gd name="connsiteX35" fmla="*/ 139904 w 313476"/>
                <a:gd name="connsiteY35" fmla="*/ 101476 h 201168"/>
                <a:gd name="connsiteX36" fmla="*/ 132252 w 313476"/>
                <a:gd name="connsiteY36" fmla="*/ 150777 h 201168"/>
                <a:gd name="connsiteX37" fmla="*/ 108972 w 313476"/>
                <a:gd name="connsiteY37" fmla="*/ 187259 h 201168"/>
                <a:gd name="connsiteX38" fmla="*/ 69653 w 313476"/>
                <a:gd name="connsiteY38" fmla="*/ 201168 h 201168"/>
                <a:gd name="connsiteX39" fmla="*/ 30635 w 313476"/>
                <a:gd name="connsiteY39" fmla="*/ 187282 h 201168"/>
                <a:gd name="connsiteX40" fmla="*/ 7556 w 313476"/>
                <a:gd name="connsiteY40" fmla="*/ 150882 h 201168"/>
                <a:gd name="connsiteX41" fmla="*/ 0 w 313476"/>
                <a:gd name="connsiteY41" fmla="*/ 101476 h 201168"/>
                <a:gd name="connsiteX42" fmla="*/ 7571 w 313476"/>
                <a:gd name="connsiteY42" fmla="*/ 51597 h 201168"/>
                <a:gd name="connsiteX43" fmla="*/ 30641 w 313476"/>
                <a:gd name="connsiteY43" fmla="*/ 14252 h 201168"/>
                <a:gd name="connsiteX44" fmla="*/ 69653 w 313476"/>
                <a:gd name="connsiteY44" fmla="*/ 0 h 20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13476" h="201168">
                  <a:moveTo>
                    <a:pt x="69653" y="22573"/>
                  </a:moveTo>
                  <a:cubicBezTo>
                    <a:pt x="63294" y="22573"/>
                    <a:pt x="58005" y="24638"/>
                    <a:pt x="53786" y="28769"/>
                  </a:cubicBezTo>
                  <a:cubicBezTo>
                    <a:pt x="49567" y="32899"/>
                    <a:pt x="46221" y="38698"/>
                    <a:pt x="43749" y="46165"/>
                  </a:cubicBezTo>
                  <a:cubicBezTo>
                    <a:pt x="41277" y="53632"/>
                    <a:pt x="39533" y="62118"/>
                    <a:pt x="38520" y="71622"/>
                  </a:cubicBezTo>
                  <a:cubicBezTo>
                    <a:pt x="37506" y="81126"/>
                    <a:pt x="37000" y="91077"/>
                    <a:pt x="37000" y="101476"/>
                  </a:cubicBezTo>
                  <a:cubicBezTo>
                    <a:pt x="37000" y="111901"/>
                    <a:pt x="37506" y="121767"/>
                    <a:pt x="38520" y="131073"/>
                  </a:cubicBezTo>
                  <a:cubicBezTo>
                    <a:pt x="39533" y="140379"/>
                    <a:pt x="41273" y="148660"/>
                    <a:pt x="43738" y="155916"/>
                  </a:cubicBezTo>
                  <a:cubicBezTo>
                    <a:pt x="46204" y="163171"/>
                    <a:pt x="49534" y="168765"/>
                    <a:pt x="53732" y="172697"/>
                  </a:cubicBezTo>
                  <a:cubicBezTo>
                    <a:pt x="57928" y="176630"/>
                    <a:pt x="63236" y="178595"/>
                    <a:pt x="69653" y="178595"/>
                  </a:cubicBezTo>
                  <a:cubicBezTo>
                    <a:pt x="76207" y="178595"/>
                    <a:pt x="81592" y="176620"/>
                    <a:pt x="85810" y="172668"/>
                  </a:cubicBezTo>
                  <a:cubicBezTo>
                    <a:pt x="90028" y="168716"/>
                    <a:pt x="93394" y="163115"/>
                    <a:pt x="95906" y="155864"/>
                  </a:cubicBezTo>
                  <a:cubicBezTo>
                    <a:pt x="98417" y="148612"/>
                    <a:pt x="100187" y="140266"/>
                    <a:pt x="101214" y="130823"/>
                  </a:cubicBezTo>
                  <a:cubicBezTo>
                    <a:pt x="102241" y="121380"/>
                    <a:pt x="102754" y="111597"/>
                    <a:pt x="102754" y="101476"/>
                  </a:cubicBezTo>
                  <a:cubicBezTo>
                    <a:pt x="102754" y="91386"/>
                    <a:pt x="102241" y="81519"/>
                    <a:pt x="101213" y="71873"/>
                  </a:cubicBezTo>
                  <a:cubicBezTo>
                    <a:pt x="100185" y="62227"/>
                    <a:pt x="98412" y="53674"/>
                    <a:pt x="95894" y="46215"/>
                  </a:cubicBezTo>
                  <a:cubicBezTo>
                    <a:pt x="93376" y="38756"/>
                    <a:pt x="89997" y="32951"/>
                    <a:pt x="85757" y="28799"/>
                  </a:cubicBezTo>
                  <a:cubicBezTo>
                    <a:pt x="81518" y="24648"/>
                    <a:pt x="76149" y="22573"/>
                    <a:pt x="69653" y="22573"/>
                  </a:cubicBezTo>
                  <a:close/>
                  <a:moveTo>
                    <a:pt x="261070" y="0"/>
                  </a:moveTo>
                  <a:lnTo>
                    <a:pt x="277342" y="0"/>
                  </a:lnTo>
                  <a:lnTo>
                    <a:pt x="277342" y="175165"/>
                  </a:lnTo>
                  <a:cubicBezTo>
                    <a:pt x="277342" y="176196"/>
                    <a:pt x="277713" y="177081"/>
                    <a:pt x="278452" y="177820"/>
                  </a:cubicBezTo>
                  <a:cubicBezTo>
                    <a:pt x="279192" y="178560"/>
                    <a:pt x="280149" y="178962"/>
                    <a:pt x="281321" y="179023"/>
                  </a:cubicBezTo>
                  <a:lnTo>
                    <a:pt x="313476" y="180384"/>
                  </a:lnTo>
                  <a:lnTo>
                    <a:pt x="313476" y="201168"/>
                  </a:lnTo>
                  <a:lnTo>
                    <a:pt x="200166" y="201168"/>
                  </a:lnTo>
                  <a:lnTo>
                    <a:pt x="200166" y="180367"/>
                  </a:lnTo>
                  <a:lnTo>
                    <a:pt x="234644" y="179014"/>
                  </a:lnTo>
                  <a:cubicBezTo>
                    <a:pt x="235753" y="178954"/>
                    <a:pt x="236692" y="178539"/>
                    <a:pt x="237462" y="177768"/>
                  </a:cubicBezTo>
                  <a:cubicBezTo>
                    <a:pt x="238231" y="176999"/>
                    <a:pt x="238615" y="176131"/>
                    <a:pt x="238615" y="175165"/>
                  </a:cubicBezTo>
                  <a:lnTo>
                    <a:pt x="238615" y="33631"/>
                  </a:lnTo>
                  <a:lnTo>
                    <a:pt x="190129" y="42123"/>
                  </a:lnTo>
                  <a:lnTo>
                    <a:pt x="190129" y="21989"/>
                  </a:lnTo>
                  <a:close/>
                  <a:moveTo>
                    <a:pt x="69653" y="0"/>
                  </a:moveTo>
                  <a:cubicBezTo>
                    <a:pt x="85462" y="0"/>
                    <a:pt x="98570" y="4762"/>
                    <a:pt x="108980" y="14287"/>
                  </a:cubicBezTo>
                  <a:cubicBezTo>
                    <a:pt x="119390" y="23811"/>
                    <a:pt x="127146" y="36279"/>
                    <a:pt x="132249" y="51693"/>
                  </a:cubicBezTo>
                  <a:cubicBezTo>
                    <a:pt x="137352" y="67106"/>
                    <a:pt x="139904" y="83700"/>
                    <a:pt x="139904" y="101476"/>
                  </a:cubicBezTo>
                  <a:cubicBezTo>
                    <a:pt x="139904" y="119294"/>
                    <a:pt x="137353" y="135728"/>
                    <a:pt x="132252" y="150777"/>
                  </a:cubicBezTo>
                  <a:cubicBezTo>
                    <a:pt x="127150" y="165825"/>
                    <a:pt x="119390" y="177986"/>
                    <a:pt x="108972" y="187259"/>
                  </a:cubicBezTo>
                  <a:cubicBezTo>
                    <a:pt x="98553" y="196531"/>
                    <a:pt x="85448" y="201168"/>
                    <a:pt x="69653" y="201168"/>
                  </a:cubicBezTo>
                  <a:cubicBezTo>
                    <a:pt x="53991" y="201168"/>
                    <a:pt x="40984" y="196539"/>
                    <a:pt x="30635" y="187282"/>
                  </a:cubicBezTo>
                  <a:cubicBezTo>
                    <a:pt x="20287" y="178025"/>
                    <a:pt x="12594" y="165892"/>
                    <a:pt x="7556" y="150882"/>
                  </a:cubicBezTo>
                  <a:cubicBezTo>
                    <a:pt x="2519" y="135873"/>
                    <a:pt x="0" y="119403"/>
                    <a:pt x="0" y="101476"/>
                  </a:cubicBezTo>
                  <a:cubicBezTo>
                    <a:pt x="0" y="83618"/>
                    <a:pt x="2523" y="66992"/>
                    <a:pt x="7571" y="51597"/>
                  </a:cubicBezTo>
                  <a:cubicBezTo>
                    <a:pt x="12617" y="36202"/>
                    <a:pt x="20307" y="23754"/>
                    <a:pt x="30641" y="14252"/>
                  </a:cubicBezTo>
                  <a:cubicBezTo>
                    <a:pt x="40973" y="4751"/>
                    <a:pt x="53977" y="0"/>
                    <a:pt x="6965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400" b="1" dirty="0">
                <a:solidFill>
                  <a:schemeClr val="tx1">
                    <a:lumMod val="85000"/>
                    <a:lumOff val="15000"/>
                  </a:schemeClr>
                </a:solidFill>
                <a:ea typeface="Abyssinica SIL" panose="02000000000000000000" pitchFamily="2" charset="0"/>
                <a:cs typeface="Abyssinica SIL" panose="02000000000000000000" pitchFamily="2" charset="0"/>
              </a:endParaRPr>
            </a:p>
          </p:txBody>
        </p:sp>
        <p:sp>
          <p:nvSpPr>
            <p:cNvPr id="16" name="Diamond 15">
              <a:extLst>
                <a:ext uri="{FF2B5EF4-FFF2-40B4-BE49-F238E27FC236}">
                  <a16:creationId xmlns:a16="http://schemas.microsoft.com/office/drawing/2014/main" id="{C72B069B-82AC-CB0F-B4AB-F2A5F678467F}"/>
                </a:ext>
              </a:extLst>
            </p:cNvPr>
            <p:cNvSpPr/>
            <p:nvPr/>
          </p:nvSpPr>
          <p:spPr bwMode="auto">
            <a:xfrm>
              <a:off x="2607569" y="3164627"/>
              <a:ext cx="775854" cy="528747"/>
            </a:xfrm>
            <a:prstGeom prst="diamond">
              <a:avLst/>
            </a:prstGeom>
            <a:solidFill>
              <a:srgbClr val="25909F"/>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7" name="TextBox 16">
              <a:extLst>
                <a:ext uri="{FF2B5EF4-FFF2-40B4-BE49-F238E27FC236}">
                  <a16:creationId xmlns:a16="http://schemas.microsoft.com/office/drawing/2014/main" id="{43397F25-87AE-3881-FB21-5F3C76596290}"/>
                </a:ext>
              </a:extLst>
            </p:cNvPr>
            <p:cNvSpPr txBox="1">
              <a:spLocks noChangeAspect="1"/>
            </p:cNvSpPr>
            <p:nvPr/>
          </p:nvSpPr>
          <p:spPr>
            <a:xfrm>
              <a:off x="2865556" y="3345873"/>
              <a:ext cx="259880" cy="166255"/>
            </a:xfrm>
            <a:custGeom>
              <a:avLst/>
              <a:gdLst>
                <a:gd name="connsiteX0" fmla="*/ 69653 w 314455"/>
                <a:gd name="connsiteY0" fmla="*/ 22573 h 201168"/>
                <a:gd name="connsiteX1" fmla="*/ 53786 w 314455"/>
                <a:gd name="connsiteY1" fmla="*/ 28769 h 201168"/>
                <a:gd name="connsiteX2" fmla="*/ 43749 w 314455"/>
                <a:gd name="connsiteY2" fmla="*/ 46165 h 201168"/>
                <a:gd name="connsiteX3" fmla="*/ 38520 w 314455"/>
                <a:gd name="connsiteY3" fmla="*/ 71622 h 201168"/>
                <a:gd name="connsiteX4" fmla="*/ 37000 w 314455"/>
                <a:gd name="connsiteY4" fmla="*/ 101476 h 201168"/>
                <a:gd name="connsiteX5" fmla="*/ 38520 w 314455"/>
                <a:gd name="connsiteY5" fmla="*/ 131073 h 201168"/>
                <a:gd name="connsiteX6" fmla="*/ 43739 w 314455"/>
                <a:gd name="connsiteY6" fmla="*/ 155916 h 201168"/>
                <a:gd name="connsiteX7" fmla="*/ 53732 w 314455"/>
                <a:gd name="connsiteY7" fmla="*/ 172697 h 201168"/>
                <a:gd name="connsiteX8" fmla="*/ 69653 w 314455"/>
                <a:gd name="connsiteY8" fmla="*/ 178595 h 201168"/>
                <a:gd name="connsiteX9" fmla="*/ 85810 w 314455"/>
                <a:gd name="connsiteY9" fmla="*/ 172668 h 201168"/>
                <a:gd name="connsiteX10" fmla="*/ 95906 w 314455"/>
                <a:gd name="connsiteY10" fmla="*/ 155864 h 201168"/>
                <a:gd name="connsiteX11" fmla="*/ 101215 w 314455"/>
                <a:gd name="connsiteY11" fmla="*/ 130823 h 201168"/>
                <a:gd name="connsiteX12" fmla="*/ 102755 w 314455"/>
                <a:gd name="connsiteY12" fmla="*/ 101476 h 201168"/>
                <a:gd name="connsiteX13" fmla="*/ 101213 w 314455"/>
                <a:gd name="connsiteY13" fmla="*/ 71873 h 201168"/>
                <a:gd name="connsiteX14" fmla="*/ 95894 w 314455"/>
                <a:gd name="connsiteY14" fmla="*/ 46215 h 201168"/>
                <a:gd name="connsiteX15" fmla="*/ 85758 w 314455"/>
                <a:gd name="connsiteY15" fmla="*/ 28799 h 201168"/>
                <a:gd name="connsiteX16" fmla="*/ 69653 w 314455"/>
                <a:gd name="connsiteY16" fmla="*/ 22573 h 201168"/>
                <a:gd name="connsiteX17" fmla="*/ 244475 w 314455"/>
                <a:gd name="connsiteY17" fmla="*/ 0 h 201168"/>
                <a:gd name="connsiteX18" fmla="*/ 292819 w 314455"/>
                <a:gd name="connsiteY18" fmla="*/ 16281 h 201168"/>
                <a:gd name="connsiteX19" fmla="*/ 311006 w 314455"/>
                <a:gd name="connsiteY19" fmla="*/ 58424 h 201168"/>
                <a:gd name="connsiteX20" fmla="*/ 297730 w 314455"/>
                <a:gd name="connsiteY20" fmla="*/ 97217 h 201168"/>
                <a:gd name="connsiteX21" fmla="*/ 262252 w 314455"/>
                <a:gd name="connsiteY21" fmla="*/ 136205 h 201168"/>
                <a:gd name="connsiteX22" fmla="*/ 214381 w 314455"/>
                <a:gd name="connsiteY22" fmla="*/ 171192 h 201168"/>
                <a:gd name="connsiteX23" fmla="*/ 289079 w 314455"/>
                <a:gd name="connsiteY23" fmla="*/ 171192 h 201168"/>
                <a:gd name="connsiteX24" fmla="*/ 294031 w 314455"/>
                <a:gd name="connsiteY24" fmla="*/ 146734 h 201168"/>
                <a:gd name="connsiteX25" fmla="*/ 314455 w 314455"/>
                <a:gd name="connsiteY25" fmla="*/ 146734 h 201168"/>
                <a:gd name="connsiteX26" fmla="*/ 314455 w 314455"/>
                <a:gd name="connsiteY26" fmla="*/ 201168 h 201168"/>
                <a:gd name="connsiteX27" fmla="*/ 175100 w 314455"/>
                <a:gd name="connsiteY27" fmla="*/ 201168 h 201168"/>
                <a:gd name="connsiteX28" fmla="*/ 175100 w 314455"/>
                <a:gd name="connsiteY28" fmla="*/ 176101 h 201168"/>
                <a:gd name="connsiteX29" fmla="*/ 190452 w 314455"/>
                <a:gd name="connsiteY29" fmla="*/ 163655 h 201168"/>
                <a:gd name="connsiteX30" fmla="*/ 232621 w 314455"/>
                <a:gd name="connsiteY30" fmla="*/ 127351 h 201168"/>
                <a:gd name="connsiteX31" fmla="*/ 262018 w 314455"/>
                <a:gd name="connsiteY31" fmla="*/ 93783 h 201168"/>
                <a:gd name="connsiteX32" fmla="*/ 272622 w 314455"/>
                <a:gd name="connsiteY32" fmla="*/ 61426 h 201168"/>
                <a:gd name="connsiteX33" fmla="*/ 267604 w 314455"/>
                <a:gd name="connsiteY33" fmla="*/ 40798 h 201168"/>
                <a:gd name="connsiteX34" fmla="*/ 254676 w 314455"/>
                <a:gd name="connsiteY34" fmla="*/ 27616 h 201168"/>
                <a:gd name="connsiteX35" fmla="*/ 238024 w 314455"/>
                <a:gd name="connsiteY35" fmla="*/ 23076 h 201168"/>
                <a:gd name="connsiteX36" fmla="*/ 222849 w 314455"/>
                <a:gd name="connsiteY36" fmla="*/ 25969 h 201168"/>
                <a:gd name="connsiteX37" fmla="*/ 216182 w 314455"/>
                <a:gd name="connsiteY37" fmla="*/ 28977 h 201168"/>
                <a:gd name="connsiteX38" fmla="*/ 216182 w 314455"/>
                <a:gd name="connsiteY38" fmla="*/ 58619 h 201168"/>
                <a:gd name="connsiteX39" fmla="*/ 209043 w 314455"/>
                <a:gd name="connsiteY39" fmla="*/ 63314 h 201168"/>
                <a:gd name="connsiteX40" fmla="*/ 199165 w 314455"/>
                <a:gd name="connsiteY40" fmla="*/ 65234 h 201168"/>
                <a:gd name="connsiteX41" fmla="*/ 185221 w 314455"/>
                <a:gd name="connsiteY41" fmla="*/ 60347 h 201168"/>
                <a:gd name="connsiteX42" fmla="*/ 178999 w 314455"/>
                <a:gd name="connsiteY42" fmla="*/ 45369 h 201168"/>
                <a:gd name="connsiteX43" fmla="*/ 188306 w 314455"/>
                <a:gd name="connsiteY43" fmla="*/ 21958 h 201168"/>
                <a:gd name="connsiteX44" fmla="*/ 212522 w 314455"/>
                <a:gd name="connsiteY44" fmla="*/ 5884 h 201168"/>
                <a:gd name="connsiteX45" fmla="*/ 244475 w 314455"/>
                <a:gd name="connsiteY45" fmla="*/ 0 h 201168"/>
                <a:gd name="connsiteX46" fmla="*/ 69653 w 314455"/>
                <a:gd name="connsiteY46" fmla="*/ 0 h 201168"/>
                <a:gd name="connsiteX47" fmla="*/ 108980 w 314455"/>
                <a:gd name="connsiteY47" fmla="*/ 14287 h 201168"/>
                <a:gd name="connsiteX48" fmla="*/ 132250 w 314455"/>
                <a:gd name="connsiteY48" fmla="*/ 51693 h 201168"/>
                <a:gd name="connsiteX49" fmla="*/ 139904 w 314455"/>
                <a:gd name="connsiteY49" fmla="*/ 101476 h 201168"/>
                <a:gd name="connsiteX50" fmla="*/ 132252 w 314455"/>
                <a:gd name="connsiteY50" fmla="*/ 150777 h 201168"/>
                <a:gd name="connsiteX51" fmla="*/ 108972 w 314455"/>
                <a:gd name="connsiteY51" fmla="*/ 187259 h 201168"/>
                <a:gd name="connsiteX52" fmla="*/ 69653 w 314455"/>
                <a:gd name="connsiteY52" fmla="*/ 201168 h 201168"/>
                <a:gd name="connsiteX53" fmla="*/ 30636 w 314455"/>
                <a:gd name="connsiteY53" fmla="*/ 187282 h 201168"/>
                <a:gd name="connsiteX54" fmla="*/ 7557 w 314455"/>
                <a:gd name="connsiteY54" fmla="*/ 150882 h 201168"/>
                <a:gd name="connsiteX55" fmla="*/ 0 w 314455"/>
                <a:gd name="connsiteY55" fmla="*/ 101476 h 201168"/>
                <a:gd name="connsiteX56" fmla="*/ 7571 w 314455"/>
                <a:gd name="connsiteY56" fmla="*/ 51597 h 201168"/>
                <a:gd name="connsiteX57" fmla="*/ 30641 w 314455"/>
                <a:gd name="connsiteY57" fmla="*/ 14252 h 201168"/>
                <a:gd name="connsiteX58" fmla="*/ 69653 w 314455"/>
                <a:gd name="connsiteY58" fmla="*/ 0 h 20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4455" h="201168">
                  <a:moveTo>
                    <a:pt x="69653" y="22573"/>
                  </a:moveTo>
                  <a:cubicBezTo>
                    <a:pt x="63294" y="22573"/>
                    <a:pt x="58005" y="24638"/>
                    <a:pt x="53786" y="28769"/>
                  </a:cubicBezTo>
                  <a:cubicBezTo>
                    <a:pt x="49567" y="32899"/>
                    <a:pt x="46221" y="38698"/>
                    <a:pt x="43749" y="46165"/>
                  </a:cubicBezTo>
                  <a:cubicBezTo>
                    <a:pt x="41277" y="53632"/>
                    <a:pt x="39533" y="62118"/>
                    <a:pt x="38520" y="71622"/>
                  </a:cubicBezTo>
                  <a:cubicBezTo>
                    <a:pt x="37506" y="81126"/>
                    <a:pt x="37000" y="91077"/>
                    <a:pt x="37000" y="101476"/>
                  </a:cubicBezTo>
                  <a:cubicBezTo>
                    <a:pt x="37000" y="111901"/>
                    <a:pt x="37506" y="121767"/>
                    <a:pt x="38520" y="131073"/>
                  </a:cubicBezTo>
                  <a:cubicBezTo>
                    <a:pt x="39533" y="140379"/>
                    <a:pt x="41273" y="148660"/>
                    <a:pt x="43739" y="155916"/>
                  </a:cubicBezTo>
                  <a:cubicBezTo>
                    <a:pt x="46204" y="163171"/>
                    <a:pt x="49535" y="168765"/>
                    <a:pt x="53732" y="172697"/>
                  </a:cubicBezTo>
                  <a:cubicBezTo>
                    <a:pt x="57929" y="176630"/>
                    <a:pt x="63236" y="178595"/>
                    <a:pt x="69653" y="178595"/>
                  </a:cubicBezTo>
                  <a:cubicBezTo>
                    <a:pt x="76207" y="178595"/>
                    <a:pt x="81593" y="176620"/>
                    <a:pt x="85810" y="172668"/>
                  </a:cubicBezTo>
                  <a:cubicBezTo>
                    <a:pt x="90028" y="168716"/>
                    <a:pt x="93394" y="163115"/>
                    <a:pt x="95906" y="155864"/>
                  </a:cubicBezTo>
                  <a:cubicBezTo>
                    <a:pt x="98419" y="148612"/>
                    <a:pt x="100188" y="140266"/>
                    <a:pt x="101215" y="130823"/>
                  </a:cubicBezTo>
                  <a:cubicBezTo>
                    <a:pt x="102241" y="121380"/>
                    <a:pt x="102755" y="111597"/>
                    <a:pt x="102755" y="101476"/>
                  </a:cubicBezTo>
                  <a:cubicBezTo>
                    <a:pt x="102755" y="91386"/>
                    <a:pt x="102241" y="81519"/>
                    <a:pt x="101213" y="71873"/>
                  </a:cubicBezTo>
                  <a:cubicBezTo>
                    <a:pt x="100186" y="62227"/>
                    <a:pt x="98412" y="53674"/>
                    <a:pt x="95894" y="46215"/>
                  </a:cubicBezTo>
                  <a:cubicBezTo>
                    <a:pt x="93376" y="38756"/>
                    <a:pt x="89997" y="32951"/>
                    <a:pt x="85758" y="28799"/>
                  </a:cubicBezTo>
                  <a:cubicBezTo>
                    <a:pt x="81518" y="24648"/>
                    <a:pt x="76150" y="22573"/>
                    <a:pt x="69653" y="22573"/>
                  </a:cubicBezTo>
                  <a:close/>
                  <a:moveTo>
                    <a:pt x="244475" y="0"/>
                  </a:moveTo>
                  <a:cubicBezTo>
                    <a:pt x="264580" y="0"/>
                    <a:pt x="280695" y="5427"/>
                    <a:pt x="292819" y="16281"/>
                  </a:cubicBezTo>
                  <a:cubicBezTo>
                    <a:pt x="304943" y="27134"/>
                    <a:pt x="311006" y="41182"/>
                    <a:pt x="311006" y="58424"/>
                  </a:cubicBezTo>
                  <a:cubicBezTo>
                    <a:pt x="311006" y="71424"/>
                    <a:pt x="306580" y="84354"/>
                    <a:pt x="297730" y="97217"/>
                  </a:cubicBezTo>
                  <a:cubicBezTo>
                    <a:pt x="288881" y="110081"/>
                    <a:pt x="277054" y="123076"/>
                    <a:pt x="262252" y="136205"/>
                  </a:cubicBezTo>
                  <a:cubicBezTo>
                    <a:pt x="247450" y="149335"/>
                    <a:pt x="231494" y="160996"/>
                    <a:pt x="214381" y="171192"/>
                  </a:cubicBezTo>
                  <a:lnTo>
                    <a:pt x="289079" y="171192"/>
                  </a:lnTo>
                  <a:lnTo>
                    <a:pt x="294031" y="146734"/>
                  </a:lnTo>
                  <a:lnTo>
                    <a:pt x="314455" y="146734"/>
                  </a:lnTo>
                  <a:lnTo>
                    <a:pt x="314455" y="201168"/>
                  </a:lnTo>
                  <a:lnTo>
                    <a:pt x="175100" y="201168"/>
                  </a:lnTo>
                  <a:lnTo>
                    <a:pt x="175100" y="176101"/>
                  </a:lnTo>
                  <a:lnTo>
                    <a:pt x="190452" y="163655"/>
                  </a:lnTo>
                  <a:cubicBezTo>
                    <a:pt x="206036" y="151032"/>
                    <a:pt x="220091" y="138931"/>
                    <a:pt x="232621" y="127351"/>
                  </a:cubicBezTo>
                  <a:cubicBezTo>
                    <a:pt x="245149" y="115770"/>
                    <a:pt x="254948" y="104581"/>
                    <a:pt x="262018" y="93783"/>
                  </a:cubicBezTo>
                  <a:cubicBezTo>
                    <a:pt x="269088" y="82985"/>
                    <a:pt x="272622" y="72199"/>
                    <a:pt x="272622" y="61426"/>
                  </a:cubicBezTo>
                  <a:cubicBezTo>
                    <a:pt x="272622" y="53434"/>
                    <a:pt x="270950" y="46559"/>
                    <a:pt x="267604" y="40798"/>
                  </a:cubicBezTo>
                  <a:cubicBezTo>
                    <a:pt x="264259" y="35037"/>
                    <a:pt x="259950" y="30643"/>
                    <a:pt x="254676" y="27616"/>
                  </a:cubicBezTo>
                  <a:cubicBezTo>
                    <a:pt x="249401" y="24589"/>
                    <a:pt x="243851" y="23076"/>
                    <a:pt x="238024" y="23076"/>
                  </a:cubicBezTo>
                  <a:cubicBezTo>
                    <a:pt x="232236" y="23076"/>
                    <a:pt x="227177" y="24040"/>
                    <a:pt x="222849" y="25969"/>
                  </a:cubicBezTo>
                  <a:cubicBezTo>
                    <a:pt x="218519" y="27898"/>
                    <a:pt x="216297" y="28901"/>
                    <a:pt x="216182" y="28977"/>
                  </a:cubicBezTo>
                  <a:lnTo>
                    <a:pt x="216182" y="58619"/>
                  </a:lnTo>
                  <a:cubicBezTo>
                    <a:pt x="214331" y="60469"/>
                    <a:pt x="211952" y="62034"/>
                    <a:pt x="209043" y="63314"/>
                  </a:cubicBezTo>
                  <a:cubicBezTo>
                    <a:pt x="206133" y="64595"/>
                    <a:pt x="202841" y="65234"/>
                    <a:pt x="199165" y="65234"/>
                  </a:cubicBezTo>
                  <a:cubicBezTo>
                    <a:pt x="194017" y="65234"/>
                    <a:pt x="189368" y="63605"/>
                    <a:pt x="185221" y="60347"/>
                  </a:cubicBezTo>
                  <a:cubicBezTo>
                    <a:pt x="181073" y="57089"/>
                    <a:pt x="178999" y="52097"/>
                    <a:pt x="178999" y="45369"/>
                  </a:cubicBezTo>
                  <a:cubicBezTo>
                    <a:pt x="178999" y="36555"/>
                    <a:pt x="182102" y="28751"/>
                    <a:pt x="188306" y="21958"/>
                  </a:cubicBezTo>
                  <a:cubicBezTo>
                    <a:pt x="194512" y="15165"/>
                    <a:pt x="202583" y="9807"/>
                    <a:pt x="212522" y="5884"/>
                  </a:cubicBezTo>
                  <a:cubicBezTo>
                    <a:pt x="222462" y="1962"/>
                    <a:pt x="233113" y="0"/>
                    <a:pt x="244475" y="0"/>
                  </a:cubicBezTo>
                  <a:close/>
                  <a:moveTo>
                    <a:pt x="69653" y="0"/>
                  </a:moveTo>
                  <a:cubicBezTo>
                    <a:pt x="85462" y="0"/>
                    <a:pt x="98570" y="4762"/>
                    <a:pt x="108980" y="14287"/>
                  </a:cubicBezTo>
                  <a:cubicBezTo>
                    <a:pt x="119390" y="23811"/>
                    <a:pt x="127146" y="36279"/>
                    <a:pt x="132250" y="51693"/>
                  </a:cubicBezTo>
                  <a:cubicBezTo>
                    <a:pt x="137352" y="67106"/>
                    <a:pt x="139904" y="83700"/>
                    <a:pt x="139904" y="101476"/>
                  </a:cubicBezTo>
                  <a:cubicBezTo>
                    <a:pt x="139904" y="119294"/>
                    <a:pt x="137353" y="135728"/>
                    <a:pt x="132252" y="150777"/>
                  </a:cubicBezTo>
                  <a:cubicBezTo>
                    <a:pt x="127150" y="165825"/>
                    <a:pt x="119390" y="177986"/>
                    <a:pt x="108972" y="187259"/>
                  </a:cubicBezTo>
                  <a:cubicBezTo>
                    <a:pt x="98553" y="196531"/>
                    <a:pt x="85448" y="201168"/>
                    <a:pt x="69653" y="201168"/>
                  </a:cubicBezTo>
                  <a:cubicBezTo>
                    <a:pt x="53991" y="201168"/>
                    <a:pt x="40984" y="196539"/>
                    <a:pt x="30636" y="187282"/>
                  </a:cubicBezTo>
                  <a:cubicBezTo>
                    <a:pt x="20287" y="178025"/>
                    <a:pt x="12594" y="165892"/>
                    <a:pt x="7557" y="150882"/>
                  </a:cubicBezTo>
                  <a:cubicBezTo>
                    <a:pt x="2519" y="135873"/>
                    <a:pt x="0" y="119403"/>
                    <a:pt x="0" y="101476"/>
                  </a:cubicBezTo>
                  <a:cubicBezTo>
                    <a:pt x="0" y="83618"/>
                    <a:pt x="2523" y="66992"/>
                    <a:pt x="7571" y="51597"/>
                  </a:cubicBezTo>
                  <a:cubicBezTo>
                    <a:pt x="12617" y="36202"/>
                    <a:pt x="20307" y="23754"/>
                    <a:pt x="30641" y="14252"/>
                  </a:cubicBezTo>
                  <a:cubicBezTo>
                    <a:pt x="40973" y="4751"/>
                    <a:pt x="53978" y="0"/>
                    <a:pt x="6965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400" b="1" dirty="0">
                <a:solidFill>
                  <a:schemeClr val="tx1">
                    <a:lumMod val="85000"/>
                    <a:lumOff val="15000"/>
                  </a:schemeClr>
                </a:solidFill>
                <a:ea typeface="Abyssinica SIL" panose="02000000000000000000" pitchFamily="2" charset="0"/>
                <a:cs typeface="Abyssinica SIL" panose="02000000000000000000" pitchFamily="2" charset="0"/>
              </a:endParaRPr>
            </a:p>
          </p:txBody>
        </p:sp>
        <p:sp>
          <p:nvSpPr>
            <p:cNvPr id="18" name="Diamond 17">
              <a:extLst>
                <a:ext uri="{FF2B5EF4-FFF2-40B4-BE49-F238E27FC236}">
                  <a16:creationId xmlns:a16="http://schemas.microsoft.com/office/drawing/2014/main" id="{972394FB-D91C-3008-85B0-A57F14255EDD}"/>
                </a:ext>
              </a:extLst>
            </p:cNvPr>
            <p:cNvSpPr/>
            <p:nvPr/>
          </p:nvSpPr>
          <p:spPr bwMode="auto">
            <a:xfrm>
              <a:off x="4184073" y="3164627"/>
              <a:ext cx="775854" cy="528747"/>
            </a:xfrm>
            <a:prstGeom prst="diamond">
              <a:avLst/>
            </a:prstGeom>
            <a:solidFill>
              <a:srgbClr val="E7BC3D"/>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19" name="TextBox 18">
              <a:extLst>
                <a:ext uri="{FF2B5EF4-FFF2-40B4-BE49-F238E27FC236}">
                  <a16:creationId xmlns:a16="http://schemas.microsoft.com/office/drawing/2014/main" id="{53182D12-D4ED-D18F-E262-2DFA01BCDCF5}"/>
                </a:ext>
              </a:extLst>
            </p:cNvPr>
            <p:cNvSpPr txBox="1">
              <a:spLocks noChangeAspect="1"/>
            </p:cNvSpPr>
            <p:nvPr/>
          </p:nvSpPr>
          <p:spPr>
            <a:xfrm>
              <a:off x="4442761" y="3345873"/>
              <a:ext cx="258478" cy="166255"/>
            </a:xfrm>
            <a:custGeom>
              <a:avLst/>
              <a:gdLst>
                <a:gd name="connsiteX0" fmla="*/ 69653 w 312759"/>
                <a:gd name="connsiteY0" fmla="*/ 22573 h 201168"/>
                <a:gd name="connsiteX1" fmla="*/ 53786 w 312759"/>
                <a:gd name="connsiteY1" fmla="*/ 28769 h 201168"/>
                <a:gd name="connsiteX2" fmla="*/ 43749 w 312759"/>
                <a:gd name="connsiteY2" fmla="*/ 46165 h 201168"/>
                <a:gd name="connsiteX3" fmla="*/ 38520 w 312759"/>
                <a:gd name="connsiteY3" fmla="*/ 71622 h 201168"/>
                <a:gd name="connsiteX4" fmla="*/ 37000 w 312759"/>
                <a:gd name="connsiteY4" fmla="*/ 101476 h 201168"/>
                <a:gd name="connsiteX5" fmla="*/ 38520 w 312759"/>
                <a:gd name="connsiteY5" fmla="*/ 131073 h 201168"/>
                <a:gd name="connsiteX6" fmla="*/ 43739 w 312759"/>
                <a:gd name="connsiteY6" fmla="*/ 155916 h 201168"/>
                <a:gd name="connsiteX7" fmla="*/ 53732 w 312759"/>
                <a:gd name="connsiteY7" fmla="*/ 172697 h 201168"/>
                <a:gd name="connsiteX8" fmla="*/ 69653 w 312759"/>
                <a:gd name="connsiteY8" fmla="*/ 178595 h 201168"/>
                <a:gd name="connsiteX9" fmla="*/ 85811 w 312759"/>
                <a:gd name="connsiteY9" fmla="*/ 172668 h 201168"/>
                <a:gd name="connsiteX10" fmla="*/ 95907 w 312759"/>
                <a:gd name="connsiteY10" fmla="*/ 155864 h 201168"/>
                <a:gd name="connsiteX11" fmla="*/ 101215 w 312759"/>
                <a:gd name="connsiteY11" fmla="*/ 130823 h 201168"/>
                <a:gd name="connsiteX12" fmla="*/ 102755 w 312759"/>
                <a:gd name="connsiteY12" fmla="*/ 101476 h 201168"/>
                <a:gd name="connsiteX13" fmla="*/ 101213 w 312759"/>
                <a:gd name="connsiteY13" fmla="*/ 71873 h 201168"/>
                <a:gd name="connsiteX14" fmla="*/ 95894 w 312759"/>
                <a:gd name="connsiteY14" fmla="*/ 46215 h 201168"/>
                <a:gd name="connsiteX15" fmla="*/ 85758 w 312759"/>
                <a:gd name="connsiteY15" fmla="*/ 28799 h 201168"/>
                <a:gd name="connsiteX16" fmla="*/ 69653 w 312759"/>
                <a:gd name="connsiteY16" fmla="*/ 22573 h 201168"/>
                <a:gd name="connsiteX17" fmla="*/ 244440 w 312759"/>
                <a:gd name="connsiteY17" fmla="*/ 0 h 201168"/>
                <a:gd name="connsiteX18" fmla="*/ 274876 w 312759"/>
                <a:gd name="connsiteY18" fmla="*/ 6115 h 201168"/>
                <a:gd name="connsiteX19" fmla="*/ 296885 w 312759"/>
                <a:gd name="connsiteY19" fmla="*/ 23709 h 201168"/>
                <a:gd name="connsiteX20" fmla="*/ 305176 w 312759"/>
                <a:gd name="connsiteY20" fmla="*/ 50620 h 201168"/>
                <a:gd name="connsiteX21" fmla="*/ 293731 w 312759"/>
                <a:gd name="connsiteY21" fmla="*/ 80313 h 201168"/>
                <a:gd name="connsiteX22" fmla="*/ 263091 w 312759"/>
                <a:gd name="connsiteY22" fmla="*/ 94392 h 201168"/>
                <a:gd name="connsiteX23" fmla="*/ 284342 w 312759"/>
                <a:gd name="connsiteY23" fmla="*/ 99180 h 201168"/>
                <a:gd name="connsiteX24" fmla="*/ 304618 w 312759"/>
                <a:gd name="connsiteY24" fmla="*/ 114678 h 201168"/>
                <a:gd name="connsiteX25" fmla="*/ 312759 w 312759"/>
                <a:gd name="connsiteY25" fmla="*/ 141181 h 201168"/>
                <a:gd name="connsiteX26" fmla="*/ 302008 w 312759"/>
                <a:gd name="connsiteY26" fmla="*/ 172428 h 201168"/>
                <a:gd name="connsiteX27" fmla="*/ 273850 w 312759"/>
                <a:gd name="connsiteY27" fmla="*/ 193586 h 201168"/>
                <a:gd name="connsiteX28" fmla="*/ 235817 w 312759"/>
                <a:gd name="connsiteY28" fmla="*/ 201168 h 201168"/>
                <a:gd name="connsiteX29" fmla="*/ 203413 w 312759"/>
                <a:gd name="connsiteY29" fmla="*/ 195551 h 201168"/>
                <a:gd name="connsiteX30" fmla="*/ 182951 w 312759"/>
                <a:gd name="connsiteY30" fmla="*/ 181680 h 201168"/>
                <a:gd name="connsiteX31" fmla="*/ 175830 w 312759"/>
                <a:gd name="connsiteY31" fmla="*/ 165569 h 201168"/>
                <a:gd name="connsiteX32" fmla="*/ 180685 w 312759"/>
                <a:gd name="connsiteY32" fmla="*/ 153298 h 201168"/>
                <a:gd name="connsiteX33" fmla="*/ 195070 w 312759"/>
                <a:gd name="connsiteY33" fmla="*/ 147812 h 201168"/>
                <a:gd name="connsiteX34" fmla="*/ 200240 w 312759"/>
                <a:gd name="connsiteY34" fmla="*/ 148175 h 201168"/>
                <a:gd name="connsiteX35" fmla="*/ 207256 w 312759"/>
                <a:gd name="connsiteY35" fmla="*/ 150736 h 201168"/>
                <a:gd name="connsiteX36" fmla="*/ 214948 w 312759"/>
                <a:gd name="connsiteY36" fmla="*/ 172489 h 201168"/>
                <a:gd name="connsiteX37" fmla="*/ 224837 w 312759"/>
                <a:gd name="connsiteY37" fmla="*/ 176768 h 201168"/>
                <a:gd name="connsiteX38" fmla="*/ 236708 w 312759"/>
                <a:gd name="connsiteY38" fmla="*/ 178595 h 201168"/>
                <a:gd name="connsiteX39" fmla="*/ 264950 w 312759"/>
                <a:gd name="connsiteY39" fmla="*/ 167557 h 201168"/>
                <a:gd name="connsiteX40" fmla="*/ 275165 w 312759"/>
                <a:gd name="connsiteY40" fmla="*/ 141181 h 201168"/>
                <a:gd name="connsiteX41" fmla="*/ 269619 w 312759"/>
                <a:gd name="connsiteY41" fmla="*/ 123144 h 201168"/>
                <a:gd name="connsiteX42" fmla="*/ 255533 w 312759"/>
                <a:gd name="connsiteY42" fmla="*/ 113751 h 201168"/>
                <a:gd name="connsiteX43" fmla="*/ 238492 w 312759"/>
                <a:gd name="connsiteY43" fmla="*/ 110904 h 201168"/>
                <a:gd name="connsiteX44" fmla="*/ 229006 w 312759"/>
                <a:gd name="connsiteY44" fmla="*/ 111333 h 201168"/>
                <a:gd name="connsiteX45" fmla="*/ 218657 w 312759"/>
                <a:gd name="connsiteY45" fmla="*/ 112095 h 201168"/>
                <a:gd name="connsiteX46" fmla="*/ 218657 w 312759"/>
                <a:gd name="connsiteY46" fmla="*/ 98947 h 201168"/>
                <a:gd name="connsiteX47" fmla="*/ 218657 w 312759"/>
                <a:gd name="connsiteY47" fmla="*/ 85951 h 201168"/>
                <a:gd name="connsiteX48" fmla="*/ 224098 w 312759"/>
                <a:gd name="connsiteY48" fmla="*/ 86210 h 201168"/>
                <a:gd name="connsiteX49" fmla="*/ 228679 w 312759"/>
                <a:gd name="connsiteY49" fmla="*/ 86250 h 201168"/>
                <a:gd name="connsiteX50" fmla="*/ 256800 w 312759"/>
                <a:gd name="connsiteY50" fmla="*/ 77989 h 201168"/>
                <a:gd name="connsiteX51" fmla="*/ 268472 w 312759"/>
                <a:gd name="connsiteY51" fmla="*/ 54189 h 201168"/>
                <a:gd name="connsiteX52" fmla="*/ 259064 w 312759"/>
                <a:gd name="connsiteY52" fmla="*/ 31047 h 201168"/>
                <a:gd name="connsiteX53" fmla="*/ 236708 w 312759"/>
                <a:gd name="connsiteY53" fmla="*/ 22722 h 201168"/>
                <a:gd name="connsiteX54" fmla="*/ 223133 w 312759"/>
                <a:gd name="connsiteY54" fmla="*/ 25135 h 201168"/>
                <a:gd name="connsiteX55" fmla="*/ 215060 w 312759"/>
                <a:gd name="connsiteY55" fmla="*/ 28929 h 201168"/>
                <a:gd name="connsiteX56" fmla="*/ 215060 w 312759"/>
                <a:gd name="connsiteY56" fmla="*/ 55160 h 201168"/>
                <a:gd name="connsiteX57" fmla="*/ 208576 w 312759"/>
                <a:gd name="connsiteY57" fmla="*/ 58391 h 201168"/>
                <a:gd name="connsiteX58" fmla="*/ 199533 w 312759"/>
                <a:gd name="connsiteY58" fmla="*/ 60046 h 201168"/>
                <a:gd name="connsiteX59" fmla="*/ 187144 w 312759"/>
                <a:gd name="connsiteY59" fmla="*/ 56148 h 201168"/>
                <a:gd name="connsiteX60" fmla="*/ 180588 w 312759"/>
                <a:gd name="connsiteY60" fmla="*/ 41548 h 201168"/>
                <a:gd name="connsiteX61" fmla="*/ 189528 w 312759"/>
                <a:gd name="connsiteY61" fmla="*/ 20408 h 201168"/>
                <a:gd name="connsiteX62" fmla="*/ 212965 w 312759"/>
                <a:gd name="connsiteY62" fmla="*/ 5535 h 201168"/>
                <a:gd name="connsiteX63" fmla="*/ 244440 w 312759"/>
                <a:gd name="connsiteY63" fmla="*/ 0 h 201168"/>
                <a:gd name="connsiteX64" fmla="*/ 69653 w 312759"/>
                <a:gd name="connsiteY64" fmla="*/ 0 h 201168"/>
                <a:gd name="connsiteX65" fmla="*/ 108980 w 312759"/>
                <a:gd name="connsiteY65" fmla="*/ 14287 h 201168"/>
                <a:gd name="connsiteX66" fmla="*/ 132250 w 312759"/>
                <a:gd name="connsiteY66" fmla="*/ 51693 h 201168"/>
                <a:gd name="connsiteX67" fmla="*/ 139904 w 312759"/>
                <a:gd name="connsiteY67" fmla="*/ 101476 h 201168"/>
                <a:gd name="connsiteX68" fmla="*/ 132252 w 312759"/>
                <a:gd name="connsiteY68" fmla="*/ 150777 h 201168"/>
                <a:gd name="connsiteX69" fmla="*/ 108972 w 312759"/>
                <a:gd name="connsiteY69" fmla="*/ 187259 h 201168"/>
                <a:gd name="connsiteX70" fmla="*/ 69653 w 312759"/>
                <a:gd name="connsiteY70" fmla="*/ 201168 h 201168"/>
                <a:gd name="connsiteX71" fmla="*/ 30636 w 312759"/>
                <a:gd name="connsiteY71" fmla="*/ 187282 h 201168"/>
                <a:gd name="connsiteX72" fmla="*/ 7557 w 312759"/>
                <a:gd name="connsiteY72" fmla="*/ 150882 h 201168"/>
                <a:gd name="connsiteX73" fmla="*/ 0 w 312759"/>
                <a:gd name="connsiteY73" fmla="*/ 101476 h 201168"/>
                <a:gd name="connsiteX74" fmla="*/ 7571 w 312759"/>
                <a:gd name="connsiteY74" fmla="*/ 51597 h 201168"/>
                <a:gd name="connsiteX75" fmla="*/ 30641 w 312759"/>
                <a:gd name="connsiteY75" fmla="*/ 14252 h 201168"/>
                <a:gd name="connsiteX76" fmla="*/ 69653 w 312759"/>
                <a:gd name="connsiteY76" fmla="*/ 0 h 20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12759" h="201168">
                  <a:moveTo>
                    <a:pt x="69653" y="22573"/>
                  </a:moveTo>
                  <a:cubicBezTo>
                    <a:pt x="63295" y="22573"/>
                    <a:pt x="58006" y="24638"/>
                    <a:pt x="53786" y="28769"/>
                  </a:cubicBezTo>
                  <a:cubicBezTo>
                    <a:pt x="49567" y="32899"/>
                    <a:pt x="46222" y="38698"/>
                    <a:pt x="43749" y="46165"/>
                  </a:cubicBezTo>
                  <a:cubicBezTo>
                    <a:pt x="41277" y="53632"/>
                    <a:pt x="39534" y="62118"/>
                    <a:pt x="38520" y="71622"/>
                  </a:cubicBezTo>
                  <a:cubicBezTo>
                    <a:pt x="37506" y="81126"/>
                    <a:pt x="37000" y="91077"/>
                    <a:pt x="37000" y="101476"/>
                  </a:cubicBezTo>
                  <a:cubicBezTo>
                    <a:pt x="37000" y="111901"/>
                    <a:pt x="37506" y="121767"/>
                    <a:pt x="38520" y="131073"/>
                  </a:cubicBezTo>
                  <a:cubicBezTo>
                    <a:pt x="39534" y="140379"/>
                    <a:pt x="41273" y="148660"/>
                    <a:pt x="43739" y="155916"/>
                  </a:cubicBezTo>
                  <a:cubicBezTo>
                    <a:pt x="46204" y="163171"/>
                    <a:pt x="49536" y="168765"/>
                    <a:pt x="53732" y="172697"/>
                  </a:cubicBezTo>
                  <a:cubicBezTo>
                    <a:pt x="57929" y="176630"/>
                    <a:pt x="63236" y="178595"/>
                    <a:pt x="69653" y="178595"/>
                  </a:cubicBezTo>
                  <a:cubicBezTo>
                    <a:pt x="76207" y="178595"/>
                    <a:pt x="81593" y="176620"/>
                    <a:pt x="85811" y="172668"/>
                  </a:cubicBezTo>
                  <a:cubicBezTo>
                    <a:pt x="90030" y="168716"/>
                    <a:pt x="93395" y="163115"/>
                    <a:pt x="95907" y="155864"/>
                  </a:cubicBezTo>
                  <a:cubicBezTo>
                    <a:pt x="98419" y="148612"/>
                    <a:pt x="100188" y="140266"/>
                    <a:pt x="101215" y="130823"/>
                  </a:cubicBezTo>
                  <a:cubicBezTo>
                    <a:pt x="102241" y="121380"/>
                    <a:pt x="102755" y="111597"/>
                    <a:pt x="102755" y="101476"/>
                  </a:cubicBezTo>
                  <a:cubicBezTo>
                    <a:pt x="102755" y="91386"/>
                    <a:pt x="102241" y="81519"/>
                    <a:pt x="101213" y="71873"/>
                  </a:cubicBezTo>
                  <a:cubicBezTo>
                    <a:pt x="100186" y="62227"/>
                    <a:pt x="98413" y="53674"/>
                    <a:pt x="95894" y="46215"/>
                  </a:cubicBezTo>
                  <a:cubicBezTo>
                    <a:pt x="93376" y="38756"/>
                    <a:pt x="89997" y="32951"/>
                    <a:pt x="85758" y="28799"/>
                  </a:cubicBezTo>
                  <a:cubicBezTo>
                    <a:pt x="81518" y="24648"/>
                    <a:pt x="76150" y="22573"/>
                    <a:pt x="69653" y="22573"/>
                  </a:cubicBezTo>
                  <a:close/>
                  <a:moveTo>
                    <a:pt x="244440" y="0"/>
                  </a:moveTo>
                  <a:cubicBezTo>
                    <a:pt x="255585" y="0"/>
                    <a:pt x="265730" y="2038"/>
                    <a:pt x="274876" y="6115"/>
                  </a:cubicBezTo>
                  <a:cubicBezTo>
                    <a:pt x="284021" y="10191"/>
                    <a:pt x="291358" y="16056"/>
                    <a:pt x="296885" y="23709"/>
                  </a:cubicBezTo>
                  <a:cubicBezTo>
                    <a:pt x="302413" y="31362"/>
                    <a:pt x="305176" y="40333"/>
                    <a:pt x="305176" y="50620"/>
                  </a:cubicBezTo>
                  <a:cubicBezTo>
                    <a:pt x="305176" y="61680"/>
                    <a:pt x="301361" y="71578"/>
                    <a:pt x="293731" y="80313"/>
                  </a:cubicBezTo>
                  <a:cubicBezTo>
                    <a:pt x="286101" y="89048"/>
                    <a:pt x="275888" y="93741"/>
                    <a:pt x="263091" y="94392"/>
                  </a:cubicBezTo>
                  <a:cubicBezTo>
                    <a:pt x="269168" y="94169"/>
                    <a:pt x="276252" y="95765"/>
                    <a:pt x="284342" y="99180"/>
                  </a:cubicBezTo>
                  <a:cubicBezTo>
                    <a:pt x="292432" y="102595"/>
                    <a:pt x="299190" y="107760"/>
                    <a:pt x="304618" y="114678"/>
                  </a:cubicBezTo>
                  <a:cubicBezTo>
                    <a:pt x="310045" y="121594"/>
                    <a:pt x="312759" y="130429"/>
                    <a:pt x="312759" y="141181"/>
                  </a:cubicBezTo>
                  <a:cubicBezTo>
                    <a:pt x="312759" y="152963"/>
                    <a:pt x="309175" y="163379"/>
                    <a:pt x="302008" y="172428"/>
                  </a:cubicBezTo>
                  <a:cubicBezTo>
                    <a:pt x="294840" y="181478"/>
                    <a:pt x="285454" y="188532"/>
                    <a:pt x="273850" y="193586"/>
                  </a:cubicBezTo>
                  <a:cubicBezTo>
                    <a:pt x="262246" y="198641"/>
                    <a:pt x="249568" y="201168"/>
                    <a:pt x="235817" y="201168"/>
                  </a:cubicBezTo>
                  <a:cubicBezTo>
                    <a:pt x="223108" y="201168"/>
                    <a:pt x="212307" y="199296"/>
                    <a:pt x="203413" y="195551"/>
                  </a:cubicBezTo>
                  <a:cubicBezTo>
                    <a:pt x="194518" y="191806"/>
                    <a:pt x="187697" y="187182"/>
                    <a:pt x="182951" y="181680"/>
                  </a:cubicBezTo>
                  <a:cubicBezTo>
                    <a:pt x="178204" y="176178"/>
                    <a:pt x="175830" y="170808"/>
                    <a:pt x="175830" y="165569"/>
                  </a:cubicBezTo>
                  <a:cubicBezTo>
                    <a:pt x="175830" y="161046"/>
                    <a:pt x="177449" y="156955"/>
                    <a:pt x="180685" y="153298"/>
                  </a:cubicBezTo>
                  <a:cubicBezTo>
                    <a:pt x="183921" y="149640"/>
                    <a:pt x="188716" y="147812"/>
                    <a:pt x="195070" y="147812"/>
                  </a:cubicBezTo>
                  <a:cubicBezTo>
                    <a:pt x="196037" y="147812"/>
                    <a:pt x="197761" y="147932"/>
                    <a:pt x="200240" y="148175"/>
                  </a:cubicBezTo>
                  <a:cubicBezTo>
                    <a:pt x="202720" y="148417"/>
                    <a:pt x="205058" y="149271"/>
                    <a:pt x="207256" y="150736"/>
                  </a:cubicBezTo>
                  <a:lnTo>
                    <a:pt x="214948" y="172489"/>
                  </a:lnTo>
                  <a:cubicBezTo>
                    <a:pt x="217753" y="174124"/>
                    <a:pt x="221049" y="175550"/>
                    <a:pt x="224837" y="176768"/>
                  </a:cubicBezTo>
                  <a:cubicBezTo>
                    <a:pt x="228624" y="177987"/>
                    <a:pt x="232582" y="178595"/>
                    <a:pt x="236708" y="178595"/>
                  </a:cubicBezTo>
                  <a:cubicBezTo>
                    <a:pt x="248726" y="178595"/>
                    <a:pt x="258140" y="174917"/>
                    <a:pt x="264950" y="167557"/>
                  </a:cubicBezTo>
                  <a:cubicBezTo>
                    <a:pt x="271760" y="160198"/>
                    <a:pt x="275165" y="151407"/>
                    <a:pt x="275165" y="141181"/>
                  </a:cubicBezTo>
                  <a:cubicBezTo>
                    <a:pt x="275165" y="133522"/>
                    <a:pt x="273316" y="127510"/>
                    <a:pt x="269619" y="123144"/>
                  </a:cubicBezTo>
                  <a:cubicBezTo>
                    <a:pt x="265921" y="118780"/>
                    <a:pt x="261226" y="115648"/>
                    <a:pt x="255533" y="113751"/>
                  </a:cubicBezTo>
                  <a:cubicBezTo>
                    <a:pt x="249842" y="111853"/>
                    <a:pt x="244161" y="110904"/>
                    <a:pt x="238492" y="110904"/>
                  </a:cubicBezTo>
                  <a:cubicBezTo>
                    <a:pt x="235122" y="110904"/>
                    <a:pt x="231961" y="111048"/>
                    <a:pt x="229006" y="111333"/>
                  </a:cubicBezTo>
                  <a:cubicBezTo>
                    <a:pt x="226051" y="111620"/>
                    <a:pt x="222602" y="111873"/>
                    <a:pt x="218657" y="112095"/>
                  </a:cubicBezTo>
                  <a:cubicBezTo>
                    <a:pt x="218657" y="107197"/>
                    <a:pt x="218657" y="102815"/>
                    <a:pt x="218657" y="98947"/>
                  </a:cubicBezTo>
                  <a:cubicBezTo>
                    <a:pt x="218657" y="95081"/>
                    <a:pt x="218657" y="90749"/>
                    <a:pt x="218657" y="85951"/>
                  </a:cubicBezTo>
                  <a:cubicBezTo>
                    <a:pt x="221461" y="86098"/>
                    <a:pt x="223275" y="86184"/>
                    <a:pt x="224098" y="86210"/>
                  </a:cubicBezTo>
                  <a:cubicBezTo>
                    <a:pt x="224921" y="86236"/>
                    <a:pt x="226449" y="86250"/>
                    <a:pt x="228679" y="86250"/>
                  </a:cubicBezTo>
                  <a:cubicBezTo>
                    <a:pt x="239645" y="86250"/>
                    <a:pt x="249018" y="83496"/>
                    <a:pt x="256800" y="77989"/>
                  </a:cubicBezTo>
                  <a:cubicBezTo>
                    <a:pt x="264581" y="72483"/>
                    <a:pt x="268472" y="64549"/>
                    <a:pt x="268472" y="54189"/>
                  </a:cubicBezTo>
                  <a:cubicBezTo>
                    <a:pt x="268472" y="44311"/>
                    <a:pt x="265337" y="36597"/>
                    <a:pt x="259064" y="31047"/>
                  </a:cubicBezTo>
                  <a:cubicBezTo>
                    <a:pt x="252793" y="25497"/>
                    <a:pt x="245340" y="22722"/>
                    <a:pt x="236708" y="22722"/>
                  </a:cubicBezTo>
                  <a:cubicBezTo>
                    <a:pt x="231793" y="22722"/>
                    <a:pt x="227268" y="23526"/>
                    <a:pt x="223133" y="25135"/>
                  </a:cubicBezTo>
                  <a:cubicBezTo>
                    <a:pt x="218997" y="26743"/>
                    <a:pt x="216306" y="28007"/>
                    <a:pt x="215060" y="28929"/>
                  </a:cubicBezTo>
                  <a:lnTo>
                    <a:pt x="215060" y="55160"/>
                  </a:lnTo>
                  <a:cubicBezTo>
                    <a:pt x="213221" y="56210"/>
                    <a:pt x="211060" y="57288"/>
                    <a:pt x="208576" y="58391"/>
                  </a:cubicBezTo>
                  <a:cubicBezTo>
                    <a:pt x="206093" y="59495"/>
                    <a:pt x="203078" y="60046"/>
                    <a:pt x="199533" y="60046"/>
                  </a:cubicBezTo>
                  <a:cubicBezTo>
                    <a:pt x="195643" y="60046"/>
                    <a:pt x="191514" y="58747"/>
                    <a:pt x="187144" y="56148"/>
                  </a:cubicBezTo>
                  <a:cubicBezTo>
                    <a:pt x="182773" y="53550"/>
                    <a:pt x="180588" y="48682"/>
                    <a:pt x="180588" y="41548"/>
                  </a:cubicBezTo>
                  <a:cubicBezTo>
                    <a:pt x="180588" y="33680"/>
                    <a:pt x="183568" y="26634"/>
                    <a:pt x="189528" y="20408"/>
                  </a:cubicBezTo>
                  <a:cubicBezTo>
                    <a:pt x="195487" y="14183"/>
                    <a:pt x="203299" y="9225"/>
                    <a:pt x="212965" y="5535"/>
                  </a:cubicBezTo>
                  <a:cubicBezTo>
                    <a:pt x="222630" y="1846"/>
                    <a:pt x="233123" y="0"/>
                    <a:pt x="244440" y="0"/>
                  </a:cubicBezTo>
                  <a:close/>
                  <a:moveTo>
                    <a:pt x="69653" y="0"/>
                  </a:moveTo>
                  <a:cubicBezTo>
                    <a:pt x="85462" y="0"/>
                    <a:pt x="98570" y="4762"/>
                    <a:pt x="108980" y="14287"/>
                  </a:cubicBezTo>
                  <a:cubicBezTo>
                    <a:pt x="119390" y="23811"/>
                    <a:pt x="127146" y="36279"/>
                    <a:pt x="132250" y="51693"/>
                  </a:cubicBezTo>
                  <a:cubicBezTo>
                    <a:pt x="137352" y="67106"/>
                    <a:pt x="139904" y="83700"/>
                    <a:pt x="139904" y="101476"/>
                  </a:cubicBezTo>
                  <a:cubicBezTo>
                    <a:pt x="139904" y="119294"/>
                    <a:pt x="137353" y="135728"/>
                    <a:pt x="132252" y="150777"/>
                  </a:cubicBezTo>
                  <a:cubicBezTo>
                    <a:pt x="127150" y="165825"/>
                    <a:pt x="119390" y="177986"/>
                    <a:pt x="108972" y="187259"/>
                  </a:cubicBezTo>
                  <a:cubicBezTo>
                    <a:pt x="98554" y="196531"/>
                    <a:pt x="85448" y="201168"/>
                    <a:pt x="69653" y="201168"/>
                  </a:cubicBezTo>
                  <a:cubicBezTo>
                    <a:pt x="53991" y="201168"/>
                    <a:pt x="40984" y="196539"/>
                    <a:pt x="30636" y="187282"/>
                  </a:cubicBezTo>
                  <a:cubicBezTo>
                    <a:pt x="20287" y="178025"/>
                    <a:pt x="12594" y="165892"/>
                    <a:pt x="7557" y="150882"/>
                  </a:cubicBezTo>
                  <a:cubicBezTo>
                    <a:pt x="2519" y="135873"/>
                    <a:pt x="0" y="119403"/>
                    <a:pt x="0" y="101476"/>
                  </a:cubicBezTo>
                  <a:cubicBezTo>
                    <a:pt x="0" y="83618"/>
                    <a:pt x="2523" y="66992"/>
                    <a:pt x="7571" y="51597"/>
                  </a:cubicBezTo>
                  <a:cubicBezTo>
                    <a:pt x="12617" y="36202"/>
                    <a:pt x="20307" y="23754"/>
                    <a:pt x="30641" y="14252"/>
                  </a:cubicBezTo>
                  <a:cubicBezTo>
                    <a:pt x="40974" y="4751"/>
                    <a:pt x="53978" y="0"/>
                    <a:pt x="6965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400" b="1" dirty="0">
                <a:solidFill>
                  <a:schemeClr val="tx1">
                    <a:lumMod val="85000"/>
                    <a:lumOff val="15000"/>
                  </a:schemeClr>
                </a:solidFill>
                <a:ea typeface="Abyssinica SIL" panose="02000000000000000000" pitchFamily="2" charset="0"/>
                <a:cs typeface="Abyssinica SIL" panose="02000000000000000000" pitchFamily="2" charset="0"/>
              </a:endParaRPr>
            </a:p>
          </p:txBody>
        </p:sp>
        <p:sp>
          <p:nvSpPr>
            <p:cNvPr id="20" name="Diamond 19">
              <a:extLst>
                <a:ext uri="{FF2B5EF4-FFF2-40B4-BE49-F238E27FC236}">
                  <a16:creationId xmlns:a16="http://schemas.microsoft.com/office/drawing/2014/main" id="{33F3E750-5B7A-E2E2-CA3C-FC4847CEF12F}"/>
                </a:ext>
              </a:extLst>
            </p:cNvPr>
            <p:cNvSpPr/>
            <p:nvPr/>
          </p:nvSpPr>
          <p:spPr bwMode="auto">
            <a:xfrm>
              <a:off x="5760577" y="3164627"/>
              <a:ext cx="775854" cy="528747"/>
            </a:xfrm>
            <a:prstGeom prst="diamond">
              <a:avLst/>
            </a:prstGeom>
            <a:solidFill>
              <a:srgbClr val="00823B"/>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TextBox 20">
              <a:extLst>
                <a:ext uri="{FF2B5EF4-FFF2-40B4-BE49-F238E27FC236}">
                  <a16:creationId xmlns:a16="http://schemas.microsoft.com/office/drawing/2014/main" id="{6B79EB15-E89C-4152-A93A-F0A91178CC42}"/>
                </a:ext>
              </a:extLst>
            </p:cNvPr>
            <p:cNvSpPr txBox="1">
              <a:spLocks noChangeAspect="1"/>
            </p:cNvSpPr>
            <p:nvPr/>
          </p:nvSpPr>
          <p:spPr>
            <a:xfrm>
              <a:off x="6017162" y="3345873"/>
              <a:ext cx="262685" cy="166255"/>
            </a:xfrm>
            <a:custGeom>
              <a:avLst/>
              <a:gdLst>
                <a:gd name="connsiteX0" fmla="*/ 266136 w 317849"/>
                <a:gd name="connsiteY0" fmla="*/ 36344 h 201168"/>
                <a:gd name="connsiteX1" fmla="*/ 199590 w 317849"/>
                <a:gd name="connsiteY1" fmla="*/ 119618 h 201168"/>
                <a:gd name="connsiteX2" fmla="*/ 266136 w 317849"/>
                <a:gd name="connsiteY2" fmla="*/ 119618 h 201168"/>
                <a:gd name="connsiteX3" fmla="*/ 69653 w 317849"/>
                <a:gd name="connsiteY3" fmla="*/ 22573 h 201168"/>
                <a:gd name="connsiteX4" fmla="*/ 53786 w 317849"/>
                <a:gd name="connsiteY4" fmla="*/ 28769 h 201168"/>
                <a:gd name="connsiteX5" fmla="*/ 43749 w 317849"/>
                <a:gd name="connsiteY5" fmla="*/ 46165 h 201168"/>
                <a:gd name="connsiteX6" fmla="*/ 38520 w 317849"/>
                <a:gd name="connsiteY6" fmla="*/ 71622 h 201168"/>
                <a:gd name="connsiteX7" fmla="*/ 37000 w 317849"/>
                <a:gd name="connsiteY7" fmla="*/ 101476 h 201168"/>
                <a:gd name="connsiteX8" fmla="*/ 38520 w 317849"/>
                <a:gd name="connsiteY8" fmla="*/ 131073 h 201168"/>
                <a:gd name="connsiteX9" fmla="*/ 43738 w 317849"/>
                <a:gd name="connsiteY9" fmla="*/ 155916 h 201168"/>
                <a:gd name="connsiteX10" fmla="*/ 53732 w 317849"/>
                <a:gd name="connsiteY10" fmla="*/ 172697 h 201168"/>
                <a:gd name="connsiteX11" fmla="*/ 69653 w 317849"/>
                <a:gd name="connsiteY11" fmla="*/ 178596 h 201168"/>
                <a:gd name="connsiteX12" fmla="*/ 85810 w 317849"/>
                <a:gd name="connsiteY12" fmla="*/ 172668 h 201168"/>
                <a:gd name="connsiteX13" fmla="*/ 95906 w 317849"/>
                <a:gd name="connsiteY13" fmla="*/ 155864 h 201168"/>
                <a:gd name="connsiteX14" fmla="*/ 101214 w 317849"/>
                <a:gd name="connsiteY14" fmla="*/ 130823 h 201168"/>
                <a:gd name="connsiteX15" fmla="*/ 102755 w 317849"/>
                <a:gd name="connsiteY15" fmla="*/ 101476 h 201168"/>
                <a:gd name="connsiteX16" fmla="*/ 101213 w 317849"/>
                <a:gd name="connsiteY16" fmla="*/ 71873 h 201168"/>
                <a:gd name="connsiteX17" fmla="*/ 95894 w 317849"/>
                <a:gd name="connsiteY17" fmla="*/ 46215 h 201168"/>
                <a:gd name="connsiteX18" fmla="*/ 85757 w 317849"/>
                <a:gd name="connsiteY18" fmla="*/ 28799 h 201168"/>
                <a:gd name="connsiteX19" fmla="*/ 69653 w 317849"/>
                <a:gd name="connsiteY19" fmla="*/ 22573 h 201168"/>
                <a:gd name="connsiteX20" fmla="*/ 264705 w 317849"/>
                <a:gd name="connsiteY20" fmla="*/ 0 h 201168"/>
                <a:gd name="connsiteX21" fmla="*/ 296275 w 317849"/>
                <a:gd name="connsiteY21" fmla="*/ 0 h 201168"/>
                <a:gd name="connsiteX22" fmla="*/ 296275 w 317849"/>
                <a:gd name="connsiteY22" fmla="*/ 113375 h 201168"/>
                <a:gd name="connsiteX23" fmla="*/ 317849 w 317849"/>
                <a:gd name="connsiteY23" fmla="*/ 113375 h 201168"/>
                <a:gd name="connsiteX24" fmla="*/ 317849 w 317849"/>
                <a:gd name="connsiteY24" fmla="*/ 142874 h 201168"/>
                <a:gd name="connsiteX25" fmla="*/ 296275 w 317849"/>
                <a:gd name="connsiteY25" fmla="*/ 142874 h 201168"/>
                <a:gd name="connsiteX26" fmla="*/ 296275 w 317849"/>
                <a:gd name="connsiteY26" fmla="*/ 201168 h 201168"/>
                <a:gd name="connsiteX27" fmla="*/ 259738 w 317849"/>
                <a:gd name="connsiteY27" fmla="*/ 201168 h 201168"/>
                <a:gd name="connsiteX28" fmla="*/ 259738 w 317849"/>
                <a:gd name="connsiteY28" fmla="*/ 142874 h 201168"/>
                <a:gd name="connsiteX29" fmla="*/ 174515 w 317849"/>
                <a:gd name="connsiteY29" fmla="*/ 142874 h 201168"/>
                <a:gd name="connsiteX30" fmla="*/ 174515 w 317849"/>
                <a:gd name="connsiteY30" fmla="*/ 113712 h 201168"/>
                <a:gd name="connsiteX31" fmla="*/ 69653 w 317849"/>
                <a:gd name="connsiteY31" fmla="*/ 0 h 201168"/>
                <a:gd name="connsiteX32" fmla="*/ 108980 w 317849"/>
                <a:gd name="connsiteY32" fmla="*/ 14287 h 201168"/>
                <a:gd name="connsiteX33" fmla="*/ 132249 w 317849"/>
                <a:gd name="connsiteY33" fmla="*/ 51693 h 201168"/>
                <a:gd name="connsiteX34" fmla="*/ 139904 w 317849"/>
                <a:gd name="connsiteY34" fmla="*/ 101476 h 201168"/>
                <a:gd name="connsiteX35" fmla="*/ 132252 w 317849"/>
                <a:gd name="connsiteY35" fmla="*/ 150777 h 201168"/>
                <a:gd name="connsiteX36" fmla="*/ 108972 w 317849"/>
                <a:gd name="connsiteY36" fmla="*/ 187259 h 201168"/>
                <a:gd name="connsiteX37" fmla="*/ 69653 w 317849"/>
                <a:gd name="connsiteY37" fmla="*/ 201168 h 201168"/>
                <a:gd name="connsiteX38" fmla="*/ 30636 w 317849"/>
                <a:gd name="connsiteY38" fmla="*/ 187282 h 201168"/>
                <a:gd name="connsiteX39" fmla="*/ 7557 w 317849"/>
                <a:gd name="connsiteY39" fmla="*/ 150883 h 201168"/>
                <a:gd name="connsiteX40" fmla="*/ 0 w 317849"/>
                <a:gd name="connsiteY40" fmla="*/ 101476 h 201168"/>
                <a:gd name="connsiteX41" fmla="*/ 7571 w 317849"/>
                <a:gd name="connsiteY41" fmla="*/ 51597 h 201168"/>
                <a:gd name="connsiteX42" fmla="*/ 30641 w 317849"/>
                <a:gd name="connsiteY42" fmla="*/ 14252 h 201168"/>
                <a:gd name="connsiteX43" fmla="*/ 69653 w 317849"/>
                <a:gd name="connsiteY43" fmla="*/ 0 h 20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7849" h="201168">
                  <a:moveTo>
                    <a:pt x="266136" y="36344"/>
                  </a:moveTo>
                  <a:lnTo>
                    <a:pt x="199590" y="119618"/>
                  </a:lnTo>
                  <a:lnTo>
                    <a:pt x="266136" y="119618"/>
                  </a:lnTo>
                  <a:close/>
                  <a:moveTo>
                    <a:pt x="69653" y="22573"/>
                  </a:moveTo>
                  <a:cubicBezTo>
                    <a:pt x="63294" y="22573"/>
                    <a:pt x="58005" y="24638"/>
                    <a:pt x="53786" y="28769"/>
                  </a:cubicBezTo>
                  <a:cubicBezTo>
                    <a:pt x="49567" y="32899"/>
                    <a:pt x="46221" y="38699"/>
                    <a:pt x="43749" y="46165"/>
                  </a:cubicBezTo>
                  <a:cubicBezTo>
                    <a:pt x="41277" y="53632"/>
                    <a:pt x="39533" y="62118"/>
                    <a:pt x="38520" y="71622"/>
                  </a:cubicBezTo>
                  <a:cubicBezTo>
                    <a:pt x="37506" y="81126"/>
                    <a:pt x="37000" y="91077"/>
                    <a:pt x="37000" y="101476"/>
                  </a:cubicBezTo>
                  <a:cubicBezTo>
                    <a:pt x="37000" y="111901"/>
                    <a:pt x="37506" y="121767"/>
                    <a:pt x="38520" y="131073"/>
                  </a:cubicBezTo>
                  <a:cubicBezTo>
                    <a:pt x="39533" y="140379"/>
                    <a:pt x="41273" y="148660"/>
                    <a:pt x="43738" y="155916"/>
                  </a:cubicBezTo>
                  <a:cubicBezTo>
                    <a:pt x="46204" y="163172"/>
                    <a:pt x="49534" y="168766"/>
                    <a:pt x="53732" y="172697"/>
                  </a:cubicBezTo>
                  <a:cubicBezTo>
                    <a:pt x="57928" y="176630"/>
                    <a:pt x="63236" y="178596"/>
                    <a:pt x="69653" y="178596"/>
                  </a:cubicBezTo>
                  <a:cubicBezTo>
                    <a:pt x="76207" y="178596"/>
                    <a:pt x="81592" y="176620"/>
                    <a:pt x="85810" y="172668"/>
                  </a:cubicBezTo>
                  <a:cubicBezTo>
                    <a:pt x="90028" y="168716"/>
                    <a:pt x="93394" y="163115"/>
                    <a:pt x="95906" y="155864"/>
                  </a:cubicBezTo>
                  <a:cubicBezTo>
                    <a:pt x="98417" y="148613"/>
                    <a:pt x="100188" y="140266"/>
                    <a:pt x="101214" y="130823"/>
                  </a:cubicBezTo>
                  <a:cubicBezTo>
                    <a:pt x="102241" y="121380"/>
                    <a:pt x="102755" y="111597"/>
                    <a:pt x="102755" y="101476"/>
                  </a:cubicBezTo>
                  <a:cubicBezTo>
                    <a:pt x="102755" y="91386"/>
                    <a:pt x="102241" y="81519"/>
                    <a:pt x="101213" y="71873"/>
                  </a:cubicBezTo>
                  <a:cubicBezTo>
                    <a:pt x="100186" y="62227"/>
                    <a:pt x="98412" y="53675"/>
                    <a:pt x="95894" y="46215"/>
                  </a:cubicBezTo>
                  <a:cubicBezTo>
                    <a:pt x="93376" y="38756"/>
                    <a:pt x="89997" y="32951"/>
                    <a:pt x="85757" y="28799"/>
                  </a:cubicBezTo>
                  <a:cubicBezTo>
                    <a:pt x="81518" y="24649"/>
                    <a:pt x="76150" y="22573"/>
                    <a:pt x="69653" y="22573"/>
                  </a:cubicBezTo>
                  <a:close/>
                  <a:moveTo>
                    <a:pt x="264705" y="0"/>
                  </a:moveTo>
                  <a:lnTo>
                    <a:pt x="296275" y="0"/>
                  </a:lnTo>
                  <a:lnTo>
                    <a:pt x="296275" y="113375"/>
                  </a:lnTo>
                  <a:lnTo>
                    <a:pt x="317849" y="113375"/>
                  </a:lnTo>
                  <a:lnTo>
                    <a:pt x="317849" y="142874"/>
                  </a:lnTo>
                  <a:lnTo>
                    <a:pt x="296275" y="142874"/>
                  </a:lnTo>
                  <a:lnTo>
                    <a:pt x="296275" y="201168"/>
                  </a:lnTo>
                  <a:lnTo>
                    <a:pt x="259738" y="201168"/>
                  </a:lnTo>
                  <a:lnTo>
                    <a:pt x="259738" y="142874"/>
                  </a:lnTo>
                  <a:lnTo>
                    <a:pt x="174515" y="142874"/>
                  </a:lnTo>
                  <a:lnTo>
                    <a:pt x="174515" y="113712"/>
                  </a:lnTo>
                  <a:close/>
                  <a:moveTo>
                    <a:pt x="69653" y="0"/>
                  </a:moveTo>
                  <a:cubicBezTo>
                    <a:pt x="85462" y="0"/>
                    <a:pt x="98570" y="4762"/>
                    <a:pt x="108980" y="14287"/>
                  </a:cubicBezTo>
                  <a:cubicBezTo>
                    <a:pt x="119390" y="23811"/>
                    <a:pt x="127146" y="36279"/>
                    <a:pt x="132249" y="51693"/>
                  </a:cubicBezTo>
                  <a:cubicBezTo>
                    <a:pt x="137352" y="67106"/>
                    <a:pt x="139904" y="83700"/>
                    <a:pt x="139904" y="101476"/>
                  </a:cubicBezTo>
                  <a:cubicBezTo>
                    <a:pt x="139904" y="119294"/>
                    <a:pt x="137353" y="135728"/>
                    <a:pt x="132252" y="150777"/>
                  </a:cubicBezTo>
                  <a:cubicBezTo>
                    <a:pt x="127150" y="165826"/>
                    <a:pt x="119390" y="177986"/>
                    <a:pt x="108972" y="187259"/>
                  </a:cubicBezTo>
                  <a:cubicBezTo>
                    <a:pt x="98553" y="196532"/>
                    <a:pt x="85448" y="201168"/>
                    <a:pt x="69653" y="201168"/>
                  </a:cubicBezTo>
                  <a:cubicBezTo>
                    <a:pt x="53991" y="201168"/>
                    <a:pt x="40984" y="196540"/>
                    <a:pt x="30636" y="187282"/>
                  </a:cubicBezTo>
                  <a:cubicBezTo>
                    <a:pt x="20287" y="178025"/>
                    <a:pt x="12594" y="165892"/>
                    <a:pt x="7557" y="150883"/>
                  </a:cubicBezTo>
                  <a:cubicBezTo>
                    <a:pt x="2519" y="135873"/>
                    <a:pt x="0" y="119403"/>
                    <a:pt x="0" y="101476"/>
                  </a:cubicBezTo>
                  <a:cubicBezTo>
                    <a:pt x="0" y="83619"/>
                    <a:pt x="2523" y="66992"/>
                    <a:pt x="7571" y="51597"/>
                  </a:cubicBezTo>
                  <a:cubicBezTo>
                    <a:pt x="12617" y="36202"/>
                    <a:pt x="20307" y="23754"/>
                    <a:pt x="30641" y="14252"/>
                  </a:cubicBezTo>
                  <a:cubicBezTo>
                    <a:pt x="40973" y="4751"/>
                    <a:pt x="53978" y="0"/>
                    <a:pt x="6965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400" b="1" dirty="0">
                <a:solidFill>
                  <a:schemeClr val="tx1">
                    <a:lumMod val="85000"/>
                    <a:lumOff val="15000"/>
                  </a:schemeClr>
                </a:solidFill>
                <a:ea typeface="Abyssinica SIL" panose="02000000000000000000" pitchFamily="2" charset="0"/>
                <a:cs typeface="Abyssinica SIL" panose="02000000000000000000" pitchFamily="2" charset="0"/>
              </a:endParaRPr>
            </a:p>
          </p:txBody>
        </p:sp>
        <p:sp>
          <p:nvSpPr>
            <p:cNvPr id="23" name="TextBox 22">
              <a:extLst>
                <a:ext uri="{FF2B5EF4-FFF2-40B4-BE49-F238E27FC236}">
                  <a16:creationId xmlns:a16="http://schemas.microsoft.com/office/drawing/2014/main" id="{2285FCD2-7353-5D79-3BE3-401BE5E45913}"/>
                </a:ext>
              </a:extLst>
            </p:cNvPr>
            <p:cNvSpPr txBox="1">
              <a:spLocks noChangeAspect="1"/>
            </p:cNvSpPr>
            <p:nvPr/>
          </p:nvSpPr>
          <p:spPr>
            <a:xfrm>
              <a:off x="7594614" y="3345873"/>
              <a:ext cx="260791" cy="166255"/>
            </a:xfrm>
            <a:custGeom>
              <a:avLst/>
              <a:gdLst>
                <a:gd name="connsiteX0" fmla="*/ 69653 w 315557"/>
                <a:gd name="connsiteY0" fmla="*/ 22573 h 201168"/>
                <a:gd name="connsiteX1" fmla="*/ 53786 w 315557"/>
                <a:gd name="connsiteY1" fmla="*/ 28769 h 201168"/>
                <a:gd name="connsiteX2" fmla="*/ 43749 w 315557"/>
                <a:gd name="connsiteY2" fmla="*/ 46165 h 201168"/>
                <a:gd name="connsiteX3" fmla="*/ 38520 w 315557"/>
                <a:gd name="connsiteY3" fmla="*/ 71622 h 201168"/>
                <a:gd name="connsiteX4" fmla="*/ 37000 w 315557"/>
                <a:gd name="connsiteY4" fmla="*/ 101476 h 201168"/>
                <a:gd name="connsiteX5" fmla="*/ 38520 w 315557"/>
                <a:gd name="connsiteY5" fmla="*/ 131073 h 201168"/>
                <a:gd name="connsiteX6" fmla="*/ 43739 w 315557"/>
                <a:gd name="connsiteY6" fmla="*/ 155916 h 201168"/>
                <a:gd name="connsiteX7" fmla="*/ 53732 w 315557"/>
                <a:gd name="connsiteY7" fmla="*/ 172697 h 201168"/>
                <a:gd name="connsiteX8" fmla="*/ 69653 w 315557"/>
                <a:gd name="connsiteY8" fmla="*/ 178596 h 201168"/>
                <a:gd name="connsiteX9" fmla="*/ 85810 w 315557"/>
                <a:gd name="connsiteY9" fmla="*/ 172668 h 201168"/>
                <a:gd name="connsiteX10" fmla="*/ 95906 w 315557"/>
                <a:gd name="connsiteY10" fmla="*/ 155864 h 201168"/>
                <a:gd name="connsiteX11" fmla="*/ 101215 w 315557"/>
                <a:gd name="connsiteY11" fmla="*/ 130823 h 201168"/>
                <a:gd name="connsiteX12" fmla="*/ 102755 w 315557"/>
                <a:gd name="connsiteY12" fmla="*/ 101476 h 201168"/>
                <a:gd name="connsiteX13" fmla="*/ 101213 w 315557"/>
                <a:gd name="connsiteY13" fmla="*/ 71873 h 201168"/>
                <a:gd name="connsiteX14" fmla="*/ 95894 w 315557"/>
                <a:gd name="connsiteY14" fmla="*/ 46215 h 201168"/>
                <a:gd name="connsiteX15" fmla="*/ 85758 w 315557"/>
                <a:gd name="connsiteY15" fmla="*/ 28799 h 201168"/>
                <a:gd name="connsiteX16" fmla="*/ 69653 w 315557"/>
                <a:gd name="connsiteY16" fmla="*/ 22573 h 201168"/>
                <a:gd name="connsiteX17" fmla="*/ 186953 w 315557"/>
                <a:gd name="connsiteY17" fmla="*/ 0 h 201168"/>
                <a:gd name="connsiteX18" fmla="*/ 302725 w 315557"/>
                <a:gd name="connsiteY18" fmla="*/ 0 h 201168"/>
                <a:gd name="connsiteX19" fmla="*/ 302725 w 315557"/>
                <a:gd name="connsiteY19" fmla="*/ 30829 h 201168"/>
                <a:gd name="connsiteX20" fmla="*/ 214729 w 315557"/>
                <a:gd name="connsiteY20" fmla="*/ 30829 h 201168"/>
                <a:gd name="connsiteX21" fmla="*/ 214729 w 315557"/>
                <a:gd name="connsiteY21" fmla="*/ 76690 h 201168"/>
                <a:gd name="connsiteX22" fmla="*/ 225819 w 315557"/>
                <a:gd name="connsiteY22" fmla="*/ 72784 h 201168"/>
                <a:gd name="connsiteX23" fmla="*/ 248733 w 315557"/>
                <a:gd name="connsiteY23" fmla="*/ 70275 h 201168"/>
                <a:gd name="connsiteX24" fmla="*/ 297438 w 315557"/>
                <a:gd name="connsiteY24" fmla="*/ 87100 h 201168"/>
                <a:gd name="connsiteX25" fmla="*/ 315557 w 315557"/>
                <a:gd name="connsiteY25" fmla="*/ 132513 h 201168"/>
                <a:gd name="connsiteX26" fmla="*/ 305992 w 315557"/>
                <a:gd name="connsiteY26" fmla="*/ 168027 h 201168"/>
                <a:gd name="connsiteX27" fmla="*/ 278006 w 315557"/>
                <a:gd name="connsiteY27" fmla="*/ 192396 h 201168"/>
                <a:gd name="connsiteX28" fmla="*/ 232998 w 315557"/>
                <a:gd name="connsiteY28" fmla="*/ 201168 h 201168"/>
                <a:gd name="connsiteX29" fmla="*/ 204919 w 315557"/>
                <a:gd name="connsiteY29" fmla="*/ 195653 h 201168"/>
                <a:gd name="connsiteX30" fmla="*/ 184312 w 315557"/>
                <a:gd name="connsiteY30" fmla="*/ 181740 h 201168"/>
                <a:gd name="connsiteX31" fmla="*/ 176414 w 315557"/>
                <a:gd name="connsiteY31" fmla="*/ 164747 h 201168"/>
                <a:gd name="connsiteX32" fmla="*/ 182469 w 315557"/>
                <a:gd name="connsiteY32" fmla="*/ 150759 h 201168"/>
                <a:gd name="connsiteX33" fmla="*/ 197251 w 315557"/>
                <a:gd name="connsiteY33" fmla="*/ 145896 h 201168"/>
                <a:gd name="connsiteX34" fmla="*/ 203006 w 315557"/>
                <a:gd name="connsiteY34" fmla="*/ 146407 h 201168"/>
                <a:gd name="connsiteX35" fmla="*/ 208879 w 315557"/>
                <a:gd name="connsiteY35" fmla="*/ 147934 h 201168"/>
                <a:gd name="connsiteX36" fmla="*/ 217495 w 315557"/>
                <a:gd name="connsiteY36" fmla="*/ 171287 h 201168"/>
                <a:gd name="connsiteX37" fmla="*/ 226412 w 315557"/>
                <a:gd name="connsiteY37" fmla="*/ 175764 h 201168"/>
                <a:gd name="connsiteX38" fmla="*/ 237123 w 315557"/>
                <a:gd name="connsiteY38" fmla="*/ 177979 h 201168"/>
                <a:gd name="connsiteX39" fmla="*/ 260380 w 315557"/>
                <a:gd name="connsiteY39" fmla="*/ 172165 h 201168"/>
                <a:gd name="connsiteX40" fmla="*/ 274260 w 315557"/>
                <a:gd name="connsiteY40" fmla="*/ 157381 h 201168"/>
                <a:gd name="connsiteX41" fmla="*/ 278922 w 315557"/>
                <a:gd name="connsiteY41" fmla="*/ 139235 h 201168"/>
                <a:gd name="connsiteX42" fmla="*/ 266863 w 315557"/>
                <a:gd name="connsiteY42" fmla="*/ 106478 h 201168"/>
                <a:gd name="connsiteX43" fmla="*/ 235596 w 315557"/>
                <a:gd name="connsiteY43" fmla="*/ 95909 h 201168"/>
                <a:gd name="connsiteX44" fmla="*/ 220936 w 315557"/>
                <a:gd name="connsiteY44" fmla="*/ 97391 h 201168"/>
                <a:gd name="connsiteX45" fmla="*/ 204702 w 315557"/>
                <a:gd name="connsiteY45" fmla="*/ 100989 h 201168"/>
                <a:gd name="connsiteX46" fmla="*/ 186953 w 315557"/>
                <a:gd name="connsiteY46" fmla="*/ 105382 h 201168"/>
                <a:gd name="connsiteX47" fmla="*/ 69653 w 315557"/>
                <a:gd name="connsiteY47" fmla="*/ 0 h 201168"/>
                <a:gd name="connsiteX48" fmla="*/ 108980 w 315557"/>
                <a:gd name="connsiteY48" fmla="*/ 14287 h 201168"/>
                <a:gd name="connsiteX49" fmla="*/ 132250 w 315557"/>
                <a:gd name="connsiteY49" fmla="*/ 51693 h 201168"/>
                <a:gd name="connsiteX50" fmla="*/ 139904 w 315557"/>
                <a:gd name="connsiteY50" fmla="*/ 101476 h 201168"/>
                <a:gd name="connsiteX51" fmla="*/ 132252 w 315557"/>
                <a:gd name="connsiteY51" fmla="*/ 150777 h 201168"/>
                <a:gd name="connsiteX52" fmla="*/ 108972 w 315557"/>
                <a:gd name="connsiteY52" fmla="*/ 187259 h 201168"/>
                <a:gd name="connsiteX53" fmla="*/ 69653 w 315557"/>
                <a:gd name="connsiteY53" fmla="*/ 201168 h 201168"/>
                <a:gd name="connsiteX54" fmla="*/ 30636 w 315557"/>
                <a:gd name="connsiteY54" fmla="*/ 187282 h 201168"/>
                <a:gd name="connsiteX55" fmla="*/ 7557 w 315557"/>
                <a:gd name="connsiteY55" fmla="*/ 150883 h 201168"/>
                <a:gd name="connsiteX56" fmla="*/ 0 w 315557"/>
                <a:gd name="connsiteY56" fmla="*/ 101476 h 201168"/>
                <a:gd name="connsiteX57" fmla="*/ 7571 w 315557"/>
                <a:gd name="connsiteY57" fmla="*/ 51597 h 201168"/>
                <a:gd name="connsiteX58" fmla="*/ 30641 w 315557"/>
                <a:gd name="connsiteY58" fmla="*/ 14252 h 201168"/>
                <a:gd name="connsiteX59" fmla="*/ 69653 w 315557"/>
                <a:gd name="connsiteY59" fmla="*/ 0 h 20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15557" h="201168">
                  <a:moveTo>
                    <a:pt x="69653" y="22573"/>
                  </a:moveTo>
                  <a:cubicBezTo>
                    <a:pt x="63294" y="22573"/>
                    <a:pt x="58005" y="24638"/>
                    <a:pt x="53786" y="28769"/>
                  </a:cubicBezTo>
                  <a:cubicBezTo>
                    <a:pt x="49567" y="32899"/>
                    <a:pt x="46221" y="38699"/>
                    <a:pt x="43749" y="46165"/>
                  </a:cubicBezTo>
                  <a:cubicBezTo>
                    <a:pt x="41277" y="53632"/>
                    <a:pt x="39533" y="62118"/>
                    <a:pt x="38520" y="71622"/>
                  </a:cubicBezTo>
                  <a:cubicBezTo>
                    <a:pt x="37506" y="81126"/>
                    <a:pt x="37000" y="91077"/>
                    <a:pt x="37000" y="101476"/>
                  </a:cubicBezTo>
                  <a:cubicBezTo>
                    <a:pt x="37000" y="111901"/>
                    <a:pt x="37506" y="121767"/>
                    <a:pt x="38520" y="131073"/>
                  </a:cubicBezTo>
                  <a:cubicBezTo>
                    <a:pt x="39533" y="140379"/>
                    <a:pt x="41273" y="148660"/>
                    <a:pt x="43739" y="155916"/>
                  </a:cubicBezTo>
                  <a:cubicBezTo>
                    <a:pt x="46204" y="163172"/>
                    <a:pt x="49535" y="168766"/>
                    <a:pt x="53732" y="172697"/>
                  </a:cubicBezTo>
                  <a:cubicBezTo>
                    <a:pt x="57929" y="176630"/>
                    <a:pt x="63236" y="178596"/>
                    <a:pt x="69653" y="178596"/>
                  </a:cubicBezTo>
                  <a:cubicBezTo>
                    <a:pt x="76207" y="178596"/>
                    <a:pt x="81593" y="176620"/>
                    <a:pt x="85810" y="172668"/>
                  </a:cubicBezTo>
                  <a:cubicBezTo>
                    <a:pt x="90028" y="168716"/>
                    <a:pt x="93394" y="163115"/>
                    <a:pt x="95906" y="155864"/>
                  </a:cubicBezTo>
                  <a:cubicBezTo>
                    <a:pt x="98419" y="148613"/>
                    <a:pt x="100188" y="140266"/>
                    <a:pt x="101215" y="130823"/>
                  </a:cubicBezTo>
                  <a:cubicBezTo>
                    <a:pt x="102241" y="121380"/>
                    <a:pt x="102755" y="111597"/>
                    <a:pt x="102755" y="101476"/>
                  </a:cubicBezTo>
                  <a:cubicBezTo>
                    <a:pt x="102755" y="91386"/>
                    <a:pt x="102241" y="81519"/>
                    <a:pt x="101213" y="71873"/>
                  </a:cubicBezTo>
                  <a:cubicBezTo>
                    <a:pt x="100186" y="62227"/>
                    <a:pt x="98412" y="53675"/>
                    <a:pt x="95894" y="46215"/>
                  </a:cubicBezTo>
                  <a:cubicBezTo>
                    <a:pt x="93376" y="38756"/>
                    <a:pt x="89997" y="32951"/>
                    <a:pt x="85758" y="28799"/>
                  </a:cubicBezTo>
                  <a:cubicBezTo>
                    <a:pt x="81518" y="24649"/>
                    <a:pt x="76150" y="22573"/>
                    <a:pt x="69653" y="22573"/>
                  </a:cubicBezTo>
                  <a:close/>
                  <a:moveTo>
                    <a:pt x="186953" y="0"/>
                  </a:moveTo>
                  <a:lnTo>
                    <a:pt x="302725" y="0"/>
                  </a:lnTo>
                  <a:lnTo>
                    <a:pt x="302725" y="30829"/>
                  </a:lnTo>
                  <a:lnTo>
                    <a:pt x="214729" y="30829"/>
                  </a:lnTo>
                  <a:lnTo>
                    <a:pt x="214729" y="76690"/>
                  </a:lnTo>
                  <a:cubicBezTo>
                    <a:pt x="214651" y="75759"/>
                    <a:pt x="218348" y="74456"/>
                    <a:pt x="225819" y="72784"/>
                  </a:cubicBezTo>
                  <a:cubicBezTo>
                    <a:pt x="233290" y="71111"/>
                    <a:pt x="240927" y="70275"/>
                    <a:pt x="248733" y="70275"/>
                  </a:cubicBezTo>
                  <a:cubicBezTo>
                    <a:pt x="269123" y="70275"/>
                    <a:pt x="285358" y="75883"/>
                    <a:pt x="297438" y="87100"/>
                  </a:cubicBezTo>
                  <a:cubicBezTo>
                    <a:pt x="309517" y="98317"/>
                    <a:pt x="315557" y="113455"/>
                    <a:pt x="315557" y="132513"/>
                  </a:cubicBezTo>
                  <a:cubicBezTo>
                    <a:pt x="315557" y="145793"/>
                    <a:pt x="312369" y="157631"/>
                    <a:pt x="305992" y="168027"/>
                  </a:cubicBezTo>
                  <a:cubicBezTo>
                    <a:pt x="299615" y="178425"/>
                    <a:pt x="290286" y="186547"/>
                    <a:pt x="278006" y="192396"/>
                  </a:cubicBezTo>
                  <a:cubicBezTo>
                    <a:pt x="265724" y="198244"/>
                    <a:pt x="250722" y="201168"/>
                    <a:pt x="232998" y="201168"/>
                  </a:cubicBezTo>
                  <a:cubicBezTo>
                    <a:pt x="222750" y="201168"/>
                    <a:pt x="213391" y="199330"/>
                    <a:pt x="204919" y="195653"/>
                  </a:cubicBezTo>
                  <a:cubicBezTo>
                    <a:pt x="196447" y="191976"/>
                    <a:pt x="189578" y="187338"/>
                    <a:pt x="184312" y="181740"/>
                  </a:cubicBezTo>
                  <a:cubicBezTo>
                    <a:pt x="179046" y="176142"/>
                    <a:pt x="176414" y="170478"/>
                    <a:pt x="176414" y="164747"/>
                  </a:cubicBezTo>
                  <a:cubicBezTo>
                    <a:pt x="176414" y="158664"/>
                    <a:pt x="178432" y="154002"/>
                    <a:pt x="182469" y="150759"/>
                  </a:cubicBezTo>
                  <a:cubicBezTo>
                    <a:pt x="186504" y="147517"/>
                    <a:pt x="191432" y="145896"/>
                    <a:pt x="197251" y="145896"/>
                  </a:cubicBezTo>
                  <a:cubicBezTo>
                    <a:pt x="198874" y="145896"/>
                    <a:pt x="200793" y="146067"/>
                    <a:pt x="203006" y="146407"/>
                  </a:cubicBezTo>
                  <a:cubicBezTo>
                    <a:pt x="205221" y="146748"/>
                    <a:pt x="207178" y="147257"/>
                    <a:pt x="208879" y="147934"/>
                  </a:cubicBezTo>
                  <a:lnTo>
                    <a:pt x="217495" y="171287"/>
                  </a:lnTo>
                  <a:cubicBezTo>
                    <a:pt x="219149" y="172796"/>
                    <a:pt x="222121" y="174289"/>
                    <a:pt x="226412" y="175764"/>
                  </a:cubicBezTo>
                  <a:cubicBezTo>
                    <a:pt x="230702" y="177240"/>
                    <a:pt x="234272" y="177979"/>
                    <a:pt x="237123" y="177979"/>
                  </a:cubicBezTo>
                  <a:cubicBezTo>
                    <a:pt x="246482" y="177979"/>
                    <a:pt x="254235" y="176041"/>
                    <a:pt x="260380" y="172165"/>
                  </a:cubicBezTo>
                  <a:cubicBezTo>
                    <a:pt x="266525" y="168289"/>
                    <a:pt x="271151" y="163361"/>
                    <a:pt x="274260" y="157381"/>
                  </a:cubicBezTo>
                  <a:cubicBezTo>
                    <a:pt x="277368" y="151401"/>
                    <a:pt x="278922" y="145352"/>
                    <a:pt x="278922" y="139235"/>
                  </a:cubicBezTo>
                  <a:cubicBezTo>
                    <a:pt x="278922" y="124442"/>
                    <a:pt x="274903" y="113523"/>
                    <a:pt x="266863" y="106478"/>
                  </a:cubicBezTo>
                  <a:cubicBezTo>
                    <a:pt x="258825" y="99432"/>
                    <a:pt x="248401" y="95909"/>
                    <a:pt x="235596" y="95909"/>
                  </a:cubicBezTo>
                  <a:cubicBezTo>
                    <a:pt x="231309" y="95909"/>
                    <a:pt x="226423" y="96403"/>
                    <a:pt x="220936" y="97391"/>
                  </a:cubicBezTo>
                  <a:cubicBezTo>
                    <a:pt x="215449" y="98380"/>
                    <a:pt x="210039" y="99579"/>
                    <a:pt x="204702" y="100989"/>
                  </a:cubicBezTo>
                  <a:cubicBezTo>
                    <a:pt x="199366" y="102398"/>
                    <a:pt x="193450" y="103863"/>
                    <a:pt x="186953" y="105382"/>
                  </a:cubicBezTo>
                  <a:close/>
                  <a:moveTo>
                    <a:pt x="69653" y="0"/>
                  </a:moveTo>
                  <a:cubicBezTo>
                    <a:pt x="85462" y="0"/>
                    <a:pt x="98570" y="4762"/>
                    <a:pt x="108980" y="14287"/>
                  </a:cubicBezTo>
                  <a:cubicBezTo>
                    <a:pt x="119390" y="23811"/>
                    <a:pt x="127146" y="36279"/>
                    <a:pt x="132250" y="51693"/>
                  </a:cubicBezTo>
                  <a:cubicBezTo>
                    <a:pt x="137352" y="67106"/>
                    <a:pt x="139904" y="83700"/>
                    <a:pt x="139904" y="101476"/>
                  </a:cubicBezTo>
                  <a:cubicBezTo>
                    <a:pt x="139904" y="119294"/>
                    <a:pt x="137353" y="135728"/>
                    <a:pt x="132252" y="150777"/>
                  </a:cubicBezTo>
                  <a:cubicBezTo>
                    <a:pt x="127150" y="165826"/>
                    <a:pt x="119390" y="177986"/>
                    <a:pt x="108972" y="187259"/>
                  </a:cubicBezTo>
                  <a:cubicBezTo>
                    <a:pt x="98553" y="196532"/>
                    <a:pt x="85448" y="201168"/>
                    <a:pt x="69653" y="201168"/>
                  </a:cubicBezTo>
                  <a:cubicBezTo>
                    <a:pt x="53991" y="201168"/>
                    <a:pt x="40984" y="196540"/>
                    <a:pt x="30636" y="187282"/>
                  </a:cubicBezTo>
                  <a:cubicBezTo>
                    <a:pt x="20287" y="178025"/>
                    <a:pt x="12594" y="165892"/>
                    <a:pt x="7557" y="150883"/>
                  </a:cubicBezTo>
                  <a:cubicBezTo>
                    <a:pt x="2519" y="135873"/>
                    <a:pt x="0" y="119403"/>
                    <a:pt x="0" y="101476"/>
                  </a:cubicBezTo>
                  <a:cubicBezTo>
                    <a:pt x="0" y="83619"/>
                    <a:pt x="2523" y="66992"/>
                    <a:pt x="7571" y="51597"/>
                  </a:cubicBezTo>
                  <a:cubicBezTo>
                    <a:pt x="12617" y="36202"/>
                    <a:pt x="20307" y="23754"/>
                    <a:pt x="30641" y="14252"/>
                  </a:cubicBezTo>
                  <a:cubicBezTo>
                    <a:pt x="40973" y="4751"/>
                    <a:pt x="53978" y="0"/>
                    <a:pt x="6965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400" b="1" dirty="0">
                <a:solidFill>
                  <a:schemeClr val="tx1">
                    <a:lumMod val="85000"/>
                    <a:lumOff val="15000"/>
                  </a:schemeClr>
                </a:solidFill>
                <a:ea typeface="Abyssinica SIL" panose="02000000000000000000" pitchFamily="2" charset="0"/>
                <a:cs typeface="Abyssinica SIL" panose="02000000000000000000" pitchFamily="2" charset="0"/>
              </a:endParaRPr>
            </a:p>
          </p:txBody>
        </p:sp>
        <p:sp>
          <p:nvSpPr>
            <p:cNvPr id="25" name="TextBox 24">
              <a:extLst>
                <a:ext uri="{FF2B5EF4-FFF2-40B4-BE49-F238E27FC236}">
                  <a16:creationId xmlns:a16="http://schemas.microsoft.com/office/drawing/2014/main" id="{2F99ACBD-9E88-D935-EFA7-02E628AC2085}"/>
                </a:ext>
              </a:extLst>
            </p:cNvPr>
            <p:cNvSpPr txBox="1"/>
            <p:nvPr/>
          </p:nvSpPr>
          <p:spPr>
            <a:xfrm>
              <a:off x="1898073" y="2518566"/>
              <a:ext cx="2286000" cy="523220"/>
            </a:xfrm>
            <a:prstGeom prst="rect">
              <a:avLst/>
            </a:prstGeom>
            <a:noFill/>
          </p:spPr>
          <p:txBody>
            <a:bodyPr wrap="square" rtlCol="0">
              <a:spAutoFit/>
            </a:bodyPr>
            <a:lstStyle/>
            <a:p>
              <a:pPr algn="ctr"/>
              <a:r>
                <a:rPr lang="en-US" dirty="0" err="1">
                  <a:latin typeface="Times New Roman" panose="02020603050405020304" pitchFamily="18" charset="0"/>
                </a:rPr>
                <a:t>EEGNet</a:t>
              </a:r>
              <a:r>
                <a:rPr lang="en-US" dirty="0">
                  <a:latin typeface="Times New Roman" panose="02020603050405020304" pitchFamily="18" charset="0"/>
                </a:rPr>
                <a:t> model accuracy is still not up to the mark.</a:t>
              </a:r>
              <a:endParaRPr lang="en-IN" dirty="0">
                <a:latin typeface="Times New Roman" panose="02020603050405020304" pitchFamily="18" charset="0"/>
              </a:endParaRPr>
            </a:p>
          </p:txBody>
        </p:sp>
        <p:sp>
          <p:nvSpPr>
            <p:cNvPr id="27" name="TextBox 26">
              <a:extLst>
                <a:ext uri="{FF2B5EF4-FFF2-40B4-BE49-F238E27FC236}">
                  <a16:creationId xmlns:a16="http://schemas.microsoft.com/office/drawing/2014/main" id="{E0A70FEE-241A-40A6-C6CC-38BDB08ED2A2}"/>
                </a:ext>
              </a:extLst>
            </p:cNvPr>
            <p:cNvSpPr txBox="1"/>
            <p:nvPr/>
          </p:nvSpPr>
          <p:spPr>
            <a:xfrm>
              <a:off x="5020670" y="2516586"/>
              <a:ext cx="2286000" cy="738664"/>
            </a:xfrm>
            <a:prstGeom prst="rect">
              <a:avLst/>
            </a:prstGeom>
            <a:noFill/>
          </p:spPr>
          <p:txBody>
            <a:bodyPr wrap="square" rtlCol="0">
              <a:spAutoFit/>
            </a:bodyPr>
            <a:lstStyle/>
            <a:p>
              <a:pPr algn="ctr"/>
              <a:r>
                <a:rPr lang="en-US" dirty="0">
                  <a:latin typeface="Times New Roman" panose="02020603050405020304" pitchFamily="18" charset="0"/>
                </a:rPr>
                <a:t>Our work is based on subject-specific trained model.</a:t>
              </a:r>
            </a:p>
          </p:txBody>
        </p:sp>
        <p:sp>
          <p:nvSpPr>
            <p:cNvPr id="29" name="TextBox 28">
              <a:extLst>
                <a:ext uri="{FF2B5EF4-FFF2-40B4-BE49-F238E27FC236}">
                  <a16:creationId xmlns:a16="http://schemas.microsoft.com/office/drawing/2014/main" id="{26C51277-ADAA-D78E-7EBA-88633FD195E9}"/>
                </a:ext>
              </a:extLst>
            </p:cNvPr>
            <p:cNvSpPr txBox="1"/>
            <p:nvPr/>
          </p:nvSpPr>
          <p:spPr>
            <a:xfrm>
              <a:off x="3558239" y="3947396"/>
              <a:ext cx="2286000" cy="738664"/>
            </a:xfrm>
            <a:prstGeom prst="rect">
              <a:avLst/>
            </a:prstGeom>
            <a:noFill/>
          </p:spPr>
          <p:txBody>
            <a:bodyPr wrap="square" rtlCol="0">
              <a:spAutoFit/>
            </a:bodyPr>
            <a:lstStyle/>
            <a:p>
              <a:pPr algn="ctr"/>
              <a:r>
                <a:rPr lang="en-US" dirty="0">
                  <a:latin typeface="Times New Roman" panose="02020603050405020304" pitchFamily="18" charset="0"/>
                </a:rPr>
                <a:t>Our project is not a compact hardware device as a sellable product.</a:t>
              </a:r>
            </a:p>
          </p:txBody>
        </p:sp>
        <p:sp>
          <p:nvSpPr>
            <p:cNvPr id="31" name="TextBox 30">
              <a:extLst>
                <a:ext uri="{FF2B5EF4-FFF2-40B4-BE49-F238E27FC236}">
                  <a16:creationId xmlns:a16="http://schemas.microsoft.com/office/drawing/2014/main" id="{2CF1217D-7FE5-36E3-80CA-E0209F804532}"/>
                </a:ext>
              </a:extLst>
            </p:cNvPr>
            <p:cNvSpPr txBox="1"/>
            <p:nvPr/>
          </p:nvSpPr>
          <p:spPr>
            <a:xfrm>
              <a:off x="275992" y="3866278"/>
              <a:ext cx="2286000" cy="954107"/>
            </a:xfrm>
            <a:prstGeom prst="rect">
              <a:avLst/>
            </a:prstGeom>
            <a:noFill/>
          </p:spPr>
          <p:txBody>
            <a:bodyPr wrap="square" rtlCol="0">
              <a:spAutoFit/>
            </a:bodyPr>
            <a:lstStyle/>
            <a:p>
              <a:pPr algn="ctr"/>
              <a:r>
                <a:rPr lang="en-US" dirty="0">
                  <a:solidFill>
                    <a:srgbClr val="000000"/>
                  </a:solidFill>
                  <a:effectLst/>
                  <a:latin typeface="Times New Roman" panose="02020603050405020304" pitchFamily="18" charset="0"/>
                  <a:ea typeface="Noto Sans Symbols"/>
                  <a:cs typeface="Noto Sans Symbols"/>
                </a:rPr>
                <a:t>The drone will navigate in six directions only, no other operations are supported.</a:t>
              </a:r>
              <a:endParaRPr lang="en-US" dirty="0">
                <a:effectLst/>
                <a:latin typeface="Noto Sans Symbols"/>
                <a:ea typeface="Noto Sans Symbols"/>
                <a:cs typeface="Noto Sans Symbols"/>
              </a:endParaRPr>
            </a:p>
            <a:p>
              <a:pPr algn="ctr"/>
              <a:r>
                <a:rPr lang="en-IN" sz="1400" i="1" dirty="0">
                  <a:solidFill>
                    <a:schemeClr val="tx1">
                      <a:lumMod val="85000"/>
                      <a:lumOff val="15000"/>
                    </a:schemeClr>
                  </a:solidFill>
                </a:rPr>
                <a:t>.</a:t>
              </a:r>
            </a:p>
          </p:txBody>
        </p:sp>
      </p:grpSp>
    </p:spTree>
    <p:extLst>
      <p:ext uri="{BB962C8B-B14F-4D97-AF65-F5344CB8AC3E}">
        <p14:creationId xmlns:p14="http://schemas.microsoft.com/office/powerpoint/2010/main" val="4227256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920718" y="313610"/>
            <a:ext cx="6984789" cy="7723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US" sz="3600" dirty="0"/>
              <a:t>Future Work</a:t>
            </a:r>
            <a:endParaRPr lang="en" sz="3600"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48" name="TextBox 47">
            <a:extLst>
              <a:ext uri="{FF2B5EF4-FFF2-40B4-BE49-F238E27FC236}">
                <a16:creationId xmlns:a16="http://schemas.microsoft.com/office/drawing/2014/main" id="{59EE1393-0F50-121B-60BD-72BC058C86B5}"/>
              </a:ext>
            </a:extLst>
          </p:cNvPr>
          <p:cNvSpPr txBox="1"/>
          <p:nvPr/>
        </p:nvSpPr>
        <p:spPr>
          <a:xfrm>
            <a:off x="2783570" y="2712033"/>
            <a:ext cx="1749101" cy="1169551"/>
          </a:xfrm>
          <a:prstGeom prst="rect">
            <a:avLst/>
          </a:prstGeom>
          <a:noFill/>
        </p:spPr>
        <p:txBody>
          <a:bodyPr wrap="square" rtlCol="0">
            <a:spAutoFit/>
          </a:bodyPr>
          <a:lstStyle/>
          <a:p>
            <a:pPr marR="0" lvl="0" algn="ctr">
              <a:spcBef>
                <a:spcPts val="0"/>
              </a:spcBef>
              <a:spcAft>
                <a:spcPts val="0"/>
              </a:spcAft>
            </a:pPr>
            <a:r>
              <a:rPr lang="en-US" dirty="0">
                <a:latin typeface="Times New Roman" panose="02020603050405020304" pitchFamily="18" charset="0"/>
              </a:rPr>
              <a:t>The model’s accuracy can be improved as a future work by trying out different approaches.</a:t>
            </a:r>
          </a:p>
        </p:txBody>
      </p:sp>
      <p:sp>
        <p:nvSpPr>
          <p:cNvPr id="88" name="TextBox 87">
            <a:extLst>
              <a:ext uri="{FF2B5EF4-FFF2-40B4-BE49-F238E27FC236}">
                <a16:creationId xmlns:a16="http://schemas.microsoft.com/office/drawing/2014/main" id="{711646DC-1296-851A-DA46-142D4295ECF9}"/>
              </a:ext>
            </a:extLst>
          </p:cNvPr>
          <p:cNvSpPr txBox="1"/>
          <p:nvPr/>
        </p:nvSpPr>
        <p:spPr>
          <a:xfrm>
            <a:off x="442426" y="2718737"/>
            <a:ext cx="1749102" cy="1600438"/>
          </a:xfrm>
          <a:prstGeom prst="rect">
            <a:avLst/>
          </a:prstGeom>
          <a:noFill/>
        </p:spPr>
        <p:txBody>
          <a:bodyPr wrap="square" rtlCol="0">
            <a:spAutoFit/>
          </a:bodyPr>
          <a:lstStyle/>
          <a:p>
            <a:pPr algn="ctr"/>
            <a:r>
              <a:rPr lang="en-US" dirty="0">
                <a:latin typeface="Times New Roman" panose="02020603050405020304" pitchFamily="18" charset="0"/>
              </a:rPr>
              <a:t>Other drone actions like flip roll, or operations can be added to control by the brain signals in the project as a future work.</a:t>
            </a:r>
            <a:endParaRPr lang="en-IN" dirty="0">
              <a:latin typeface="Times New Roman" panose="02020603050405020304" pitchFamily="18" charset="0"/>
            </a:endParaRPr>
          </a:p>
        </p:txBody>
      </p:sp>
      <p:sp>
        <p:nvSpPr>
          <p:cNvPr id="100" name="TextBox 99">
            <a:extLst>
              <a:ext uri="{FF2B5EF4-FFF2-40B4-BE49-F238E27FC236}">
                <a16:creationId xmlns:a16="http://schemas.microsoft.com/office/drawing/2014/main" id="{FF18557F-9876-BA72-B70D-7A0A82B593DE}"/>
              </a:ext>
            </a:extLst>
          </p:cNvPr>
          <p:cNvSpPr txBox="1"/>
          <p:nvPr/>
        </p:nvSpPr>
        <p:spPr>
          <a:xfrm>
            <a:off x="5015983" y="2718736"/>
            <a:ext cx="1749102" cy="1169551"/>
          </a:xfrm>
          <a:prstGeom prst="rect">
            <a:avLst/>
          </a:prstGeom>
          <a:noFill/>
        </p:spPr>
        <p:txBody>
          <a:bodyPr wrap="square" rtlCol="0">
            <a:spAutoFit/>
          </a:bodyPr>
          <a:lstStyle/>
          <a:p>
            <a:pPr algn="ctr"/>
            <a:r>
              <a:rPr lang="en-US" dirty="0">
                <a:latin typeface="Times New Roman" panose="02020603050405020304" pitchFamily="18" charset="0"/>
              </a:rPr>
              <a:t>This project can be a sellable product by making the compact and user-friendly headset.</a:t>
            </a:r>
            <a:endParaRPr lang="en-IN" dirty="0">
              <a:latin typeface="Times New Roman" panose="02020603050405020304" pitchFamily="18" charset="0"/>
            </a:endParaRPr>
          </a:p>
        </p:txBody>
      </p:sp>
      <p:sp>
        <p:nvSpPr>
          <p:cNvPr id="110" name="TextBox 109">
            <a:extLst>
              <a:ext uri="{FF2B5EF4-FFF2-40B4-BE49-F238E27FC236}">
                <a16:creationId xmlns:a16="http://schemas.microsoft.com/office/drawing/2014/main" id="{56AA9697-EFD4-D199-9E01-625BDADF1A3E}"/>
              </a:ext>
            </a:extLst>
          </p:cNvPr>
          <p:cNvSpPr txBox="1"/>
          <p:nvPr/>
        </p:nvSpPr>
        <p:spPr>
          <a:xfrm>
            <a:off x="6985335" y="2718737"/>
            <a:ext cx="1840343" cy="1169551"/>
          </a:xfrm>
          <a:prstGeom prst="rect">
            <a:avLst/>
          </a:prstGeom>
          <a:noFill/>
        </p:spPr>
        <p:txBody>
          <a:bodyPr wrap="square" rtlCol="0">
            <a:spAutoFit/>
          </a:bodyPr>
          <a:lstStyle/>
          <a:p>
            <a:pPr algn="ctr"/>
            <a:r>
              <a:rPr lang="en-US" dirty="0">
                <a:latin typeface="Times New Roman" panose="02020603050405020304" pitchFamily="18" charset="0"/>
              </a:rPr>
              <a:t>Subject-specific trained model can be replaced by non-subject-specific model.</a:t>
            </a:r>
          </a:p>
          <a:p>
            <a:pPr algn="ctr"/>
            <a:r>
              <a:rPr lang="en-IN" sz="1400" i="1" dirty="0">
                <a:solidFill>
                  <a:schemeClr val="tx1">
                    <a:lumMod val="75000"/>
                    <a:lumOff val="25000"/>
                  </a:schemeClr>
                </a:solidFill>
              </a:rPr>
              <a:t>.</a:t>
            </a:r>
          </a:p>
        </p:txBody>
      </p:sp>
      <p:grpSp>
        <p:nvGrpSpPr>
          <p:cNvPr id="128" name="Group 127">
            <a:extLst>
              <a:ext uri="{FF2B5EF4-FFF2-40B4-BE49-F238E27FC236}">
                <a16:creationId xmlns:a16="http://schemas.microsoft.com/office/drawing/2014/main" id="{B38535A0-5210-0119-4913-C15BB29BC632}"/>
              </a:ext>
            </a:extLst>
          </p:cNvPr>
          <p:cNvGrpSpPr/>
          <p:nvPr/>
        </p:nvGrpSpPr>
        <p:grpSpPr>
          <a:xfrm>
            <a:off x="945607" y="1302156"/>
            <a:ext cx="793344" cy="1169551"/>
            <a:chOff x="970910" y="1331623"/>
            <a:chExt cx="1061746" cy="1575558"/>
          </a:xfrm>
        </p:grpSpPr>
        <p:sp>
          <p:nvSpPr>
            <p:cNvPr id="93" name="Freeform: Shape 92">
              <a:extLst>
                <a:ext uri="{FF2B5EF4-FFF2-40B4-BE49-F238E27FC236}">
                  <a16:creationId xmlns:a16="http://schemas.microsoft.com/office/drawing/2014/main" id="{0B7A91AA-0D1F-53A1-AF9C-61F0DA013363}"/>
                </a:ext>
              </a:extLst>
            </p:cNvPr>
            <p:cNvSpPr/>
            <p:nvPr/>
          </p:nvSpPr>
          <p:spPr>
            <a:xfrm>
              <a:off x="970910" y="1335069"/>
              <a:ext cx="994022" cy="1572112"/>
            </a:xfrm>
            <a:custGeom>
              <a:avLst/>
              <a:gdLst>
                <a:gd name="connsiteX0" fmla="*/ 414848 w 2458318"/>
                <a:gd name="connsiteY0" fmla="*/ 0 h 3590852"/>
                <a:gd name="connsiteX1" fmla="*/ 622232 w 2458318"/>
                <a:gd name="connsiteY1" fmla="*/ 219248 h 3590852"/>
                <a:gd name="connsiteX2" fmla="*/ 620442 w 2458318"/>
                <a:gd name="connsiteY2" fmla="*/ 283522 h 3590852"/>
                <a:gd name="connsiteX3" fmla="*/ 556169 w 2458318"/>
                <a:gd name="connsiteY3" fmla="*/ 281732 h 3590852"/>
                <a:gd name="connsiteX4" fmla="*/ 418096 w 2458318"/>
                <a:gd name="connsiteY4" fmla="*/ 135778 h 3590852"/>
                <a:gd name="connsiteX5" fmla="*/ 213873 w 2458318"/>
                <a:gd name="connsiteY5" fmla="*/ 476082 h 3590852"/>
                <a:gd name="connsiteX6" fmla="*/ 119288 w 2458318"/>
                <a:gd name="connsiteY6" fmla="*/ 1307797 h 3590852"/>
                <a:gd name="connsiteX7" fmla="*/ 1142135 w 2458318"/>
                <a:gd name="connsiteY7" fmla="*/ 2352871 h 3590852"/>
                <a:gd name="connsiteX8" fmla="*/ 1145166 w 2458318"/>
                <a:gd name="connsiteY8" fmla="*/ 2352756 h 3590852"/>
                <a:gd name="connsiteX9" fmla="*/ 1166788 w 2458318"/>
                <a:gd name="connsiteY9" fmla="*/ 2358212 h 3590852"/>
                <a:gd name="connsiteX10" fmla="*/ 1804095 w 2458318"/>
                <a:gd name="connsiteY10" fmla="*/ 2329720 h 3590852"/>
                <a:gd name="connsiteX11" fmla="*/ 2328602 w 2458318"/>
                <a:gd name="connsiteY11" fmla="*/ 2048680 h 3590852"/>
                <a:gd name="connsiteX12" fmla="*/ 2221908 w 2458318"/>
                <a:gd name="connsiteY12" fmla="*/ 1934365 h 3590852"/>
                <a:gd name="connsiteX13" fmla="*/ 2224117 w 2458318"/>
                <a:gd name="connsiteY13" fmla="*/ 1870106 h 3590852"/>
                <a:gd name="connsiteX14" fmla="*/ 2288375 w 2458318"/>
                <a:gd name="connsiteY14" fmla="*/ 1872315 h 3590852"/>
                <a:gd name="connsiteX15" fmla="*/ 2288390 w 2458318"/>
                <a:gd name="connsiteY15" fmla="*/ 1872300 h 3590852"/>
                <a:gd name="connsiteX16" fmla="*/ 2458318 w 2458318"/>
                <a:gd name="connsiteY16" fmla="*/ 2054353 h 3590852"/>
                <a:gd name="connsiteX17" fmla="*/ 2424413 w 2458318"/>
                <a:gd name="connsiteY17" fmla="*/ 2085357 h 3590852"/>
                <a:gd name="connsiteX18" fmla="*/ 1828892 w 2458318"/>
                <a:gd name="connsiteY18" fmla="*/ 2417217 h 3590852"/>
                <a:gd name="connsiteX19" fmla="*/ 1551764 w 2458318"/>
                <a:gd name="connsiteY19" fmla="*/ 2468399 h 3590852"/>
                <a:gd name="connsiteX20" fmla="*/ 1419537 w 2458318"/>
                <a:gd name="connsiteY20" fmla="*/ 2474432 h 3590852"/>
                <a:gd name="connsiteX21" fmla="*/ 1190647 w 2458318"/>
                <a:gd name="connsiteY21" fmla="*/ 2455235 h 3590852"/>
                <a:gd name="connsiteX22" fmla="*/ 1190647 w 2458318"/>
                <a:gd name="connsiteY22" fmla="*/ 3365686 h 3590852"/>
                <a:gd name="connsiteX23" fmla="*/ 1581426 w 2458318"/>
                <a:gd name="connsiteY23" fmla="*/ 3365686 h 3590852"/>
                <a:gd name="connsiteX24" fmla="*/ 1649928 w 2458318"/>
                <a:gd name="connsiteY24" fmla="*/ 3400182 h 3590852"/>
                <a:gd name="connsiteX25" fmla="*/ 1680398 w 2458318"/>
                <a:gd name="connsiteY25" fmla="*/ 3474560 h 3590852"/>
                <a:gd name="connsiteX26" fmla="*/ 1679878 w 2458318"/>
                <a:gd name="connsiteY26" fmla="*/ 3474560 h 3590852"/>
                <a:gd name="connsiteX27" fmla="*/ 1680398 w 2458318"/>
                <a:gd name="connsiteY27" fmla="*/ 3478269 h 3590852"/>
                <a:gd name="connsiteX28" fmla="*/ 1514612 w 2458318"/>
                <a:gd name="connsiteY28" fmla="*/ 3478269 h 3590852"/>
                <a:gd name="connsiteX29" fmla="*/ 1418801 w 2458318"/>
                <a:gd name="connsiteY29" fmla="*/ 3556572 h 3590852"/>
                <a:gd name="connsiteX30" fmla="*/ 1415640 w 2458318"/>
                <a:gd name="connsiteY30" fmla="*/ 3590852 h 3590852"/>
                <a:gd name="connsiteX31" fmla="*/ 876237 w 2458318"/>
                <a:gd name="connsiteY31" fmla="*/ 3590852 h 3590852"/>
                <a:gd name="connsiteX32" fmla="*/ 873076 w 2458318"/>
                <a:gd name="connsiteY32" fmla="*/ 3556572 h 3590852"/>
                <a:gd name="connsiteX33" fmla="*/ 777265 w 2458318"/>
                <a:gd name="connsiteY33" fmla="*/ 3478269 h 3590852"/>
                <a:gd name="connsiteX34" fmla="*/ 611479 w 2458318"/>
                <a:gd name="connsiteY34" fmla="*/ 3478269 h 3590852"/>
                <a:gd name="connsiteX35" fmla="*/ 611999 w 2458318"/>
                <a:gd name="connsiteY35" fmla="*/ 3474560 h 3590852"/>
                <a:gd name="connsiteX36" fmla="*/ 611479 w 2458318"/>
                <a:gd name="connsiteY36" fmla="*/ 3474560 h 3590852"/>
                <a:gd name="connsiteX37" fmla="*/ 641949 w 2458318"/>
                <a:gd name="connsiteY37" fmla="*/ 3400182 h 3590852"/>
                <a:gd name="connsiteX38" fmla="*/ 710451 w 2458318"/>
                <a:gd name="connsiteY38" fmla="*/ 3365686 h 3590852"/>
                <a:gd name="connsiteX39" fmla="*/ 1099714 w 2458318"/>
                <a:gd name="connsiteY39" fmla="*/ 3365686 h 3590852"/>
                <a:gd name="connsiteX40" fmla="*/ 1099714 w 2458318"/>
                <a:gd name="connsiteY40" fmla="*/ 2436241 h 3590852"/>
                <a:gd name="connsiteX41" fmla="*/ 764866 w 2458318"/>
                <a:gd name="connsiteY41" fmla="*/ 2303912 h 3590852"/>
                <a:gd name="connsiteX42" fmla="*/ 440785 w 2458318"/>
                <a:gd name="connsiteY42" fmla="*/ 2063273 h 3590852"/>
                <a:gd name="connsiteX43" fmla="*/ 30362 w 2458318"/>
                <a:gd name="connsiteY43" fmla="*/ 1326705 h 3590852"/>
                <a:gd name="connsiteX44" fmla="*/ 14918 w 2458318"/>
                <a:gd name="connsiteY44" fmla="*/ 835525 h 3590852"/>
                <a:gd name="connsiteX45" fmla="*/ 130691 w 2458318"/>
                <a:gd name="connsiteY45" fmla="*/ 439348 h 3590852"/>
                <a:gd name="connsiteX46" fmla="*/ 381925 w 2458318"/>
                <a:gd name="connsiteY46" fmla="*/ 37282 h 35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58318" h="3590852">
                  <a:moveTo>
                    <a:pt x="414848" y="0"/>
                  </a:moveTo>
                  <a:lnTo>
                    <a:pt x="622232" y="219248"/>
                  </a:lnTo>
                  <a:cubicBezTo>
                    <a:pt x="639480" y="237493"/>
                    <a:pt x="638686" y="266259"/>
                    <a:pt x="620442" y="283522"/>
                  </a:cubicBezTo>
                  <a:cubicBezTo>
                    <a:pt x="602198" y="300770"/>
                    <a:pt x="573431" y="299976"/>
                    <a:pt x="556169" y="281732"/>
                  </a:cubicBezTo>
                  <a:lnTo>
                    <a:pt x="418096" y="135778"/>
                  </a:lnTo>
                  <a:cubicBezTo>
                    <a:pt x="369107" y="197280"/>
                    <a:pt x="284916" y="315189"/>
                    <a:pt x="213873" y="476082"/>
                  </a:cubicBezTo>
                  <a:cubicBezTo>
                    <a:pt x="92283" y="751478"/>
                    <a:pt x="60457" y="1031305"/>
                    <a:pt x="119288" y="1307797"/>
                  </a:cubicBezTo>
                  <a:cubicBezTo>
                    <a:pt x="244703" y="1897170"/>
                    <a:pt x="722561" y="2256844"/>
                    <a:pt x="1142135" y="2352871"/>
                  </a:cubicBezTo>
                  <a:cubicBezTo>
                    <a:pt x="1143145" y="2352799"/>
                    <a:pt x="1144141" y="2352756"/>
                    <a:pt x="1145166" y="2352756"/>
                  </a:cubicBezTo>
                  <a:cubicBezTo>
                    <a:pt x="1152989" y="2352756"/>
                    <a:pt x="1160350" y="2354733"/>
                    <a:pt x="1166788" y="2358212"/>
                  </a:cubicBezTo>
                  <a:cubicBezTo>
                    <a:pt x="1436410" y="2413767"/>
                    <a:pt x="1680744" y="2364635"/>
                    <a:pt x="1804095" y="2329720"/>
                  </a:cubicBezTo>
                  <a:cubicBezTo>
                    <a:pt x="1996164" y="2275348"/>
                    <a:pt x="2176586" y="2178555"/>
                    <a:pt x="2328602" y="2048680"/>
                  </a:cubicBezTo>
                  <a:lnTo>
                    <a:pt x="2221908" y="1934365"/>
                  </a:lnTo>
                  <a:cubicBezTo>
                    <a:pt x="2204775" y="1916006"/>
                    <a:pt x="2205757" y="1887239"/>
                    <a:pt x="2224117" y="1870106"/>
                  </a:cubicBezTo>
                  <a:cubicBezTo>
                    <a:pt x="2242476" y="1852974"/>
                    <a:pt x="2271243" y="1853955"/>
                    <a:pt x="2288375" y="1872315"/>
                  </a:cubicBezTo>
                  <a:lnTo>
                    <a:pt x="2288390" y="1872300"/>
                  </a:lnTo>
                  <a:lnTo>
                    <a:pt x="2458318" y="2054353"/>
                  </a:lnTo>
                  <a:lnTo>
                    <a:pt x="2424413" y="2085357"/>
                  </a:lnTo>
                  <a:cubicBezTo>
                    <a:pt x="2255149" y="2240086"/>
                    <a:pt x="2049223" y="2354834"/>
                    <a:pt x="1828892" y="2417217"/>
                  </a:cubicBezTo>
                  <a:cubicBezTo>
                    <a:pt x="1738955" y="2442678"/>
                    <a:pt x="1645713" y="2459898"/>
                    <a:pt x="1551764" y="2468399"/>
                  </a:cubicBezTo>
                  <a:cubicBezTo>
                    <a:pt x="1507308" y="2472426"/>
                    <a:pt x="1463184" y="2474432"/>
                    <a:pt x="1419537" y="2474432"/>
                  </a:cubicBezTo>
                  <a:cubicBezTo>
                    <a:pt x="1341566" y="2474432"/>
                    <a:pt x="1265067" y="2467995"/>
                    <a:pt x="1190647" y="2455235"/>
                  </a:cubicBezTo>
                  <a:lnTo>
                    <a:pt x="1190647" y="3365686"/>
                  </a:lnTo>
                  <a:lnTo>
                    <a:pt x="1581426" y="3365686"/>
                  </a:lnTo>
                  <a:cubicBezTo>
                    <a:pt x="1613281" y="3365686"/>
                    <a:pt x="1635076" y="3380928"/>
                    <a:pt x="1649928" y="3400182"/>
                  </a:cubicBezTo>
                  <a:cubicBezTo>
                    <a:pt x="1667162" y="3416392"/>
                    <a:pt x="1680398" y="3440063"/>
                    <a:pt x="1680398" y="3474560"/>
                  </a:cubicBezTo>
                  <a:lnTo>
                    <a:pt x="1679878" y="3474560"/>
                  </a:lnTo>
                  <a:cubicBezTo>
                    <a:pt x="1680254" y="3476927"/>
                    <a:pt x="1680398" y="3478269"/>
                    <a:pt x="1680398" y="3478269"/>
                  </a:cubicBezTo>
                  <a:lnTo>
                    <a:pt x="1514612" y="3478269"/>
                  </a:lnTo>
                  <a:cubicBezTo>
                    <a:pt x="1451912" y="3478269"/>
                    <a:pt x="1427952" y="3523446"/>
                    <a:pt x="1418801" y="3556572"/>
                  </a:cubicBezTo>
                  <a:cubicBezTo>
                    <a:pt x="1416780" y="3566705"/>
                    <a:pt x="1415640" y="3578064"/>
                    <a:pt x="1415640" y="3590852"/>
                  </a:cubicBezTo>
                  <a:lnTo>
                    <a:pt x="876237" y="3590852"/>
                  </a:lnTo>
                  <a:cubicBezTo>
                    <a:pt x="876237" y="3578078"/>
                    <a:pt x="875097" y="3566705"/>
                    <a:pt x="873076" y="3556572"/>
                  </a:cubicBezTo>
                  <a:cubicBezTo>
                    <a:pt x="863925" y="3523446"/>
                    <a:pt x="839965" y="3478269"/>
                    <a:pt x="777265" y="3478269"/>
                  </a:cubicBezTo>
                  <a:lnTo>
                    <a:pt x="611479" y="3478269"/>
                  </a:lnTo>
                  <a:cubicBezTo>
                    <a:pt x="611479" y="3478269"/>
                    <a:pt x="611623" y="3476941"/>
                    <a:pt x="611999" y="3474560"/>
                  </a:cubicBezTo>
                  <a:lnTo>
                    <a:pt x="611479" y="3474560"/>
                  </a:lnTo>
                  <a:cubicBezTo>
                    <a:pt x="611479" y="3440063"/>
                    <a:pt x="624715" y="3416392"/>
                    <a:pt x="641949" y="3400182"/>
                  </a:cubicBezTo>
                  <a:cubicBezTo>
                    <a:pt x="656801" y="3380928"/>
                    <a:pt x="678596" y="3365686"/>
                    <a:pt x="710451" y="3365686"/>
                  </a:cubicBezTo>
                  <a:lnTo>
                    <a:pt x="1099714" y="3365686"/>
                  </a:lnTo>
                  <a:lnTo>
                    <a:pt x="1099714" y="2436241"/>
                  </a:lnTo>
                  <a:cubicBezTo>
                    <a:pt x="985529" y="2407979"/>
                    <a:pt x="873018" y="2363523"/>
                    <a:pt x="764866" y="2303912"/>
                  </a:cubicBezTo>
                  <a:cubicBezTo>
                    <a:pt x="647116" y="2239004"/>
                    <a:pt x="538083" y="2158030"/>
                    <a:pt x="440785" y="2063273"/>
                  </a:cubicBezTo>
                  <a:cubicBezTo>
                    <a:pt x="231424" y="1859353"/>
                    <a:pt x="89497" y="1604656"/>
                    <a:pt x="30362" y="1326705"/>
                  </a:cubicBezTo>
                  <a:cubicBezTo>
                    <a:pt x="-4048" y="1165019"/>
                    <a:pt x="-9230" y="999767"/>
                    <a:pt x="14918" y="835525"/>
                  </a:cubicBezTo>
                  <a:cubicBezTo>
                    <a:pt x="34519" y="702244"/>
                    <a:pt x="73476" y="568949"/>
                    <a:pt x="130691" y="439348"/>
                  </a:cubicBezTo>
                  <a:cubicBezTo>
                    <a:pt x="227065" y="221067"/>
                    <a:pt x="347356" y="76412"/>
                    <a:pt x="381925" y="37282"/>
                  </a:cubicBezTo>
                  <a:close/>
                </a:path>
              </a:pathLst>
            </a:custGeom>
            <a:solidFill>
              <a:srgbClr val="17234B"/>
            </a:solidFill>
            <a:ln w="1441" cap="flat">
              <a:noFill/>
              <a:prstDash val="solid"/>
              <a:miter/>
            </a:ln>
          </p:spPr>
          <p:txBody>
            <a:bodyPr rtlCol="0" anchor="ctr"/>
            <a:lstStyle/>
            <a:p>
              <a:endParaRPr lang="en-US" dirty="0">
                <a:solidFill>
                  <a:schemeClr val="tx1">
                    <a:lumMod val="75000"/>
                    <a:lumOff val="25000"/>
                  </a:schemeClr>
                </a:solidFill>
              </a:endParaRPr>
            </a:p>
          </p:txBody>
        </p:sp>
        <p:pic>
          <p:nvPicPr>
            <p:cNvPr id="120" name="Graphic 119" descr="Lightbulb">
              <a:extLst>
                <a:ext uri="{FF2B5EF4-FFF2-40B4-BE49-F238E27FC236}">
                  <a16:creationId xmlns:a16="http://schemas.microsoft.com/office/drawing/2014/main" id="{FA5E9BD1-0584-C34F-9CCE-5D35DCAD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8256" y="1331623"/>
              <a:ext cx="914400" cy="914400"/>
            </a:xfrm>
            <a:prstGeom prst="rect">
              <a:avLst/>
            </a:prstGeom>
          </p:spPr>
        </p:pic>
      </p:grpSp>
      <p:grpSp>
        <p:nvGrpSpPr>
          <p:cNvPr id="129" name="Group 128">
            <a:extLst>
              <a:ext uri="{FF2B5EF4-FFF2-40B4-BE49-F238E27FC236}">
                <a16:creationId xmlns:a16="http://schemas.microsoft.com/office/drawing/2014/main" id="{DA79C8C9-AF3B-E2E7-7AE5-F2160AA0BE8B}"/>
              </a:ext>
            </a:extLst>
          </p:cNvPr>
          <p:cNvGrpSpPr/>
          <p:nvPr/>
        </p:nvGrpSpPr>
        <p:grpSpPr>
          <a:xfrm>
            <a:off x="3279983" y="1307868"/>
            <a:ext cx="797080" cy="1166993"/>
            <a:chOff x="3102825" y="1307868"/>
            <a:chExt cx="1047653" cy="1599313"/>
          </a:xfrm>
        </p:grpSpPr>
        <p:sp>
          <p:nvSpPr>
            <p:cNvPr id="71" name="Freeform: Shape 70">
              <a:extLst>
                <a:ext uri="{FF2B5EF4-FFF2-40B4-BE49-F238E27FC236}">
                  <a16:creationId xmlns:a16="http://schemas.microsoft.com/office/drawing/2014/main" id="{C1568101-D3FD-C256-FAA4-F1FC07339992}"/>
                </a:ext>
              </a:extLst>
            </p:cNvPr>
            <p:cNvSpPr/>
            <p:nvPr/>
          </p:nvSpPr>
          <p:spPr>
            <a:xfrm>
              <a:off x="3102825" y="1335069"/>
              <a:ext cx="994022" cy="1572112"/>
            </a:xfrm>
            <a:custGeom>
              <a:avLst/>
              <a:gdLst>
                <a:gd name="connsiteX0" fmla="*/ 414848 w 2458318"/>
                <a:gd name="connsiteY0" fmla="*/ 0 h 3590852"/>
                <a:gd name="connsiteX1" fmla="*/ 622232 w 2458318"/>
                <a:gd name="connsiteY1" fmla="*/ 219248 h 3590852"/>
                <a:gd name="connsiteX2" fmla="*/ 620442 w 2458318"/>
                <a:gd name="connsiteY2" fmla="*/ 283522 h 3590852"/>
                <a:gd name="connsiteX3" fmla="*/ 556169 w 2458318"/>
                <a:gd name="connsiteY3" fmla="*/ 281732 h 3590852"/>
                <a:gd name="connsiteX4" fmla="*/ 418096 w 2458318"/>
                <a:gd name="connsiteY4" fmla="*/ 135778 h 3590852"/>
                <a:gd name="connsiteX5" fmla="*/ 213873 w 2458318"/>
                <a:gd name="connsiteY5" fmla="*/ 476082 h 3590852"/>
                <a:gd name="connsiteX6" fmla="*/ 119288 w 2458318"/>
                <a:gd name="connsiteY6" fmla="*/ 1307797 h 3590852"/>
                <a:gd name="connsiteX7" fmla="*/ 1142135 w 2458318"/>
                <a:gd name="connsiteY7" fmla="*/ 2352871 h 3590852"/>
                <a:gd name="connsiteX8" fmla="*/ 1145166 w 2458318"/>
                <a:gd name="connsiteY8" fmla="*/ 2352756 h 3590852"/>
                <a:gd name="connsiteX9" fmla="*/ 1166788 w 2458318"/>
                <a:gd name="connsiteY9" fmla="*/ 2358212 h 3590852"/>
                <a:gd name="connsiteX10" fmla="*/ 1804095 w 2458318"/>
                <a:gd name="connsiteY10" fmla="*/ 2329720 h 3590852"/>
                <a:gd name="connsiteX11" fmla="*/ 2328602 w 2458318"/>
                <a:gd name="connsiteY11" fmla="*/ 2048680 h 3590852"/>
                <a:gd name="connsiteX12" fmla="*/ 2221908 w 2458318"/>
                <a:gd name="connsiteY12" fmla="*/ 1934365 h 3590852"/>
                <a:gd name="connsiteX13" fmla="*/ 2224117 w 2458318"/>
                <a:gd name="connsiteY13" fmla="*/ 1870106 h 3590852"/>
                <a:gd name="connsiteX14" fmla="*/ 2288375 w 2458318"/>
                <a:gd name="connsiteY14" fmla="*/ 1872315 h 3590852"/>
                <a:gd name="connsiteX15" fmla="*/ 2288390 w 2458318"/>
                <a:gd name="connsiteY15" fmla="*/ 1872300 h 3590852"/>
                <a:gd name="connsiteX16" fmla="*/ 2458318 w 2458318"/>
                <a:gd name="connsiteY16" fmla="*/ 2054353 h 3590852"/>
                <a:gd name="connsiteX17" fmla="*/ 2424413 w 2458318"/>
                <a:gd name="connsiteY17" fmla="*/ 2085357 h 3590852"/>
                <a:gd name="connsiteX18" fmla="*/ 1828892 w 2458318"/>
                <a:gd name="connsiteY18" fmla="*/ 2417217 h 3590852"/>
                <a:gd name="connsiteX19" fmla="*/ 1551764 w 2458318"/>
                <a:gd name="connsiteY19" fmla="*/ 2468399 h 3590852"/>
                <a:gd name="connsiteX20" fmla="*/ 1419537 w 2458318"/>
                <a:gd name="connsiteY20" fmla="*/ 2474432 h 3590852"/>
                <a:gd name="connsiteX21" fmla="*/ 1190647 w 2458318"/>
                <a:gd name="connsiteY21" fmla="*/ 2455235 h 3590852"/>
                <a:gd name="connsiteX22" fmla="*/ 1190647 w 2458318"/>
                <a:gd name="connsiteY22" fmla="*/ 3365686 h 3590852"/>
                <a:gd name="connsiteX23" fmla="*/ 1581426 w 2458318"/>
                <a:gd name="connsiteY23" fmla="*/ 3365686 h 3590852"/>
                <a:gd name="connsiteX24" fmla="*/ 1649928 w 2458318"/>
                <a:gd name="connsiteY24" fmla="*/ 3400182 h 3590852"/>
                <a:gd name="connsiteX25" fmla="*/ 1680398 w 2458318"/>
                <a:gd name="connsiteY25" fmla="*/ 3474560 h 3590852"/>
                <a:gd name="connsiteX26" fmla="*/ 1679878 w 2458318"/>
                <a:gd name="connsiteY26" fmla="*/ 3474560 h 3590852"/>
                <a:gd name="connsiteX27" fmla="*/ 1680398 w 2458318"/>
                <a:gd name="connsiteY27" fmla="*/ 3478269 h 3590852"/>
                <a:gd name="connsiteX28" fmla="*/ 1514612 w 2458318"/>
                <a:gd name="connsiteY28" fmla="*/ 3478269 h 3590852"/>
                <a:gd name="connsiteX29" fmla="*/ 1418801 w 2458318"/>
                <a:gd name="connsiteY29" fmla="*/ 3556572 h 3590852"/>
                <a:gd name="connsiteX30" fmla="*/ 1415640 w 2458318"/>
                <a:gd name="connsiteY30" fmla="*/ 3590852 h 3590852"/>
                <a:gd name="connsiteX31" fmla="*/ 876237 w 2458318"/>
                <a:gd name="connsiteY31" fmla="*/ 3590852 h 3590852"/>
                <a:gd name="connsiteX32" fmla="*/ 873076 w 2458318"/>
                <a:gd name="connsiteY32" fmla="*/ 3556572 h 3590852"/>
                <a:gd name="connsiteX33" fmla="*/ 777265 w 2458318"/>
                <a:gd name="connsiteY33" fmla="*/ 3478269 h 3590852"/>
                <a:gd name="connsiteX34" fmla="*/ 611479 w 2458318"/>
                <a:gd name="connsiteY34" fmla="*/ 3478269 h 3590852"/>
                <a:gd name="connsiteX35" fmla="*/ 611999 w 2458318"/>
                <a:gd name="connsiteY35" fmla="*/ 3474560 h 3590852"/>
                <a:gd name="connsiteX36" fmla="*/ 611479 w 2458318"/>
                <a:gd name="connsiteY36" fmla="*/ 3474560 h 3590852"/>
                <a:gd name="connsiteX37" fmla="*/ 641949 w 2458318"/>
                <a:gd name="connsiteY37" fmla="*/ 3400182 h 3590852"/>
                <a:gd name="connsiteX38" fmla="*/ 710451 w 2458318"/>
                <a:gd name="connsiteY38" fmla="*/ 3365686 h 3590852"/>
                <a:gd name="connsiteX39" fmla="*/ 1099714 w 2458318"/>
                <a:gd name="connsiteY39" fmla="*/ 3365686 h 3590852"/>
                <a:gd name="connsiteX40" fmla="*/ 1099714 w 2458318"/>
                <a:gd name="connsiteY40" fmla="*/ 2436241 h 3590852"/>
                <a:gd name="connsiteX41" fmla="*/ 764866 w 2458318"/>
                <a:gd name="connsiteY41" fmla="*/ 2303912 h 3590852"/>
                <a:gd name="connsiteX42" fmla="*/ 440785 w 2458318"/>
                <a:gd name="connsiteY42" fmla="*/ 2063273 h 3590852"/>
                <a:gd name="connsiteX43" fmla="*/ 30362 w 2458318"/>
                <a:gd name="connsiteY43" fmla="*/ 1326705 h 3590852"/>
                <a:gd name="connsiteX44" fmla="*/ 14918 w 2458318"/>
                <a:gd name="connsiteY44" fmla="*/ 835525 h 3590852"/>
                <a:gd name="connsiteX45" fmla="*/ 130691 w 2458318"/>
                <a:gd name="connsiteY45" fmla="*/ 439348 h 3590852"/>
                <a:gd name="connsiteX46" fmla="*/ 381925 w 2458318"/>
                <a:gd name="connsiteY46" fmla="*/ 37282 h 35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58318" h="3590852">
                  <a:moveTo>
                    <a:pt x="414848" y="0"/>
                  </a:moveTo>
                  <a:lnTo>
                    <a:pt x="622232" y="219248"/>
                  </a:lnTo>
                  <a:cubicBezTo>
                    <a:pt x="639480" y="237493"/>
                    <a:pt x="638686" y="266259"/>
                    <a:pt x="620442" y="283522"/>
                  </a:cubicBezTo>
                  <a:cubicBezTo>
                    <a:pt x="602198" y="300770"/>
                    <a:pt x="573431" y="299976"/>
                    <a:pt x="556169" y="281732"/>
                  </a:cubicBezTo>
                  <a:lnTo>
                    <a:pt x="418096" y="135778"/>
                  </a:lnTo>
                  <a:cubicBezTo>
                    <a:pt x="369107" y="197280"/>
                    <a:pt x="284916" y="315189"/>
                    <a:pt x="213873" y="476082"/>
                  </a:cubicBezTo>
                  <a:cubicBezTo>
                    <a:pt x="92283" y="751478"/>
                    <a:pt x="60457" y="1031305"/>
                    <a:pt x="119288" y="1307797"/>
                  </a:cubicBezTo>
                  <a:cubicBezTo>
                    <a:pt x="244703" y="1897170"/>
                    <a:pt x="722561" y="2256844"/>
                    <a:pt x="1142135" y="2352871"/>
                  </a:cubicBezTo>
                  <a:cubicBezTo>
                    <a:pt x="1143145" y="2352799"/>
                    <a:pt x="1144141" y="2352756"/>
                    <a:pt x="1145166" y="2352756"/>
                  </a:cubicBezTo>
                  <a:cubicBezTo>
                    <a:pt x="1152989" y="2352756"/>
                    <a:pt x="1160350" y="2354733"/>
                    <a:pt x="1166788" y="2358212"/>
                  </a:cubicBezTo>
                  <a:cubicBezTo>
                    <a:pt x="1436410" y="2413767"/>
                    <a:pt x="1680744" y="2364635"/>
                    <a:pt x="1804095" y="2329720"/>
                  </a:cubicBezTo>
                  <a:cubicBezTo>
                    <a:pt x="1996164" y="2275348"/>
                    <a:pt x="2176586" y="2178555"/>
                    <a:pt x="2328602" y="2048680"/>
                  </a:cubicBezTo>
                  <a:lnTo>
                    <a:pt x="2221908" y="1934365"/>
                  </a:lnTo>
                  <a:cubicBezTo>
                    <a:pt x="2204775" y="1916006"/>
                    <a:pt x="2205757" y="1887239"/>
                    <a:pt x="2224117" y="1870106"/>
                  </a:cubicBezTo>
                  <a:cubicBezTo>
                    <a:pt x="2242476" y="1852974"/>
                    <a:pt x="2271243" y="1853955"/>
                    <a:pt x="2288375" y="1872315"/>
                  </a:cubicBezTo>
                  <a:lnTo>
                    <a:pt x="2288390" y="1872300"/>
                  </a:lnTo>
                  <a:lnTo>
                    <a:pt x="2458318" y="2054353"/>
                  </a:lnTo>
                  <a:lnTo>
                    <a:pt x="2424413" y="2085357"/>
                  </a:lnTo>
                  <a:cubicBezTo>
                    <a:pt x="2255149" y="2240086"/>
                    <a:pt x="2049223" y="2354834"/>
                    <a:pt x="1828892" y="2417217"/>
                  </a:cubicBezTo>
                  <a:cubicBezTo>
                    <a:pt x="1738955" y="2442678"/>
                    <a:pt x="1645713" y="2459898"/>
                    <a:pt x="1551764" y="2468399"/>
                  </a:cubicBezTo>
                  <a:cubicBezTo>
                    <a:pt x="1507308" y="2472426"/>
                    <a:pt x="1463184" y="2474432"/>
                    <a:pt x="1419537" y="2474432"/>
                  </a:cubicBezTo>
                  <a:cubicBezTo>
                    <a:pt x="1341566" y="2474432"/>
                    <a:pt x="1265067" y="2467995"/>
                    <a:pt x="1190647" y="2455235"/>
                  </a:cubicBezTo>
                  <a:lnTo>
                    <a:pt x="1190647" y="3365686"/>
                  </a:lnTo>
                  <a:lnTo>
                    <a:pt x="1581426" y="3365686"/>
                  </a:lnTo>
                  <a:cubicBezTo>
                    <a:pt x="1613281" y="3365686"/>
                    <a:pt x="1635076" y="3380928"/>
                    <a:pt x="1649928" y="3400182"/>
                  </a:cubicBezTo>
                  <a:cubicBezTo>
                    <a:pt x="1667162" y="3416392"/>
                    <a:pt x="1680398" y="3440063"/>
                    <a:pt x="1680398" y="3474560"/>
                  </a:cubicBezTo>
                  <a:lnTo>
                    <a:pt x="1679878" y="3474560"/>
                  </a:lnTo>
                  <a:cubicBezTo>
                    <a:pt x="1680254" y="3476927"/>
                    <a:pt x="1680398" y="3478269"/>
                    <a:pt x="1680398" y="3478269"/>
                  </a:cubicBezTo>
                  <a:lnTo>
                    <a:pt x="1514612" y="3478269"/>
                  </a:lnTo>
                  <a:cubicBezTo>
                    <a:pt x="1451912" y="3478269"/>
                    <a:pt x="1427952" y="3523446"/>
                    <a:pt x="1418801" y="3556572"/>
                  </a:cubicBezTo>
                  <a:cubicBezTo>
                    <a:pt x="1416780" y="3566705"/>
                    <a:pt x="1415640" y="3578064"/>
                    <a:pt x="1415640" y="3590852"/>
                  </a:cubicBezTo>
                  <a:lnTo>
                    <a:pt x="876237" y="3590852"/>
                  </a:lnTo>
                  <a:cubicBezTo>
                    <a:pt x="876237" y="3578078"/>
                    <a:pt x="875097" y="3566705"/>
                    <a:pt x="873076" y="3556572"/>
                  </a:cubicBezTo>
                  <a:cubicBezTo>
                    <a:pt x="863925" y="3523446"/>
                    <a:pt x="839965" y="3478269"/>
                    <a:pt x="777265" y="3478269"/>
                  </a:cubicBezTo>
                  <a:lnTo>
                    <a:pt x="611479" y="3478269"/>
                  </a:lnTo>
                  <a:cubicBezTo>
                    <a:pt x="611479" y="3478269"/>
                    <a:pt x="611623" y="3476941"/>
                    <a:pt x="611999" y="3474560"/>
                  </a:cubicBezTo>
                  <a:lnTo>
                    <a:pt x="611479" y="3474560"/>
                  </a:lnTo>
                  <a:cubicBezTo>
                    <a:pt x="611479" y="3440063"/>
                    <a:pt x="624715" y="3416392"/>
                    <a:pt x="641949" y="3400182"/>
                  </a:cubicBezTo>
                  <a:cubicBezTo>
                    <a:pt x="656801" y="3380928"/>
                    <a:pt x="678596" y="3365686"/>
                    <a:pt x="710451" y="3365686"/>
                  </a:cubicBezTo>
                  <a:lnTo>
                    <a:pt x="1099714" y="3365686"/>
                  </a:lnTo>
                  <a:lnTo>
                    <a:pt x="1099714" y="2436241"/>
                  </a:lnTo>
                  <a:cubicBezTo>
                    <a:pt x="985529" y="2407979"/>
                    <a:pt x="873018" y="2363523"/>
                    <a:pt x="764866" y="2303912"/>
                  </a:cubicBezTo>
                  <a:cubicBezTo>
                    <a:pt x="647116" y="2239004"/>
                    <a:pt x="538083" y="2158030"/>
                    <a:pt x="440785" y="2063273"/>
                  </a:cubicBezTo>
                  <a:cubicBezTo>
                    <a:pt x="231424" y="1859353"/>
                    <a:pt x="89497" y="1604656"/>
                    <a:pt x="30362" y="1326705"/>
                  </a:cubicBezTo>
                  <a:cubicBezTo>
                    <a:pt x="-4048" y="1165019"/>
                    <a:pt x="-9230" y="999767"/>
                    <a:pt x="14918" y="835525"/>
                  </a:cubicBezTo>
                  <a:cubicBezTo>
                    <a:pt x="34519" y="702244"/>
                    <a:pt x="73476" y="568949"/>
                    <a:pt x="130691" y="439348"/>
                  </a:cubicBezTo>
                  <a:cubicBezTo>
                    <a:pt x="227065" y="221067"/>
                    <a:pt x="347356" y="76412"/>
                    <a:pt x="381925" y="37282"/>
                  </a:cubicBezTo>
                  <a:close/>
                </a:path>
              </a:pathLst>
            </a:custGeom>
            <a:solidFill>
              <a:srgbClr val="17234B"/>
            </a:solidFill>
            <a:ln w="1441" cap="flat">
              <a:noFill/>
              <a:prstDash val="solid"/>
              <a:miter/>
            </a:ln>
          </p:spPr>
          <p:txBody>
            <a:bodyPr rtlCol="0" anchor="ctr"/>
            <a:lstStyle/>
            <a:p>
              <a:endParaRPr lang="en-US">
                <a:solidFill>
                  <a:schemeClr val="tx1">
                    <a:lumMod val="75000"/>
                    <a:lumOff val="25000"/>
                  </a:schemeClr>
                </a:solidFill>
              </a:endParaRPr>
            </a:p>
          </p:txBody>
        </p:sp>
        <p:pic>
          <p:nvPicPr>
            <p:cNvPr id="121" name="Graphic 120" descr="Lightbulb">
              <a:extLst>
                <a:ext uri="{FF2B5EF4-FFF2-40B4-BE49-F238E27FC236}">
                  <a16:creationId xmlns:a16="http://schemas.microsoft.com/office/drawing/2014/main" id="{4F15FF4D-9EC0-7298-4208-C76839C732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6078" y="1307868"/>
              <a:ext cx="914400" cy="914400"/>
            </a:xfrm>
            <a:prstGeom prst="rect">
              <a:avLst/>
            </a:prstGeom>
          </p:spPr>
        </p:pic>
      </p:grpSp>
      <p:grpSp>
        <p:nvGrpSpPr>
          <p:cNvPr id="130" name="Group 129">
            <a:extLst>
              <a:ext uri="{FF2B5EF4-FFF2-40B4-BE49-F238E27FC236}">
                <a16:creationId xmlns:a16="http://schemas.microsoft.com/office/drawing/2014/main" id="{8F4E42BE-CA03-FA9E-CEC8-924A6E142798}"/>
              </a:ext>
            </a:extLst>
          </p:cNvPr>
          <p:cNvGrpSpPr/>
          <p:nvPr/>
        </p:nvGrpSpPr>
        <p:grpSpPr>
          <a:xfrm>
            <a:off x="5512396" y="1327662"/>
            <a:ext cx="756276" cy="1166993"/>
            <a:chOff x="5244095" y="1330809"/>
            <a:chExt cx="1032922" cy="1576372"/>
          </a:xfrm>
        </p:grpSpPr>
        <p:sp>
          <p:nvSpPr>
            <p:cNvPr id="105" name="Freeform: Shape 104">
              <a:extLst>
                <a:ext uri="{FF2B5EF4-FFF2-40B4-BE49-F238E27FC236}">
                  <a16:creationId xmlns:a16="http://schemas.microsoft.com/office/drawing/2014/main" id="{B9DAA218-DAF5-52BA-EFDD-EF187656067A}"/>
                </a:ext>
              </a:extLst>
            </p:cNvPr>
            <p:cNvSpPr/>
            <p:nvPr/>
          </p:nvSpPr>
          <p:spPr>
            <a:xfrm>
              <a:off x="5244095" y="1335069"/>
              <a:ext cx="1032922" cy="1572112"/>
            </a:xfrm>
            <a:custGeom>
              <a:avLst/>
              <a:gdLst>
                <a:gd name="connsiteX0" fmla="*/ 414848 w 2458318"/>
                <a:gd name="connsiteY0" fmla="*/ 0 h 3590852"/>
                <a:gd name="connsiteX1" fmla="*/ 622232 w 2458318"/>
                <a:gd name="connsiteY1" fmla="*/ 219248 h 3590852"/>
                <a:gd name="connsiteX2" fmla="*/ 620442 w 2458318"/>
                <a:gd name="connsiteY2" fmla="*/ 283522 h 3590852"/>
                <a:gd name="connsiteX3" fmla="*/ 556169 w 2458318"/>
                <a:gd name="connsiteY3" fmla="*/ 281732 h 3590852"/>
                <a:gd name="connsiteX4" fmla="*/ 418096 w 2458318"/>
                <a:gd name="connsiteY4" fmla="*/ 135778 h 3590852"/>
                <a:gd name="connsiteX5" fmla="*/ 213873 w 2458318"/>
                <a:gd name="connsiteY5" fmla="*/ 476082 h 3590852"/>
                <a:gd name="connsiteX6" fmla="*/ 119288 w 2458318"/>
                <a:gd name="connsiteY6" fmla="*/ 1307797 h 3590852"/>
                <a:gd name="connsiteX7" fmla="*/ 1142135 w 2458318"/>
                <a:gd name="connsiteY7" fmla="*/ 2352871 h 3590852"/>
                <a:gd name="connsiteX8" fmla="*/ 1145166 w 2458318"/>
                <a:gd name="connsiteY8" fmla="*/ 2352756 h 3590852"/>
                <a:gd name="connsiteX9" fmla="*/ 1166788 w 2458318"/>
                <a:gd name="connsiteY9" fmla="*/ 2358212 h 3590852"/>
                <a:gd name="connsiteX10" fmla="*/ 1804095 w 2458318"/>
                <a:gd name="connsiteY10" fmla="*/ 2329720 h 3590852"/>
                <a:gd name="connsiteX11" fmla="*/ 2328602 w 2458318"/>
                <a:gd name="connsiteY11" fmla="*/ 2048680 h 3590852"/>
                <a:gd name="connsiteX12" fmla="*/ 2221908 w 2458318"/>
                <a:gd name="connsiteY12" fmla="*/ 1934365 h 3590852"/>
                <a:gd name="connsiteX13" fmla="*/ 2224117 w 2458318"/>
                <a:gd name="connsiteY13" fmla="*/ 1870106 h 3590852"/>
                <a:gd name="connsiteX14" fmla="*/ 2288375 w 2458318"/>
                <a:gd name="connsiteY14" fmla="*/ 1872315 h 3590852"/>
                <a:gd name="connsiteX15" fmla="*/ 2288390 w 2458318"/>
                <a:gd name="connsiteY15" fmla="*/ 1872300 h 3590852"/>
                <a:gd name="connsiteX16" fmla="*/ 2458318 w 2458318"/>
                <a:gd name="connsiteY16" fmla="*/ 2054353 h 3590852"/>
                <a:gd name="connsiteX17" fmla="*/ 2424413 w 2458318"/>
                <a:gd name="connsiteY17" fmla="*/ 2085357 h 3590852"/>
                <a:gd name="connsiteX18" fmla="*/ 1828892 w 2458318"/>
                <a:gd name="connsiteY18" fmla="*/ 2417217 h 3590852"/>
                <a:gd name="connsiteX19" fmla="*/ 1551764 w 2458318"/>
                <a:gd name="connsiteY19" fmla="*/ 2468399 h 3590852"/>
                <a:gd name="connsiteX20" fmla="*/ 1419537 w 2458318"/>
                <a:gd name="connsiteY20" fmla="*/ 2474432 h 3590852"/>
                <a:gd name="connsiteX21" fmla="*/ 1190647 w 2458318"/>
                <a:gd name="connsiteY21" fmla="*/ 2455235 h 3590852"/>
                <a:gd name="connsiteX22" fmla="*/ 1190647 w 2458318"/>
                <a:gd name="connsiteY22" fmla="*/ 3365686 h 3590852"/>
                <a:gd name="connsiteX23" fmla="*/ 1581426 w 2458318"/>
                <a:gd name="connsiteY23" fmla="*/ 3365686 h 3590852"/>
                <a:gd name="connsiteX24" fmla="*/ 1649928 w 2458318"/>
                <a:gd name="connsiteY24" fmla="*/ 3400182 h 3590852"/>
                <a:gd name="connsiteX25" fmla="*/ 1680398 w 2458318"/>
                <a:gd name="connsiteY25" fmla="*/ 3474560 h 3590852"/>
                <a:gd name="connsiteX26" fmla="*/ 1679878 w 2458318"/>
                <a:gd name="connsiteY26" fmla="*/ 3474560 h 3590852"/>
                <a:gd name="connsiteX27" fmla="*/ 1680398 w 2458318"/>
                <a:gd name="connsiteY27" fmla="*/ 3478269 h 3590852"/>
                <a:gd name="connsiteX28" fmla="*/ 1514612 w 2458318"/>
                <a:gd name="connsiteY28" fmla="*/ 3478269 h 3590852"/>
                <a:gd name="connsiteX29" fmla="*/ 1418801 w 2458318"/>
                <a:gd name="connsiteY29" fmla="*/ 3556572 h 3590852"/>
                <a:gd name="connsiteX30" fmla="*/ 1415640 w 2458318"/>
                <a:gd name="connsiteY30" fmla="*/ 3590852 h 3590852"/>
                <a:gd name="connsiteX31" fmla="*/ 876237 w 2458318"/>
                <a:gd name="connsiteY31" fmla="*/ 3590852 h 3590852"/>
                <a:gd name="connsiteX32" fmla="*/ 873076 w 2458318"/>
                <a:gd name="connsiteY32" fmla="*/ 3556572 h 3590852"/>
                <a:gd name="connsiteX33" fmla="*/ 777265 w 2458318"/>
                <a:gd name="connsiteY33" fmla="*/ 3478269 h 3590852"/>
                <a:gd name="connsiteX34" fmla="*/ 611479 w 2458318"/>
                <a:gd name="connsiteY34" fmla="*/ 3478269 h 3590852"/>
                <a:gd name="connsiteX35" fmla="*/ 611999 w 2458318"/>
                <a:gd name="connsiteY35" fmla="*/ 3474560 h 3590852"/>
                <a:gd name="connsiteX36" fmla="*/ 611479 w 2458318"/>
                <a:gd name="connsiteY36" fmla="*/ 3474560 h 3590852"/>
                <a:gd name="connsiteX37" fmla="*/ 641949 w 2458318"/>
                <a:gd name="connsiteY37" fmla="*/ 3400182 h 3590852"/>
                <a:gd name="connsiteX38" fmla="*/ 710451 w 2458318"/>
                <a:gd name="connsiteY38" fmla="*/ 3365686 h 3590852"/>
                <a:gd name="connsiteX39" fmla="*/ 1099714 w 2458318"/>
                <a:gd name="connsiteY39" fmla="*/ 3365686 h 3590852"/>
                <a:gd name="connsiteX40" fmla="*/ 1099714 w 2458318"/>
                <a:gd name="connsiteY40" fmla="*/ 2436241 h 3590852"/>
                <a:gd name="connsiteX41" fmla="*/ 764866 w 2458318"/>
                <a:gd name="connsiteY41" fmla="*/ 2303912 h 3590852"/>
                <a:gd name="connsiteX42" fmla="*/ 440785 w 2458318"/>
                <a:gd name="connsiteY42" fmla="*/ 2063273 h 3590852"/>
                <a:gd name="connsiteX43" fmla="*/ 30362 w 2458318"/>
                <a:gd name="connsiteY43" fmla="*/ 1326705 h 3590852"/>
                <a:gd name="connsiteX44" fmla="*/ 14918 w 2458318"/>
                <a:gd name="connsiteY44" fmla="*/ 835525 h 3590852"/>
                <a:gd name="connsiteX45" fmla="*/ 130691 w 2458318"/>
                <a:gd name="connsiteY45" fmla="*/ 439348 h 3590852"/>
                <a:gd name="connsiteX46" fmla="*/ 381925 w 2458318"/>
                <a:gd name="connsiteY46" fmla="*/ 37282 h 35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58318" h="3590852">
                  <a:moveTo>
                    <a:pt x="414848" y="0"/>
                  </a:moveTo>
                  <a:lnTo>
                    <a:pt x="622232" y="219248"/>
                  </a:lnTo>
                  <a:cubicBezTo>
                    <a:pt x="639480" y="237493"/>
                    <a:pt x="638686" y="266259"/>
                    <a:pt x="620442" y="283522"/>
                  </a:cubicBezTo>
                  <a:cubicBezTo>
                    <a:pt x="602198" y="300770"/>
                    <a:pt x="573431" y="299976"/>
                    <a:pt x="556169" y="281732"/>
                  </a:cubicBezTo>
                  <a:lnTo>
                    <a:pt x="418096" y="135778"/>
                  </a:lnTo>
                  <a:cubicBezTo>
                    <a:pt x="369107" y="197280"/>
                    <a:pt x="284916" y="315189"/>
                    <a:pt x="213873" y="476082"/>
                  </a:cubicBezTo>
                  <a:cubicBezTo>
                    <a:pt x="92283" y="751478"/>
                    <a:pt x="60457" y="1031305"/>
                    <a:pt x="119288" y="1307797"/>
                  </a:cubicBezTo>
                  <a:cubicBezTo>
                    <a:pt x="244703" y="1897170"/>
                    <a:pt x="722561" y="2256844"/>
                    <a:pt x="1142135" y="2352871"/>
                  </a:cubicBezTo>
                  <a:cubicBezTo>
                    <a:pt x="1143145" y="2352799"/>
                    <a:pt x="1144141" y="2352756"/>
                    <a:pt x="1145166" y="2352756"/>
                  </a:cubicBezTo>
                  <a:cubicBezTo>
                    <a:pt x="1152989" y="2352756"/>
                    <a:pt x="1160350" y="2354733"/>
                    <a:pt x="1166788" y="2358212"/>
                  </a:cubicBezTo>
                  <a:cubicBezTo>
                    <a:pt x="1436410" y="2413767"/>
                    <a:pt x="1680744" y="2364635"/>
                    <a:pt x="1804095" y="2329720"/>
                  </a:cubicBezTo>
                  <a:cubicBezTo>
                    <a:pt x="1996164" y="2275348"/>
                    <a:pt x="2176586" y="2178555"/>
                    <a:pt x="2328602" y="2048680"/>
                  </a:cubicBezTo>
                  <a:lnTo>
                    <a:pt x="2221908" y="1934365"/>
                  </a:lnTo>
                  <a:cubicBezTo>
                    <a:pt x="2204775" y="1916006"/>
                    <a:pt x="2205757" y="1887239"/>
                    <a:pt x="2224117" y="1870106"/>
                  </a:cubicBezTo>
                  <a:cubicBezTo>
                    <a:pt x="2242476" y="1852974"/>
                    <a:pt x="2271243" y="1853955"/>
                    <a:pt x="2288375" y="1872315"/>
                  </a:cubicBezTo>
                  <a:lnTo>
                    <a:pt x="2288390" y="1872300"/>
                  </a:lnTo>
                  <a:lnTo>
                    <a:pt x="2458318" y="2054353"/>
                  </a:lnTo>
                  <a:lnTo>
                    <a:pt x="2424413" y="2085357"/>
                  </a:lnTo>
                  <a:cubicBezTo>
                    <a:pt x="2255149" y="2240086"/>
                    <a:pt x="2049223" y="2354834"/>
                    <a:pt x="1828892" y="2417217"/>
                  </a:cubicBezTo>
                  <a:cubicBezTo>
                    <a:pt x="1738955" y="2442678"/>
                    <a:pt x="1645713" y="2459898"/>
                    <a:pt x="1551764" y="2468399"/>
                  </a:cubicBezTo>
                  <a:cubicBezTo>
                    <a:pt x="1507308" y="2472426"/>
                    <a:pt x="1463184" y="2474432"/>
                    <a:pt x="1419537" y="2474432"/>
                  </a:cubicBezTo>
                  <a:cubicBezTo>
                    <a:pt x="1341566" y="2474432"/>
                    <a:pt x="1265067" y="2467995"/>
                    <a:pt x="1190647" y="2455235"/>
                  </a:cubicBezTo>
                  <a:lnTo>
                    <a:pt x="1190647" y="3365686"/>
                  </a:lnTo>
                  <a:lnTo>
                    <a:pt x="1581426" y="3365686"/>
                  </a:lnTo>
                  <a:cubicBezTo>
                    <a:pt x="1613281" y="3365686"/>
                    <a:pt x="1635076" y="3380928"/>
                    <a:pt x="1649928" y="3400182"/>
                  </a:cubicBezTo>
                  <a:cubicBezTo>
                    <a:pt x="1667162" y="3416392"/>
                    <a:pt x="1680398" y="3440063"/>
                    <a:pt x="1680398" y="3474560"/>
                  </a:cubicBezTo>
                  <a:lnTo>
                    <a:pt x="1679878" y="3474560"/>
                  </a:lnTo>
                  <a:cubicBezTo>
                    <a:pt x="1680254" y="3476927"/>
                    <a:pt x="1680398" y="3478269"/>
                    <a:pt x="1680398" y="3478269"/>
                  </a:cubicBezTo>
                  <a:lnTo>
                    <a:pt x="1514612" y="3478269"/>
                  </a:lnTo>
                  <a:cubicBezTo>
                    <a:pt x="1451912" y="3478269"/>
                    <a:pt x="1427952" y="3523446"/>
                    <a:pt x="1418801" y="3556572"/>
                  </a:cubicBezTo>
                  <a:cubicBezTo>
                    <a:pt x="1416780" y="3566705"/>
                    <a:pt x="1415640" y="3578064"/>
                    <a:pt x="1415640" y="3590852"/>
                  </a:cubicBezTo>
                  <a:lnTo>
                    <a:pt x="876237" y="3590852"/>
                  </a:lnTo>
                  <a:cubicBezTo>
                    <a:pt x="876237" y="3578078"/>
                    <a:pt x="875097" y="3566705"/>
                    <a:pt x="873076" y="3556572"/>
                  </a:cubicBezTo>
                  <a:cubicBezTo>
                    <a:pt x="863925" y="3523446"/>
                    <a:pt x="839965" y="3478269"/>
                    <a:pt x="777265" y="3478269"/>
                  </a:cubicBezTo>
                  <a:lnTo>
                    <a:pt x="611479" y="3478269"/>
                  </a:lnTo>
                  <a:cubicBezTo>
                    <a:pt x="611479" y="3478269"/>
                    <a:pt x="611623" y="3476941"/>
                    <a:pt x="611999" y="3474560"/>
                  </a:cubicBezTo>
                  <a:lnTo>
                    <a:pt x="611479" y="3474560"/>
                  </a:lnTo>
                  <a:cubicBezTo>
                    <a:pt x="611479" y="3440063"/>
                    <a:pt x="624715" y="3416392"/>
                    <a:pt x="641949" y="3400182"/>
                  </a:cubicBezTo>
                  <a:cubicBezTo>
                    <a:pt x="656801" y="3380928"/>
                    <a:pt x="678596" y="3365686"/>
                    <a:pt x="710451" y="3365686"/>
                  </a:cubicBezTo>
                  <a:lnTo>
                    <a:pt x="1099714" y="3365686"/>
                  </a:lnTo>
                  <a:lnTo>
                    <a:pt x="1099714" y="2436241"/>
                  </a:lnTo>
                  <a:cubicBezTo>
                    <a:pt x="985529" y="2407979"/>
                    <a:pt x="873018" y="2363523"/>
                    <a:pt x="764866" y="2303912"/>
                  </a:cubicBezTo>
                  <a:cubicBezTo>
                    <a:pt x="647116" y="2239004"/>
                    <a:pt x="538083" y="2158030"/>
                    <a:pt x="440785" y="2063273"/>
                  </a:cubicBezTo>
                  <a:cubicBezTo>
                    <a:pt x="231424" y="1859353"/>
                    <a:pt x="89497" y="1604656"/>
                    <a:pt x="30362" y="1326705"/>
                  </a:cubicBezTo>
                  <a:cubicBezTo>
                    <a:pt x="-4048" y="1165019"/>
                    <a:pt x="-9230" y="999767"/>
                    <a:pt x="14918" y="835525"/>
                  </a:cubicBezTo>
                  <a:cubicBezTo>
                    <a:pt x="34519" y="702244"/>
                    <a:pt x="73476" y="568949"/>
                    <a:pt x="130691" y="439348"/>
                  </a:cubicBezTo>
                  <a:cubicBezTo>
                    <a:pt x="227065" y="221067"/>
                    <a:pt x="347356" y="76412"/>
                    <a:pt x="381925" y="37282"/>
                  </a:cubicBezTo>
                  <a:close/>
                </a:path>
              </a:pathLst>
            </a:custGeom>
            <a:solidFill>
              <a:srgbClr val="17234B"/>
            </a:solidFill>
            <a:ln w="1441" cap="flat">
              <a:noFill/>
              <a:prstDash val="solid"/>
              <a:miter/>
            </a:ln>
          </p:spPr>
          <p:txBody>
            <a:bodyPr rtlCol="0" anchor="ctr"/>
            <a:lstStyle/>
            <a:p>
              <a:endParaRPr lang="en-US">
                <a:solidFill>
                  <a:schemeClr val="tx1">
                    <a:lumMod val="75000"/>
                    <a:lumOff val="25000"/>
                  </a:schemeClr>
                </a:solidFill>
              </a:endParaRPr>
            </a:p>
          </p:txBody>
        </p:sp>
        <p:pic>
          <p:nvPicPr>
            <p:cNvPr id="122" name="Graphic 121" descr="Lightbulb">
              <a:extLst>
                <a:ext uri="{FF2B5EF4-FFF2-40B4-BE49-F238E27FC236}">
                  <a16:creationId xmlns:a16="http://schemas.microsoft.com/office/drawing/2014/main" id="{96B7117D-35E3-D65A-B0DB-47153BE6F7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3900" y="1330809"/>
              <a:ext cx="914400" cy="914400"/>
            </a:xfrm>
            <a:prstGeom prst="rect">
              <a:avLst/>
            </a:prstGeom>
          </p:spPr>
        </p:pic>
      </p:grpSp>
      <p:grpSp>
        <p:nvGrpSpPr>
          <p:cNvPr id="131" name="Group 130">
            <a:extLst>
              <a:ext uri="{FF2B5EF4-FFF2-40B4-BE49-F238E27FC236}">
                <a16:creationId xmlns:a16="http://schemas.microsoft.com/office/drawing/2014/main" id="{3186908E-F158-4D01-20C2-3269E51E7C6A}"/>
              </a:ext>
            </a:extLst>
          </p:cNvPr>
          <p:cNvGrpSpPr/>
          <p:nvPr/>
        </p:nvGrpSpPr>
        <p:grpSpPr>
          <a:xfrm>
            <a:off x="7527369" y="1307868"/>
            <a:ext cx="756276" cy="1163839"/>
            <a:chOff x="7356033" y="1307868"/>
            <a:chExt cx="1030089" cy="1599312"/>
          </a:xfrm>
        </p:grpSpPr>
        <p:sp>
          <p:nvSpPr>
            <p:cNvPr id="115" name="Freeform: Shape 114">
              <a:extLst>
                <a:ext uri="{FF2B5EF4-FFF2-40B4-BE49-F238E27FC236}">
                  <a16:creationId xmlns:a16="http://schemas.microsoft.com/office/drawing/2014/main" id="{322A1A0C-DAE4-5AA1-2BA5-62B75C1704B9}"/>
                </a:ext>
              </a:extLst>
            </p:cNvPr>
            <p:cNvSpPr/>
            <p:nvPr/>
          </p:nvSpPr>
          <p:spPr>
            <a:xfrm>
              <a:off x="7356033" y="1335068"/>
              <a:ext cx="998790" cy="1572112"/>
            </a:xfrm>
            <a:custGeom>
              <a:avLst/>
              <a:gdLst>
                <a:gd name="connsiteX0" fmla="*/ 414848 w 2458318"/>
                <a:gd name="connsiteY0" fmla="*/ 0 h 3590852"/>
                <a:gd name="connsiteX1" fmla="*/ 622232 w 2458318"/>
                <a:gd name="connsiteY1" fmla="*/ 219248 h 3590852"/>
                <a:gd name="connsiteX2" fmla="*/ 620442 w 2458318"/>
                <a:gd name="connsiteY2" fmla="*/ 283522 h 3590852"/>
                <a:gd name="connsiteX3" fmla="*/ 556169 w 2458318"/>
                <a:gd name="connsiteY3" fmla="*/ 281732 h 3590852"/>
                <a:gd name="connsiteX4" fmla="*/ 418096 w 2458318"/>
                <a:gd name="connsiteY4" fmla="*/ 135778 h 3590852"/>
                <a:gd name="connsiteX5" fmla="*/ 213873 w 2458318"/>
                <a:gd name="connsiteY5" fmla="*/ 476082 h 3590852"/>
                <a:gd name="connsiteX6" fmla="*/ 119288 w 2458318"/>
                <a:gd name="connsiteY6" fmla="*/ 1307797 h 3590852"/>
                <a:gd name="connsiteX7" fmla="*/ 1142135 w 2458318"/>
                <a:gd name="connsiteY7" fmla="*/ 2352871 h 3590852"/>
                <a:gd name="connsiteX8" fmla="*/ 1145166 w 2458318"/>
                <a:gd name="connsiteY8" fmla="*/ 2352756 h 3590852"/>
                <a:gd name="connsiteX9" fmla="*/ 1166788 w 2458318"/>
                <a:gd name="connsiteY9" fmla="*/ 2358212 h 3590852"/>
                <a:gd name="connsiteX10" fmla="*/ 1804095 w 2458318"/>
                <a:gd name="connsiteY10" fmla="*/ 2329720 h 3590852"/>
                <a:gd name="connsiteX11" fmla="*/ 2328602 w 2458318"/>
                <a:gd name="connsiteY11" fmla="*/ 2048680 h 3590852"/>
                <a:gd name="connsiteX12" fmla="*/ 2221908 w 2458318"/>
                <a:gd name="connsiteY12" fmla="*/ 1934365 h 3590852"/>
                <a:gd name="connsiteX13" fmla="*/ 2224117 w 2458318"/>
                <a:gd name="connsiteY13" fmla="*/ 1870106 h 3590852"/>
                <a:gd name="connsiteX14" fmla="*/ 2288375 w 2458318"/>
                <a:gd name="connsiteY14" fmla="*/ 1872315 h 3590852"/>
                <a:gd name="connsiteX15" fmla="*/ 2288390 w 2458318"/>
                <a:gd name="connsiteY15" fmla="*/ 1872300 h 3590852"/>
                <a:gd name="connsiteX16" fmla="*/ 2458318 w 2458318"/>
                <a:gd name="connsiteY16" fmla="*/ 2054353 h 3590852"/>
                <a:gd name="connsiteX17" fmla="*/ 2424413 w 2458318"/>
                <a:gd name="connsiteY17" fmla="*/ 2085357 h 3590852"/>
                <a:gd name="connsiteX18" fmla="*/ 1828892 w 2458318"/>
                <a:gd name="connsiteY18" fmla="*/ 2417217 h 3590852"/>
                <a:gd name="connsiteX19" fmla="*/ 1551764 w 2458318"/>
                <a:gd name="connsiteY19" fmla="*/ 2468399 h 3590852"/>
                <a:gd name="connsiteX20" fmla="*/ 1419537 w 2458318"/>
                <a:gd name="connsiteY20" fmla="*/ 2474432 h 3590852"/>
                <a:gd name="connsiteX21" fmla="*/ 1190647 w 2458318"/>
                <a:gd name="connsiteY21" fmla="*/ 2455235 h 3590852"/>
                <a:gd name="connsiteX22" fmla="*/ 1190647 w 2458318"/>
                <a:gd name="connsiteY22" fmla="*/ 3365686 h 3590852"/>
                <a:gd name="connsiteX23" fmla="*/ 1581426 w 2458318"/>
                <a:gd name="connsiteY23" fmla="*/ 3365686 h 3590852"/>
                <a:gd name="connsiteX24" fmla="*/ 1649928 w 2458318"/>
                <a:gd name="connsiteY24" fmla="*/ 3400182 h 3590852"/>
                <a:gd name="connsiteX25" fmla="*/ 1680398 w 2458318"/>
                <a:gd name="connsiteY25" fmla="*/ 3474560 h 3590852"/>
                <a:gd name="connsiteX26" fmla="*/ 1679878 w 2458318"/>
                <a:gd name="connsiteY26" fmla="*/ 3474560 h 3590852"/>
                <a:gd name="connsiteX27" fmla="*/ 1680398 w 2458318"/>
                <a:gd name="connsiteY27" fmla="*/ 3478269 h 3590852"/>
                <a:gd name="connsiteX28" fmla="*/ 1514612 w 2458318"/>
                <a:gd name="connsiteY28" fmla="*/ 3478269 h 3590852"/>
                <a:gd name="connsiteX29" fmla="*/ 1418801 w 2458318"/>
                <a:gd name="connsiteY29" fmla="*/ 3556572 h 3590852"/>
                <a:gd name="connsiteX30" fmla="*/ 1415640 w 2458318"/>
                <a:gd name="connsiteY30" fmla="*/ 3590852 h 3590852"/>
                <a:gd name="connsiteX31" fmla="*/ 876237 w 2458318"/>
                <a:gd name="connsiteY31" fmla="*/ 3590852 h 3590852"/>
                <a:gd name="connsiteX32" fmla="*/ 873076 w 2458318"/>
                <a:gd name="connsiteY32" fmla="*/ 3556572 h 3590852"/>
                <a:gd name="connsiteX33" fmla="*/ 777265 w 2458318"/>
                <a:gd name="connsiteY33" fmla="*/ 3478269 h 3590852"/>
                <a:gd name="connsiteX34" fmla="*/ 611479 w 2458318"/>
                <a:gd name="connsiteY34" fmla="*/ 3478269 h 3590852"/>
                <a:gd name="connsiteX35" fmla="*/ 611999 w 2458318"/>
                <a:gd name="connsiteY35" fmla="*/ 3474560 h 3590852"/>
                <a:gd name="connsiteX36" fmla="*/ 611479 w 2458318"/>
                <a:gd name="connsiteY36" fmla="*/ 3474560 h 3590852"/>
                <a:gd name="connsiteX37" fmla="*/ 641949 w 2458318"/>
                <a:gd name="connsiteY37" fmla="*/ 3400182 h 3590852"/>
                <a:gd name="connsiteX38" fmla="*/ 710451 w 2458318"/>
                <a:gd name="connsiteY38" fmla="*/ 3365686 h 3590852"/>
                <a:gd name="connsiteX39" fmla="*/ 1099714 w 2458318"/>
                <a:gd name="connsiteY39" fmla="*/ 3365686 h 3590852"/>
                <a:gd name="connsiteX40" fmla="*/ 1099714 w 2458318"/>
                <a:gd name="connsiteY40" fmla="*/ 2436241 h 3590852"/>
                <a:gd name="connsiteX41" fmla="*/ 764866 w 2458318"/>
                <a:gd name="connsiteY41" fmla="*/ 2303912 h 3590852"/>
                <a:gd name="connsiteX42" fmla="*/ 440785 w 2458318"/>
                <a:gd name="connsiteY42" fmla="*/ 2063273 h 3590852"/>
                <a:gd name="connsiteX43" fmla="*/ 30362 w 2458318"/>
                <a:gd name="connsiteY43" fmla="*/ 1326705 h 3590852"/>
                <a:gd name="connsiteX44" fmla="*/ 14918 w 2458318"/>
                <a:gd name="connsiteY44" fmla="*/ 835525 h 3590852"/>
                <a:gd name="connsiteX45" fmla="*/ 130691 w 2458318"/>
                <a:gd name="connsiteY45" fmla="*/ 439348 h 3590852"/>
                <a:gd name="connsiteX46" fmla="*/ 381925 w 2458318"/>
                <a:gd name="connsiteY46" fmla="*/ 37282 h 359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58318" h="3590852">
                  <a:moveTo>
                    <a:pt x="414848" y="0"/>
                  </a:moveTo>
                  <a:lnTo>
                    <a:pt x="622232" y="219248"/>
                  </a:lnTo>
                  <a:cubicBezTo>
                    <a:pt x="639480" y="237493"/>
                    <a:pt x="638686" y="266259"/>
                    <a:pt x="620442" y="283522"/>
                  </a:cubicBezTo>
                  <a:cubicBezTo>
                    <a:pt x="602198" y="300770"/>
                    <a:pt x="573431" y="299976"/>
                    <a:pt x="556169" y="281732"/>
                  </a:cubicBezTo>
                  <a:lnTo>
                    <a:pt x="418096" y="135778"/>
                  </a:lnTo>
                  <a:cubicBezTo>
                    <a:pt x="369107" y="197280"/>
                    <a:pt x="284916" y="315189"/>
                    <a:pt x="213873" y="476082"/>
                  </a:cubicBezTo>
                  <a:cubicBezTo>
                    <a:pt x="92283" y="751478"/>
                    <a:pt x="60457" y="1031305"/>
                    <a:pt x="119288" y="1307797"/>
                  </a:cubicBezTo>
                  <a:cubicBezTo>
                    <a:pt x="244703" y="1897170"/>
                    <a:pt x="722561" y="2256844"/>
                    <a:pt x="1142135" y="2352871"/>
                  </a:cubicBezTo>
                  <a:cubicBezTo>
                    <a:pt x="1143145" y="2352799"/>
                    <a:pt x="1144141" y="2352756"/>
                    <a:pt x="1145166" y="2352756"/>
                  </a:cubicBezTo>
                  <a:cubicBezTo>
                    <a:pt x="1152989" y="2352756"/>
                    <a:pt x="1160350" y="2354733"/>
                    <a:pt x="1166788" y="2358212"/>
                  </a:cubicBezTo>
                  <a:cubicBezTo>
                    <a:pt x="1436410" y="2413767"/>
                    <a:pt x="1680744" y="2364635"/>
                    <a:pt x="1804095" y="2329720"/>
                  </a:cubicBezTo>
                  <a:cubicBezTo>
                    <a:pt x="1996164" y="2275348"/>
                    <a:pt x="2176586" y="2178555"/>
                    <a:pt x="2328602" y="2048680"/>
                  </a:cubicBezTo>
                  <a:lnTo>
                    <a:pt x="2221908" y="1934365"/>
                  </a:lnTo>
                  <a:cubicBezTo>
                    <a:pt x="2204775" y="1916006"/>
                    <a:pt x="2205757" y="1887239"/>
                    <a:pt x="2224117" y="1870106"/>
                  </a:cubicBezTo>
                  <a:cubicBezTo>
                    <a:pt x="2242476" y="1852974"/>
                    <a:pt x="2271243" y="1853955"/>
                    <a:pt x="2288375" y="1872315"/>
                  </a:cubicBezTo>
                  <a:lnTo>
                    <a:pt x="2288390" y="1872300"/>
                  </a:lnTo>
                  <a:lnTo>
                    <a:pt x="2458318" y="2054353"/>
                  </a:lnTo>
                  <a:lnTo>
                    <a:pt x="2424413" y="2085357"/>
                  </a:lnTo>
                  <a:cubicBezTo>
                    <a:pt x="2255149" y="2240086"/>
                    <a:pt x="2049223" y="2354834"/>
                    <a:pt x="1828892" y="2417217"/>
                  </a:cubicBezTo>
                  <a:cubicBezTo>
                    <a:pt x="1738955" y="2442678"/>
                    <a:pt x="1645713" y="2459898"/>
                    <a:pt x="1551764" y="2468399"/>
                  </a:cubicBezTo>
                  <a:cubicBezTo>
                    <a:pt x="1507308" y="2472426"/>
                    <a:pt x="1463184" y="2474432"/>
                    <a:pt x="1419537" y="2474432"/>
                  </a:cubicBezTo>
                  <a:cubicBezTo>
                    <a:pt x="1341566" y="2474432"/>
                    <a:pt x="1265067" y="2467995"/>
                    <a:pt x="1190647" y="2455235"/>
                  </a:cubicBezTo>
                  <a:lnTo>
                    <a:pt x="1190647" y="3365686"/>
                  </a:lnTo>
                  <a:lnTo>
                    <a:pt x="1581426" y="3365686"/>
                  </a:lnTo>
                  <a:cubicBezTo>
                    <a:pt x="1613281" y="3365686"/>
                    <a:pt x="1635076" y="3380928"/>
                    <a:pt x="1649928" y="3400182"/>
                  </a:cubicBezTo>
                  <a:cubicBezTo>
                    <a:pt x="1667162" y="3416392"/>
                    <a:pt x="1680398" y="3440063"/>
                    <a:pt x="1680398" y="3474560"/>
                  </a:cubicBezTo>
                  <a:lnTo>
                    <a:pt x="1679878" y="3474560"/>
                  </a:lnTo>
                  <a:cubicBezTo>
                    <a:pt x="1680254" y="3476927"/>
                    <a:pt x="1680398" y="3478269"/>
                    <a:pt x="1680398" y="3478269"/>
                  </a:cubicBezTo>
                  <a:lnTo>
                    <a:pt x="1514612" y="3478269"/>
                  </a:lnTo>
                  <a:cubicBezTo>
                    <a:pt x="1451912" y="3478269"/>
                    <a:pt x="1427952" y="3523446"/>
                    <a:pt x="1418801" y="3556572"/>
                  </a:cubicBezTo>
                  <a:cubicBezTo>
                    <a:pt x="1416780" y="3566705"/>
                    <a:pt x="1415640" y="3578064"/>
                    <a:pt x="1415640" y="3590852"/>
                  </a:cubicBezTo>
                  <a:lnTo>
                    <a:pt x="876237" y="3590852"/>
                  </a:lnTo>
                  <a:cubicBezTo>
                    <a:pt x="876237" y="3578078"/>
                    <a:pt x="875097" y="3566705"/>
                    <a:pt x="873076" y="3556572"/>
                  </a:cubicBezTo>
                  <a:cubicBezTo>
                    <a:pt x="863925" y="3523446"/>
                    <a:pt x="839965" y="3478269"/>
                    <a:pt x="777265" y="3478269"/>
                  </a:cubicBezTo>
                  <a:lnTo>
                    <a:pt x="611479" y="3478269"/>
                  </a:lnTo>
                  <a:cubicBezTo>
                    <a:pt x="611479" y="3478269"/>
                    <a:pt x="611623" y="3476941"/>
                    <a:pt x="611999" y="3474560"/>
                  </a:cubicBezTo>
                  <a:lnTo>
                    <a:pt x="611479" y="3474560"/>
                  </a:lnTo>
                  <a:cubicBezTo>
                    <a:pt x="611479" y="3440063"/>
                    <a:pt x="624715" y="3416392"/>
                    <a:pt x="641949" y="3400182"/>
                  </a:cubicBezTo>
                  <a:cubicBezTo>
                    <a:pt x="656801" y="3380928"/>
                    <a:pt x="678596" y="3365686"/>
                    <a:pt x="710451" y="3365686"/>
                  </a:cubicBezTo>
                  <a:lnTo>
                    <a:pt x="1099714" y="3365686"/>
                  </a:lnTo>
                  <a:lnTo>
                    <a:pt x="1099714" y="2436241"/>
                  </a:lnTo>
                  <a:cubicBezTo>
                    <a:pt x="985529" y="2407979"/>
                    <a:pt x="873018" y="2363523"/>
                    <a:pt x="764866" y="2303912"/>
                  </a:cubicBezTo>
                  <a:cubicBezTo>
                    <a:pt x="647116" y="2239004"/>
                    <a:pt x="538083" y="2158030"/>
                    <a:pt x="440785" y="2063273"/>
                  </a:cubicBezTo>
                  <a:cubicBezTo>
                    <a:pt x="231424" y="1859353"/>
                    <a:pt x="89497" y="1604656"/>
                    <a:pt x="30362" y="1326705"/>
                  </a:cubicBezTo>
                  <a:cubicBezTo>
                    <a:pt x="-4048" y="1165019"/>
                    <a:pt x="-9230" y="999767"/>
                    <a:pt x="14918" y="835525"/>
                  </a:cubicBezTo>
                  <a:cubicBezTo>
                    <a:pt x="34519" y="702244"/>
                    <a:pt x="73476" y="568949"/>
                    <a:pt x="130691" y="439348"/>
                  </a:cubicBezTo>
                  <a:cubicBezTo>
                    <a:pt x="227065" y="221067"/>
                    <a:pt x="347356" y="76412"/>
                    <a:pt x="381925" y="37282"/>
                  </a:cubicBezTo>
                  <a:close/>
                </a:path>
              </a:pathLst>
            </a:custGeom>
            <a:solidFill>
              <a:srgbClr val="17234B"/>
            </a:solidFill>
            <a:ln w="1441" cap="flat">
              <a:noFill/>
              <a:prstDash val="solid"/>
              <a:miter/>
            </a:ln>
          </p:spPr>
          <p:txBody>
            <a:bodyPr rtlCol="0" anchor="ctr"/>
            <a:lstStyle/>
            <a:p>
              <a:endParaRPr lang="en-US">
                <a:solidFill>
                  <a:schemeClr val="tx1">
                    <a:lumMod val="75000"/>
                    <a:lumOff val="25000"/>
                  </a:schemeClr>
                </a:solidFill>
              </a:endParaRPr>
            </a:p>
          </p:txBody>
        </p:sp>
        <p:pic>
          <p:nvPicPr>
            <p:cNvPr id="123" name="Graphic 122" descr="Lightbulb">
              <a:extLst>
                <a:ext uri="{FF2B5EF4-FFF2-40B4-BE49-F238E27FC236}">
                  <a16:creationId xmlns:a16="http://schemas.microsoft.com/office/drawing/2014/main" id="{739FF3C1-A750-4710-396E-7672F47938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1722" y="1307868"/>
              <a:ext cx="914400" cy="914400"/>
            </a:xfrm>
            <a:prstGeom prst="rect">
              <a:avLst/>
            </a:prstGeom>
          </p:spPr>
        </p:pic>
      </p:grpSp>
    </p:spTree>
    <p:extLst>
      <p:ext uri="{BB962C8B-B14F-4D97-AF65-F5344CB8AC3E}">
        <p14:creationId xmlns:p14="http://schemas.microsoft.com/office/powerpoint/2010/main" val="2632689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137175" y="1130550"/>
            <a:ext cx="5576008" cy="14106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a:t>Thank You</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414432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35915" y="340735"/>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pPr>
            <a:r>
              <a:rPr lang="en" dirty="0"/>
              <a:t>Types of BCIs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298599" y="1877882"/>
            <a:ext cx="3058248"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1400" b="1" dirty="0">
                <a:solidFill>
                  <a:srgbClr val="000000"/>
                </a:solidFill>
                <a:latin typeface="Arial"/>
                <a:cs typeface="Arial"/>
                <a:sym typeface="Arial"/>
              </a:rPr>
              <a:t>Non-Invasive</a:t>
            </a:r>
          </a:p>
          <a:p>
            <a:pPr marL="0" indent="0">
              <a:spcBef>
                <a:spcPts val="600"/>
              </a:spcBef>
            </a:pPr>
            <a:r>
              <a:rPr lang="en-US" sz="1400" dirty="0">
                <a:solidFill>
                  <a:srgbClr val="000000"/>
                </a:solidFill>
                <a:latin typeface="Arial"/>
                <a:cs typeface="Arial"/>
                <a:sym typeface="Arial"/>
              </a:rPr>
              <a:t>Non-invasive BCIs use techniques such as electroencephalography (EEG) to measure brain activity from the surface of the scalp.</a:t>
            </a:r>
          </a:p>
        </p:txBody>
      </p:sp>
      <p:sp>
        <p:nvSpPr>
          <p:cNvPr id="7" name="Google Shape;142;p20">
            <a:extLst>
              <a:ext uri="{FF2B5EF4-FFF2-40B4-BE49-F238E27FC236}">
                <a16:creationId xmlns:a16="http://schemas.microsoft.com/office/drawing/2014/main" id="{25364C23-8F81-66AD-EE19-F0FCB6F6DF1F}"/>
              </a:ext>
            </a:extLst>
          </p:cNvPr>
          <p:cNvSpPr txBox="1">
            <a:spLocks/>
          </p:cNvSpPr>
          <p:nvPr/>
        </p:nvSpPr>
        <p:spPr>
          <a:xfrm>
            <a:off x="5373944" y="1877882"/>
            <a:ext cx="3189142" cy="24946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invasive</a:t>
            </a:r>
          </a:p>
          <a:p>
            <a:pPr>
              <a:spcBef>
                <a:spcPts val="600"/>
              </a:spcBef>
            </a:pPr>
            <a:r>
              <a:rPr lang="en-US" dirty="0">
                <a:ea typeface="Source Sans Pro"/>
                <a:sym typeface="Source Sans Pro"/>
              </a:rPr>
              <a:t>Invasive BCIs, on the other hand, involve the implantation of electrodes directly into the brain. </a:t>
            </a:r>
          </a:p>
        </p:txBody>
      </p:sp>
    </p:spTree>
    <p:extLst>
      <p:ext uri="{BB962C8B-B14F-4D97-AF65-F5344CB8AC3E}">
        <p14:creationId xmlns:p14="http://schemas.microsoft.com/office/powerpoint/2010/main" val="146463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Google Shape;288;p31">
            <a:extLst>
              <a:ext uri="{FF2B5EF4-FFF2-40B4-BE49-F238E27FC236}">
                <a16:creationId xmlns:a16="http://schemas.microsoft.com/office/drawing/2014/main" id="{A5CDDCA2-8FA6-5797-E352-533CF7738EEB}"/>
              </a:ext>
            </a:extLst>
          </p:cNvPr>
          <p:cNvSpPr txBox="1">
            <a:spLocks/>
          </p:cNvSpPr>
          <p:nvPr/>
        </p:nvSpPr>
        <p:spPr>
          <a:xfrm>
            <a:off x="756070" y="1434089"/>
            <a:ext cx="2560636" cy="1506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1400" b="1" dirty="0">
                <a:solidFill>
                  <a:srgbClr val="000000"/>
                </a:solidFill>
                <a:latin typeface="Arial"/>
                <a:cs typeface="Arial"/>
                <a:sym typeface="Arial"/>
              </a:rPr>
              <a:t>          Medical	</a:t>
            </a:r>
          </a:p>
          <a:p>
            <a:pPr marL="0" indent="0">
              <a:spcBef>
                <a:spcPts val="600"/>
              </a:spcBef>
            </a:pPr>
            <a:r>
              <a:rPr lang="en-US" sz="1200" dirty="0">
                <a:solidFill>
                  <a:srgbClr val="000000"/>
                </a:solidFill>
                <a:latin typeface="Arial"/>
                <a:cs typeface="Arial"/>
                <a:sym typeface="Arial"/>
              </a:rPr>
              <a:t>BCI systems can be used to help individuals with disabilities, such as spinal cord injuries or neurodegenerative diseases, regain their independence. </a:t>
            </a:r>
          </a:p>
        </p:txBody>
      </p:sp>
      <p:sp>
        <p:nvSpPr>
          <p:cNvPr id="3" name="Google Shape;289;p31">
            <a:extLst>
              <a:ext uri="{FF2B5EF4-FFF2-40B4-BE49-F238E27FC236}">
                <a16:creationId xmlns:a16="http://schemas.microsoft.com/office/drawing/2014/main" id="{79EC7973-1383-F329-C8F0-33D95E1B359B}"/>
              </a:ext>
            </a:extLst>
          </p:cNvPr>
          <p:cNvSpPr txBox="1">
            <a:spLocks/>
          </p:cNvSpPr>
          <p:nvPr/>
        </p:nvSpPr>
        <p:spPr>
          <a:xfrm>
            <a:off x="3432518" y="1402050"/>
            <a:ext cx="2419800" cy="1506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          Gaming</a:t>
            </a:r>
          </a:p>
          <a:p>
            <a:pPr>
              <a:spcBef>
                <a:spcPts val="600"/>
              </a:spcBef>
            </a:pPr>
            <a:r>
              <a:rPr lang="en-US" sz="1200" dirty="0"/>
              <a:t>BCI systems can be used to control games directly using brain, or they can be used to enhance the gaming experience </a:t>
            </a:r>
          </a:p>
        </p:txBody>
      </p:sp>
      <p:sp>
        <p:nvSpPr>
          <p:cNvPr id="4" name="Google Shape;290;p31">
            <a:extLst>
              <a:ext uri="{FF2B5EF4-FFF2-40B4-BE49-F238E27FC236}">
                <a16:creationId xmlns:a16="http://schemas.microsoft.com/office/drawing/2014/main" id="{7F56973D-0C08-47EC-1284-F9E99474960F}"/>
              </a:ext>
            </a:extLst>
          </p:cNvPr>
          <p:cNvSpPr txBox="1">
            <a:spLocks/>
          </p:cNvSpPr>
          <p:nvPr/>
        </p:nvSpPr>
        <p:spPr>
          <a:xfrm>
            <a:off x="5968130" y="1402050"/>
            <a:ext cx="3175870" cy="1506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         HCI</a:t>
            </a:r>
          </a:p>
          <a:p>
            <a:pPr>
              <a:spcBef>
                <a:spcPts val="600"/>
              </a:spcBef>
            </a:pPr>
            <a:r>
              <a:rPr lang="en-US" sz="1200" dirty="0"/>
              <a:t>BCI systems can be used to control computers, devices, or machines directly through brain, eliminating the need for traditional input devices.</a:t>
            </a:r>
          </a:p>
          <a:p>
            <a:pPr>
              <a:spcBef>
                <a:spcPts val="600"/>
              </a:spcBef>
            </a:pPr>
            <a:endParaRPr lang="en-US" sz="1200" dirty="0"/>
          </a:p>
        </p:txBody>
      </p:sp>
      <p:sp>
        <p:nvSpPr>
          <p:cNvPr id="5" name="Google Shape;291;p31">
            <a:extLst>
              <a:ext uri="{FF2B5EF4-FFF2-40B4-BE49-F238E27FC236}">
                <a16:creationId xmlns:a16="http://schemas.microsoft.com/office/drawing/2014/main" id="{CCE6894F-B1CE-C5D7-C69B-18478D08C1EA}"/>
              </a:ext>
            </a:extLst>
          </p:cNvPr>
          <p:cNvSpPr txBox="1">
            <a:spLocks/>
          </p:cNvSpPr>
          <p:nvPr/>
        </p:nvSpPr>
        <p:spPr>
          <a:xfrm>
            <a:off x="1754325" y="3209064"/>
            <a:ext cx="2632471" cy="110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1400" b="1" dirty="0">
                <a:solidFill>
                  <a:srgbClr val="000000"/>
                </a:solidFill>
                <a:latin typeface="Arial"/>
                <a:cs typeface="Arial"/>
                <a:sym typeface="Arial"/>
              </a:rPr>
              <a:t>       Military operation	</a:t>
            </a:r>
          </a:p>
          <a:p>
            <a:pPr marL="0" indent="0">
              <a:spcBef>
                <a:spcPts val="600"/>
              </a:spcBef>
            </a:pPr>
            <a:r>
              <a:rPr lang="en-US" sz="1200" dirty="0">
                <a:solidFill>
                  <a:srgbClr val="000000"/>
                </a:solidFill>
                <a:latin typeface="Arial"/>
                <a:cs typeface="Arial"/>
                <a:sym typeface="Arial"/>
              </a:rPr>
              <a:t>BCI systems can be used to control unmanned aerial vehicles (UAVs), unmanned ground vehicles (UGVs), or other military equipment directly through brain, reducing the time and effort</a:t>
            </a:r>
          </a:p>
        </p:txBody>
      </p:sp>
      <p:sp>
        <p:nvSpPr>
          <p:cNvPr id="8" name="Google Shape;292;p31">
            <a:extLst>
              <a:ext uri="{FF2B5EF4-FFF2-40B4-BE49-F238E27FC236}">
                <a16:creationId xmlns:a16="http://schemas.microsoft.com/office/drawing/2014/main" id="{C1307E4D-8C78-D25D-34E7-07E1EB73AE54}"/>
              </a:ext>
            </a:extLst>
          </p:cNvPr>
          <p:cNvSpPr txBox="1">
            <a:spLocks/>
          </p:cNvSpPr>
          <p:nvPr/>
        </p:nvSpPr>
        <p:spPr>
          <a:xfrm>
            <a:off x="4823709" y="3264743"/>
            <a:ext cx="2565965" cy="13502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         Human augmentation</a:t>
            </a:r>
          </a:p>
          <a:p>
            <a:pPr>
              <a:spcBef>
                <a:spcPts val="600"/>
              </a:spcBef>
            </a:pPr>
            <a:r>
              <a:rPr lang="en-US" sz="1200" dirty="0"/>
              <a:t>BCI systems can be used to provide real-time feedback to the user, allowing them to monitor their brain activity and adjust it to achieve better performance.</a:t>
            </a:r>
          </a:p>
        </p:txBody>
      </p:sp>
      <p:grpSp>
        <p:nvGrpSpPr>
          <p:cNvPr id="31" name="Google Shape;315;p31">
            <a:extLst>
              <a:ext uri="{FF2B5EF4-FFF2-40B4-BE49-F238E27FC236}">
                <a16:creationId xmlns:a16="http://schemas.microsoft.com/office/drawing/2014/main" id="{1BE0BD14-0451-0B0F-ADA9-D2860C2DB5D6}"/>
              </a:ext>
            </a:extLst>
          </p:cNvPr>
          <p:cNvGrpSpPr/>
          <p:nvPr/>
        </p:nvGrpSpPr>
        <p:grpSpPr>
          <a:xfrm>
            <a:off x="4840942" y="3409243"/>
            <a:ext cx="373724" cy="325507"/>
            <a:chOff x="5233525" y="4954450"/>
            <a:chExt cx="538275" cy="516350"/>
          </a:xfrm>
        </p:grpSpPr>
        <p:sp>
          <p:nvSpPr>
            <p:cNvPr id="32" name="Google Shape;316;p31">
              <a:extLst>
                <a:ext uri="{FF2B5EF4-FFF2-40B4-BE49-F238E27FC236}">
                  <a16:creationId xmlns:a16="http://schemas.microsoft.com/office/drawing/2014/main" id="{F62572E6-8674-FBAA-F0F5-B55071D49030}"/>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 name="Google Shape;317;p31">
              <a:extLst>
                <a:ext uri="{FF2B5EF4-FFF2-40B4-BE49-F238E27FC236}">
                  <a16:creationId xmlns:a16="http://schemas.microsoft.com/office/drawing/2014/main" id="{321DC161-ABAB-73B5-BB5C-598F28B42C0D}"/>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4" name="Google Shape;318;p31">
              <a:extLst>
                <a:ext uri="{FF2B5EF4-FFF2-40B4-BE49-F238E27FC236}">
                  <a16:creationId xmlns:a16="http://schemas.microsoft.com/office/drawing/2014/main" id="{94C736F9-9EA1-3D1E-D72C-E355C1ACD73C}"/>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5" name="Google Shape;319;p31">
              <a:extLst>
                <a:ext uri="{FF2B5EF4-FFF2-40B4-BE49-F238E27FC236}">
                  <a16:creationId xmlns:a16="http://schemas.microsoft.com/office/drawing/2014/main" id="{8C722356-E149-6DFE-AFD2-3449A16C12D3}"/>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6" name="Google Shape;320;p31">
              <a:extLst>
                <a:ext uri="{FF2B5EF4-FFF2-40B4-BE49-F238E27FC236}">
                  <a16:creationId xmlns:a16="http://schemas.microsoft.com/office/drawing/2014/main" id="{E639431C-83F9-4C20-CE14-B87F8C350A3A}"/>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7" name="Google Shape;321;p31">
              <a:extLst>
                <a:ext uri="{FF2B5EF4-FFF2-40B4-BE49-F238E27FC236}">
                  <a16:creationId xmlns:a16="http://schemas.microsoft.com/office/drawing/2014/main" id="{30E9DC15-989F-BCC0-6422-F231D01D960B}"/>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8" name="Google Shape;322;p31">
              <a:extLst>
                <a:ext uri="{FF2B5EF4-FFF2-40B4-BE49-F238E27FC236}">
                  <a16:creationId xmlns:a16="http://schemas.microsoft.com/office/drawing/2014/main" id="{BF11AAEA-0EE3-0E6C-79D2-AA82C753823C}"/>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9" name="Google Shape;323;p31">
              <a:extLst>
                <a:ext uri="{FF2B5EF4-FFF2-40B4-BE49-F238E27FC236}">
                  <a16:creationId xmlns:a16="http://schemas.microsoft.com/office/drawing/2014/main" id="{BCB02CB3-59A0-61F0-E0C5-F717F78B791A}"/>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0" name="Google Shape;324;p31">
              <a:extLst>
                <a:ext uri="{FF2B5EF4-FFF2-40B4-BE49-F238E27FC236}">
                  <a16:creationId xmlns:a16="http://schemas.microsoft.com/office/drawing/2014/main" id="{B3438B44-00CB-947D-9943-F0F0C51E6730}"/>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1" name="Google Shape;325;p31">
              <a:extLst>
                <a:ext uri="{FF2B5EF4-FFF2-40B4-BE49-F238E27FC236}">
                  <a16:creationId xmlns:a16="http://schemas.microsoft.com/office/drawing/2014/main" id="{44D25BC6-D343-FDC9-4424-395876233062}"/>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2" name="Google Shape;326;p31">
              <a:extLst>
                <a:ext uri="{FF2B5EF4-FFF2-40B4-BE49-F238E27FC236}">
                  <a16:creationId xmlns:a16="http://schemas.microsoft.com/office/drawing/2014/main" id="{36BC0146-D726-1A3A-EB66-AF1B640CDAA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1169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43" name="Google Shape;327;p31">
            <a:extLst>
              <a:ext uri="{FF2B5EF4-FFF2-40B4-BE49-F238E27FC236}">
                <a16:creationId xmlns:a16="http://schemas.microsoft.com/office/drawing/2014/main" id="{27737275-4A17-9366-6A53-EF2A23BA86C7}"/>
              </a:ext>
            </a:extLst>
          </p:cNvPr>
          <p:cNvGrpSpPr/>
          <p:nvPr/>
        </p:nvGrpSpPr>
        <p:grpSpPr>
          <a:xfrm>
            <a:off x="3545501" y="1494310"/>
            <a:ext cx="296779" cy="282530"/>
            <a:chOff x="5961125" y="1623900"/>
            <a:chExt cx="427450" cy="448175"/>
          </a:xfrm>
          <a:solidFill>
            <a:srgbClr val="51ED98"/>
          </a:solidFill>
        </p:grpSpPr>
        <p:sp>
          <p:nvSpPr>
            <p:cNvPr id="44" name="Google Shape;328;p31">
              <a:extLst>
                <a:ext uri="{FF2B5EF4-FFF2-40B4-BE49-F238E27FC236}">
                  <a16:creationId xmlns:a16="http://schemas.microsoft.com/office/drawing/2014/main" id="{7641870C-6298-2CF4-DDA7-5D76D8C4259F}"/>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12175" cap="rnd" cmpd="sng">
              <a:solidFill>
                <a:srgbClr val="51ED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5" name="Google Shape;329;p31">
              <a:extLst>
                <a:ext uri="{FF2B5EF4-FFF2-40B4-BE49-F238E27FC236}">
                  <a16:creationId xmlns:a16="http://schemas.microsoft.com/office/drawing/2014/main" id="{5C9909FD-A359-64F2-8946-DB8A9A620142}"/>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12175" cap="rnd" cmpd="sng">
              <a:solidFill>
                <a:srgbClr val="51ED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6" name="Google Shape;330;p31">
              <a:extLst>
                <a:ext uri="{FF2B5EF4-FFF2-40B4-BE49-F238E27FC236}">
                  <a16:creationId xmlns:a16="http://schemas.microsoft.com/office/drawing/2014/main" id="{48505B13-6A48-97E5-B028-21A97FAAB75F}"/>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12175" cap="rnd" cmpd="sng">
              <a:solidFill>
                <a:srgbClr val="51ED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7" name="Google Shape;331;p31">
              <a:extLst>
                <a:ext uri="{FF2B5EF4-FFF2-40B4-BE49-F238E27FC236}">
                  <a16:creationId xmlns:a16="http://schemas.microsoft.com/office/drawing/2014/main" id="{91C6E96B-75D9-8752-07FC-E4FDAB6B21DD}"/>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12175" cap="rnd" cmpd="sng">
              <a:solidFill>
                <a:srgbClr val="51ED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8" name="Google Shape;332;p31">
              <a:extLst>
                <a:ext uri="{FF2B5EF4-FFF2-40B4-BE49-F238E27FC236}">
                  <a16:creationId xmlns:a16="http://schemas.microsoft.com/office/drawing/2014/main" id="{BBF37EA5-EC51-8783-B737-D1A74619F1A2}"/>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12175" cap="rnd" cmpd="sng">
              <a:solidFill>
                <a:srgbClr val="51ED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49" name="Google Shape;333;p31">
              <a:extLst>
                <a:ext uri="{FF2B5EF4-FFF2-40B4-BE49-F238E27FC236}">
                  <a16:creationId xmlns:a16="http://schemas.microsoft.com/office/drawing/2014/main" id="{277CA149-7E9E-1A2E-8345-95C4396882B6}"/>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12175" cap="rnd" cmpd="sng">
              <a:solidFill>
                <a:srgbClr val="51ED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50" name="Google Shape;334;p31">
              <a:extLst>
                <a:ext uri="{FF2B5EF4-FFF2-40B4-BE49-F238E27FC236}">
                  <a16:creationId xmlns:a16="http://schemas.microsoft.com/office/drawing/2014/main" id="{988BA877-89BD-52E0-A03F-4AC9E5C40B81}"/>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12175" cap="rnd" cmpd="sng">
              <a:solidFill>
                <a:srgbClr val="51ED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56" name="Google Shape;97;p15">
            <a:extLst>
              <a:ext uri="{FF2B5EF4-FFF2-40B4-BE49-F238E27FC236}">
                <a16:creationId xmlns:a16="http://schemas.microsoft.com/office/drawing/2014/main" id="{0D761846-77E6-489E-73FD-00CDE4D1093A}"/>
              </a:ext>
            </a:extLst>
          </p:cNvPr>
          <p:cNvSpPr txBox="1">
            <a:spLocks noGrp="1"/>
          </p:cNvSpPr>
          <p:nvPr>
            <p:ph type="ctrTitle"/>
          </p:nvPr>
        </p:nvSpPr>
        <p:spPr>
          <a:xfrm>
            <a:off x="777591" y="117462"/>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pPr>
            <a:r>
              <a:rPr lang="en" dirty="0"/>
              <a:t>Applications of BCIs</a:t>
            </a:r>
          </a:p>
        </p:txBody>
      </p:sp>
      <p:pic>
        <p:nvPicPr>
          <p:cNvPr id="19" name="Graphic 18" descr="Wheelchair Access">
            <a:extLst>
              <a:ext uri="{FF2B5EF4-FFF2-40B4-BE49-F238E27FC236}">
                <a16:creationId xmlns:a16="http://schemas.microsoft.com/office/drawing/2014/main" id="{743E45A6-52C0-7463-7065-2CEE154993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52" y="1528856"/>
            <a:ext cx="423697" cy="423697"/>
          </a:xfrm>
          <a:prstGeom prst="rect">
            <a:avLst/>
          </a:prstGeom>
        </p:spPr>
      </p:pic>
      <p:pic>
        <p:nvPicPr>
          <p:cNvPr id="21" name="Graphic 20" descr="Programmer">
            <a:extLst>
              <a:ext uri="{FF2B5EF4-FFF2-40B4-BE49-F238E27FC236}">
                <a16:creationId xmlns:a16="http://schemas.microsoft.com/office/drawing/2014/main" id="{1170E9D8-0E25-2688-06E4-83C9506C23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6020" y="1419109"/>
            <a:ext cx="429100" cy="429100"/>
          </a:xfrm>
          <a:prstGeom prst="rect">
            <a:avLst/>
          </a:prstGeom>
        </p:spPr>
      </p:pic>
      <p:pic>
        <p:nvPicPr>
          <p:cNvPr id="55" name="Graphic 54" descr="Soldier">
            <a:extLst>
              <a:ext uri="{FF2B5EF4-FFF2-40B4-BE49-F238E27FC236}">
                <a16:creationId xmlns:a16="http://schemas.microsoft.com/office/drawing/2014/main" id="{578AB2CF-F916-A3BF-922D-70ABB5C3BD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26974" y="3251272"/>
            <a:ext cx="457200" cy="457200"/>
          </a:xfrm>
          <a:prstGeom prst="rect">
            <a:avLst/>
          </a:prstGeom>
        </p:spPr>
      </p:pic>
    </p:spTree>
    <p:extLst>
      <p:ext uri="{BB962C8B-B14F-4D97-AF65-F5344CB8AC3E}">
        <p14:creationId xmlns:p14="http://schemas.microsoft.com/office/powerpoint/2010/main" val="182696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809625" y="2035809"/>
            <a:ext cx="4567011" cy="72660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dirty="0"/>
              <a:t>How BCI </a:t>
            </a:r>
            <a:br>
              <a:rPr lang="en-US" sz="6000" b="1" dirty="0"/>
            </a:br>
            <a:r>
              <a:rPr lang="en-US" sz="6000" b="1" dirty="0"/>
              <a:t>works</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32765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35146" y="282271"/>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6000" dirty="0">
              <a:solidFill>
                <a:schemeClr val="accent4"/>
              </a:solidFill>
            </a:endParaRPr>
          </a:p>
          <a:p>
            <a:pPr marL="0" lvl="0" indent="0" algn="l" rtl="0">
              <a:spcBef>
                <a:spcPts val="0"/>
              </a:spcBef>
              <a:spcAft>
                <a:spcPts val="0"/>
              </a:spcAft>
            </a:pPr>
            <a:r>
              <a:rPr lang="en" dirty="0"/>
              <a:t>Brain structure</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394294" y="1511003"/>
            <a:ext cx="4037195"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frontal (orange), parietal (purple), occipital (green), temporal (yellow), and insula are the five main lobes that make up the cortex.</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For BCI systems, the brain cortex is crucial since it is connected to many different neurological responses and processes. </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Primary Motor Cortex (M1) is a part of the cortex that BCI implementations frequently examine because of its close connection to motor functions. </a:t>
            </a:r>
          </a:p>
        </p:txBody>
      </p:sp>
      <p:pic>
        <p:nvPicPr>
          <p:cNvPr id="3" name="Picture 2">
            <a:extLst>
              <a:ext uri="{FF2B5EF4-FFF2-40B4-BE49-F238E27FC236}">
                <a16:creationId xmlns:a16="http://schemas.microsoft.com/office/drawing/2014/main" id="{F0BFB105-C644-332E-F55C-C5C990930467}"/>
              </a:ext>
            </a:extLst>
          </p:cNvPr>
          <p:cNvPicPr>
            <a:picLocks noChangeAspect="1"/>
          </p:cNvPicPr>
          <p:nvPr/>
        </p:nvPicPr>
        <p:blipFill>
          <a:blip r:embed="rId3"/>
          <a:stretch>
            <a:fillRect/>
          </a:stretch>
        </p:blipFill>
        <p:spPr>
          <a:xfrm>
            <a:off x="5431489" y="1511003"/>
            <a:ext cx="2673275" cy="2286000"/>
          </a:xfrm>
          <a:prstGeom prst="rect">
            <a:avLst/>
          </a:prstGeom>
        </p:spPr>
      </p:pic>
    </p:spTree>
    <p:extLst>
      <p:ext uri="{BB962C8B-B14F-4D97-AF65-F5344CB8AC3E}">
        <p14:creationId xmlns:p14="http://schemas.microsoft.com/office/powerpoint/2010/main" val="95684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98598" y="606121"/>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 sz="3600" dirty="0"/>
              <a:t>Electroencephalography (EEG) signals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298598" y="1877882"/>
            <a:ext cx="4037195"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0" indent="0">
              <a:spcBef>
                <a:spcPts val="600"/>
              </a:spcBef>
            </a:pPr>
            <a:r>
              <a:rPr lang="en-US" sz="1400" dirty="0">
                <a:solidFill>
                  <a:srgbClr val="000000"/>
                </a:solidFill>
                <a:latin typeface="Arial"/>
                <a:cs typeface="Arial"/>
                <a:sym typeface="Arial"/>
              </a:rPr>
              <a:t>EEG (Electroencephalogram) signals are recordings of the electrical activity of the brain, detected through electrodes placed on the scalp. The EEG signals are divided into following categories:</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Delta (0 - 4 Hz)</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Theta (4 - 8 Hz)</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Alpha (8 - 13 Hz)</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Beta (13 - 30 Hz)</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Gamma (30 - 100 Hz)</a:t>
            </a:r>
          </a:p>
          <a:p>
            <a:pPr marL="285750" indent="-285750">
              <a:spcBef>
                <a:spcPts val="600"/>
              </a:spcBef>
              <a:buFont typeface="Arial" panose="020B0604020202020204" pitchFamily="34" charset="0"/>
              <a:buChar char="•"/>
            </a:pPr>
            <a:endParaRPr lang="en-US" sz="1400" dirty="0">
              <a:solidFill>
                <a:srgbClr val="000000"/>
              </a:solidFill>
              <a:latin typeface="Arial"/>
              <a:cs typeface="Arial"/>
              <a:sym typeface="Arial"/>
            </a:endParaRPr>
          </a:p>
          <a:p>
            <a:pPr marL="285750" indent="-285750">
              <a:spcBef>
                <a:spcPts val="600"/>
              </a:spcBef>
              <a:buFont typeface="Arial" panose="020B0604020202020204" pitchFamily="34" charset="0"/>
              <a:buChar char="•"/>
            </a:pPr>
            <a:endParaRPr lang="en-US" sz="1400" dirty="0">
              <a:solidFill>
                <a:srgbClr val="000000"/>
              </a:solidFill>
              <a:latin typeface="Arial"/>
              <a:cs typeface="Arial"/>
              <a:sym typeface="Arial"/>
            </a:endParaRPr>
          </a:p>
        </p:txBody>
      </p:sp>
      <p:pic>
        <p:nvPicPr>
          <p:cNvPr id="4" name="Picture 3">
            <a:extLst>
              <a:ext uri="{FF2B5EF4-FFF2-40B4-BE49-F238E27FC236}">
                <a16:creationId xmlns:a16="http://schemas.microsoft.com/office/drawing/2014/main" id="{0CCEE414-14F2-4583-AE0D-46F9412D0F13}"/>
              </a:ext>
            </a:extLst>
          </p:cNvPr>
          <p:cNvPicPr>
            <a:picLocks noChangeAspect="1"/>
          </p:cNvPicPr>
          <p:nvPr/>
        </p:nvPicPr>
        <p:blipFill rotWithShape="1">
          <a:blip r:embed="rId3"/>
          <a:srcRect b="3482"/>
          <a:stretch/>
        </p:blipFill>
        <p:spPr>
          <a:xfrm>
            <a:off x="5335793" y="1765921"/>
            <a:ext cx="3488496" cy="2618142"/>
          </a:xfrm>
          <a:prstGeom prst="rect">
            <a:avLst/>
          </a:prstGeom>
        </p:spPr>
      </p:pic>
    </p:spTree>
    <p:extLst>
      <p:ext uri="{BB962C8B-B14F-4D97-AF65-F5344CB8AC3E}">
        <p14:creationId xmlns:p14="http://schemas.microsoft.com/office/powerpoint/2010/main" val="341127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298598" y="326422"/>
            <a:ext cx="69847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sz="4800" dirty="0">
              <a:solidFill>
                <a:schemeClr val="accent4"/>
              </a:solidFill>
            </a:endParaRPr>
          </a:p>
          <a:p>
            <a:pPr marL="0" lvl="0" indent="0" algn="l" rtl="0">
              <a:spcBef>
                <a:spcPts val="0"/>
              </a:spcBef>
              <a:spcAft>
                <a:spcPts val="0"/>
              </a:spcAft>
            </a:pPr>
            <a:r>
              <a:rPr lang="en" sz="3600" dirty="0"/>
              <a:t>EEG Signal Pre-processing</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Google Shape;141;p20">
            <a:extLst>
              <a:ext uri="{FF2B5EF4-FFF2-40B4-BE49-F238E27FC236}">
                <a16:creationId xmlns:a16="http://schemas.microsoft.com/office/drawing/2014/main" id="{29E155B1-B22D-376C-66A0-D918C07021CF}"/>
              </a:ext>
            </a:extLst>
          </p:cNvPr>
          <p:cNvSpPr txBox="1">
            <a:spLocks/>
          </p:cNvSpPr>
          <p:nvPr/>
        </p:nvSpPr>
        <p:spPr>
          <a:xfrm>
            <a:off x="1298598" y="1565910"/>
            <a:ext cx="6446908" cy="2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accent3"/>
              </a:buClr>
              <a:buSzPts val="3000"/>
              <a:buFont typeface="Source Sans Pro"/>
              <a:buNone/>
              <a:defRPr sz="3000" b="0" i="0" u="none" strike="noStrike" cap="none">
                <a:solidFill>
                  <a:schemeClr val="accent3"/>
                </a:solidFill>
                <a:latin typeface="Source Sans Pro"/>
                <a:ea typeface="Source Sans Pro"/>
                <a:cs typeface="Source Sans Pro"/>
                <a:sym typeface="Source Sans Pro"/>
              </a:defRPr>
            </a:lvl9pPr>
          </a:lstStyle>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The preprocessing stage can be divided into smaller units that handle the transformation of signals in various ways to eliminate different types of noise or artifacts.</a:t>
            </a:r>
          </a:p>
          <a:p>
            <a:pPr marL="285750" indent="-285750">
              <a:spcBef>
                <a:spcPts val="600"/>
              </a:spcBef>
              <a:buFont typeface="Arial" panose="020B0604020202020204" pitchFamily="34" charset="0"/>
              <a:buChar char="•"/>
            </a:pPr>
            <a:r>
              <a:rPr lang="en-US" sz="1400" dirty="0">
                <a:solidFill>
                  <a:srgbClr val="000000"/>
                </a:solidFill>
                <a:latin typeface="Arial"/>
                <a:cs typeface="Arial"/>
                <a:sym typeface="Arial"/>
              </a:rPr>
              <a:t>Temporal filtering, which processes EEG signals in the time domain, and spatial filtering, which improves the representation of neural activity and removes interfering signals that may affect EEG data quality, are two significant filtering methods widely utilized in BCI systems.</a:t>
            </a:r>
          </a:p>
        </p:txBody>
      </p:sp>
      <p:pic>
        <p:nvPicPr>
          <p:cNvPr id="3" name="image1.png">
            <a:extLst>
              <a:ext uri="{FF2B5EF4-FFF2-40B4-BE49-F238E27FC236}">
                <a16:creationId xmlns:a16="http://schemas.microsoft.com/office/drawing/2014/main" id="{8FE5550A-1836-86AE-2CED-08F7D3349855}"/>
              </a:ext>
            </a:extLst>
          </p:cNvPr>
          <p:cNvPicPr/>
          <p:nvPr/>
        </p:nvPicPr>
        <p:blipFill>
          <a:blip r:embed="rId3">
            <a:extLst>
              <a:ext uri="{28A0092B-C50C-407E-A947-70E740481C1C}">
                <a14:useLocalDpi xmlns:a14="http://schemas.microsoft.com/office/drawing/2010/main" val="0"/>
              </a:ext>
            </a:extLst>
          </a:blip>
          <a:srcRect l="5715" r="3798"/>
          <a:stretch>
            <a:fillRect/>
          </a:stretch>
        </p:blipFill>
        <p:spPr>
          <a:xfrm>
            <a:off x="2197969" y="3326017"/>
            <a:ext cx="5186045" cy="1330570"/>
          </a:xfrm>
          <a:prstGeom prst="rect">
            <a:avLst/>
          </a:prstGeom>
          <a:ln/>
        </p:spPr>
      </p:pic>
    </p:spTree>
    <p:extLst>
      <p:ext uri="{BB962C8B-B14F-4D97-AF65-F5344CB8AC3E}">
        <p14:creationId xmlns:p14="http://schemas.microsoft.com/office/powerpoint/2010/main" val="81886961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2067</Words>
  <Application>Microsoft Office PowerPoint</Application>
  <PresentationFormat>On-screen Show (16:9)</PresentationFormat>
  <Paragraphs>201</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 Slab</vt:lpstr>
      <vt:lpstr>Source Sans Pro</vt:lpstr>
      <vt:lpstr>Noto Sans Symbols</vt:lpstr>
      <vt:lpstr>Times New Roman</vt:lpstr>
      <vt:lpstr>Arial</vt:lpstr>
      <vt:lpstr>Cordelia template</vt:lpstr>
      <vt:lpstr>Drone Navigation Using Brain-computer Interface (BCI)</vt:lpstr>
      <vt:lpstr>Background</vt:lpstr>
      <vt:lpstr> Brain-computer interfaces </vt:lpstr>
      <vt:lpstr> Types of BCIs</vt:lpstr>
      <vt:lpstr>Applications of BCIs</vt:lpstr>
      <vt:lpstr>How BCI  works</vt:lpstr>
      <vt:lpstr> Brain structure</vt:lpstr>
      <vt:lpstr> Electroencephalography (EEG) signals</vt:lpstr>
      <vt:lpstr> EEG Signal Pre-processing</vt:lpstr>
      <vt:lpstr>PowerPoint Presentation</vt:lpstr>
      <vt:lpstr> Signal Classification</vt:lpstr>
      <vt:lpstr>Previous work</vt:lpstr>
      <vt:lpstr>Problem Identification</vt:lpstr>
      <vt:lpstr> Problem Statement</vt:lpstr>
      <vt:lpstr> Project Goals</vt:lpstr>
      <vt:lpstr>Proposed Approach</vt:lpstr>
      <vt:lpstr> Dataset Discussion</vt:lpstr>
      <vt:lpstr> Dataset Discussion</vt:lpstr>
      <vt:lpstr> Dataset Discussion</vt:lpstr>
      <vt:lpstr> Dataset Discussion</vt:lpstr>
      <vt:lpstr> Dataset Discussion</vt:lpstr>
      <vt:lpstr> Dataset Discussion</vt:lpstr>
      <vt:lpstr> Dataset Discussion</vt:lpstr>
      <vt:lpstr> Data Preprocessing</vt:lpstr>
      <vt:lpstr> Model Architecture</vt:lpstr>
      <vt:lpstr> Model Architecture Cont.</vt:lpstr>
      <vt:lpstr> Model Training</vt:lpstr>
      <vt:lpstr> Model Testing</vt:lpstr>
      <vt:lpstr>Results</vt:lpstr>
      <vt:lpstr> Drone Navigation</vt:lpstr>
      <vt:lpstr>Limitations and Future Work</vt:lpstr>
      <vt:lpstr> Limitations</vt:lpstr>
      <vt:lpst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Navigation Using Brain-computer Interface (BCI)</dc:title>
  <dc:creator>Sagar Kumar</dc:creator>
  <cp:lastModifiedBy>Hi</cp:lastModifiedBy>
  <cp:revision>5</cp:revision>
  <dcterms:modified xsi:type="dcterms:W3CDTF">2023-02-20T18:38:52Z</dcterms:modified>
</cp:coreProperties>
</file>