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78" r:id="rId7"/>
    <p:sldId id="264" r:id="rId8"/>
    <p:sldId id="277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8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1800" dirty="0">
              <a:latin typeface="Tenorite" pitchFamily="2" charset="0"/>
            </a:rPr>
            <a:t>Pre processing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800" dirty="0">
              <a:latin typeface="Tenorite" pitchFamily="2" charset="0"/>
            </a:rPr>
            <a:t>CNN model training 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800" dirty="0">
              <a:latin typeface="Tenorite" pitchFamily="2" charset="0"/>
            </a:rPr>
            <a:t>Testing phase  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800" dirty="0">
              <a:latin typeface="Tenorite" pitchFamily="2" charset="0"/>
            </a:rPr>
            <a:t>Web app development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4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4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4"/>
      <dgm:spPr/>
    </dgm:pt>
    <dgm:pt modelId="{A126BA88-D0F9-AF4A-A7BA-0638E32B45F8}" type="pres">
      <dgm:prSet presAssocID="{73D947E0-108F-4D20-A71E-3CF329F97212}" presName="imagNode" presStyleLbl="fgImgPlace1" presStyleIdx="0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4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4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4"/>
      <dgm:spPr/>
    </dgm:pt>
    <dgm:pt modelId="{EFEB790C-BD5C-F54D-9993-F81422A8AD8E}" type="pres">
      <dgm:prSet presAssocID="{B1AFA1AF-0FF8-45B3-A6D0-0E255A2F637D}" presName="imagNode" presStyleLbl="fgImgPlace1" presStyleIdx="1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4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4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4"/>
      <dgm:spPr/>
    </dgm:pt>
    <dgm:pt modelId="{CC076D56-4BB0-7246-9039-788AB439DAF0}" type="pres">
      <dgm:prSet presAssocID="{E9682B4F-0217-4B50-923E-C104AA24290F}" presName="imagNode" presStyleLbl="fgImgPlace1" presStyleIdx="2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4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4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4"/>
      <dgm:spPr/>
    </dgm:pt>
    <dgm:pt modelId="{FDF2BC93-305C-D94B-A6C2-ED9CE7F40C2F}" type="pres">
      <dgm:prSet presAssocID="{4F85505A-81B6-4FDA-A144-900B71DAD946}" presName="imagNode" presStyleLbl="fgImgPlace1" presStyleIdx="3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1800" dirty="0">
              <a:solidFill>
                <a:schemeClr val="bg1"/>
              </a:solidFill>
              <a:ea typeface="SimSun" panose="02010600030101010101" pitchFamily="2" charset="-122"/>
            </a:rPr>
            <a:t>Fruit and vegetable image recognition</a:t>
          </a:r>
          <a:br>
            <a:rPr lang="en-US" sz="1800" dirty="0">
              <a:latin typeface="Tenorite" pitchFamily="2" charset="0"/>
            </a:rPr>
          </a:br>
          <a:r>
            <a:rPr lang="en-US" sz="1800" dirty="0">
              <a:latin typeface="Tenorite" pitchFamily="2" charset="0"/>
            </a:rPr>
            <a:t>(</a:t>
          </a:r>
          <a:r>
            <a:rPr lang="en-US" sz="1800" dirty="0" err="1">
              <a:latin typeface="Tenorite" pitchFamily="2" charset="0"/>
            </a:rPr>
            <a:t>kaggle</a:t>
          </a:r>
          <a:r>
            <a:rPr lang="en-US" sz="1800" dirty="0">
              <a:latin typeface="Tenorite" pitchFamily="2" charset="0"/>
            </a:rPr>
            <a:t>)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solidFill>
                <a:schemeClr val="bg1"/>
              </a:solidFill>
              <a:ea typeface="SimSun" panose="02010600030101010101" pitchFamily="2" charset="-122"/>
            </a:rPr>
            <a:t> </a:t>
          </a:r>
          <a:r>
            <a:rPr lang="en-US" sz="1800" dirty="0">
              <a:solidFill>
                <a:schemeClr val="bg1"/>
              </a:solidFill>
              <a:ea typeface="SimSun" panose="02010600030101010101" pitchFamily="2" charset="-122"/>
            </a:rPr>
            <a:t>36 classes of fruits and vegetables</a:t>
          </a:r>
          <a:r>
            <a:rPr lang="en-US" sz="1800" dirty="0">
              <a:solidFill>
                <a:schemeClr val="bg1"/>
              </a:solidFill>
              <a:latin typeface="Tenorite" pitchFamily="2" charset="0"/>
            </a:rPr>
            <a:t> 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800" dirty="0">
              <a:latin typeface="Tenorite" pitchFamily="2" charset="0"/>
            </a:rPr>
            <a:t>3193 images </a:t>
          </a:r>
        </a:p>
        <a:p>
          <a:pPr marL="0" algn="ctr">
            <a:buNone/>
          </a:pPr>
          <a:r>
            <a:rPr lang="en-US" sz="1800" dirty="0">
              <a:latin typeface="Tenorite" pitchFamily="2" charset="0"/>
            </a:rPr>
            <a:t>for training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1800" dirty="0">
              <a:latin typeface="Tenorite" pitchFamily="2" charset="0"/>
            </a:rPr>
            <a:t>10 images for </a:t>
          </a:r>
          <a:r>
            <a:rPr lang="en-US" sz="1800" dirty="0" err="1">
              <a:latin typeface="Tenorite" pitchFamily="2" charset="0"/>
            </a:rPr>
            <a:t>validatedion</a:t>
          </a:r>
          <a:r>
            <a:rPr lang="en-US" sz="1800" dirty="0">
              <a:latin typeface="Tenorite" pitchFamily="2" charset="0"/>
            </a:rPr>
            <a:t> and testing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800" dirty="0">
              <a:latin typeface="Tenorite" pitchFamily="2" charset="0"/>
            </a:rPr>
            <a:t> 100 images of </a:t>
          </a:r>
        </a:p>
        <a:p>
          <a:pPr marL="0" algn="ctr">
            <a:buNone/>
          </a:pPr>
          <a:r>
            <a:rPr lang="en-US" sz="1800" dirty="0">
              <a:latin typeface="Tenorite" pitchFamily="2" charset="0"/>
            </a:rPr>
            <a:t>each class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enorite" pitchFamily="2" charset="0"/>
            </a:rPr>
            <a:t>Pre processing</a:t>
          </a:r>
        </a:p>
      </dsp:txBody>
      <dsp:txXfrm>
        <a:off x="0" y="1576348"/>
        <a:ext cx="2367935" cy="1576348"/>
      </dsp:txXfrm>
    </dsp:sp>
    <dsp:sp modelId="{A126BA88-D0F9-AF4A-A7BA-0638E32B45F8}">
      <dsp:nvSpPr>
        <dsp:cNvPr id="0" name=""/>
        <dsp:cNvSpPr/>
      </dsp:nvSpPr>
      <dsp:spPr>
        <a:xfrm>
          <a:off x="77215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2438178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enorite" pitchFamily="2" charset="0"/>
            </a:rPr>
            <a:t>CNN model training </a:t>
          </a:r>
        </a:p>
      </dsp:txBody>
      <dsp:txXfrm>
        <a:off x="2438178" y="1576348"/>
        <a:ext cx="2367935" cy="1576348"/>
      </dsp:txXfrm>
    </dsp:sp>
    <dsp:sp modelId="{EFEB790C-BD5C-F54D-9993-F81422A8AD8E}">
      <dsp:nvSpPr>
        <dsp:cNvPr id="0" name=""/>
        <dsp:cNvSpPr/>
      </dsp:nvSpPr>
      <dsp:spPr>
        <a:xfrm>
          <a:off x="3211127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4884516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enorite" pitchFamily="2" charset="0"/>
            </a:rPr>
            <a:t>Testing phase  </a:t>
          </a:r>
        </a:p>
      </dsp:txBody>
      <dsp:txXfrm>
        <a:off x="4884516" y="1576348"/>
        <a:ext cx="2367935" cy="1576348"/>
      </dsp:txXfrm>
    </dsp:sp>
    <dsp:sp modelId="{CC076D56-4BB0-7246-9039-788AB439DAF0}">
      <dsp:nvSpPr>
        <dsp:cNvPr id="0" name=""/>
        <dsp:cNvSpPr/>
      </dsp:nvSpPr>
      <dsp:spPr>
        <a:xfrm>
          <a:off x="5650101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7319180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enorite" pitchFamily="2" charset="0"/>
            </a:rPr>
            <a:t>Web app development</a:t>
          </a:r>
        </a:p>
      </dsp:txBody>
      <dsp:txXfrm>
        <a:off x="7319180" y="1576348"/>
        <a:ext cx="2367935" cy="1576348"/>
      </dsp:txXfrm>
    </dsp:sp>
    <dsp:sp modelId="{FDF2BC93-305C-D94B-A6C2-ED9CE7F40C2F}">
      <dsp:nvSpPr>
        <dsp:cNvPr id="0" name=""/>
        <dsp:cNvSpPr/>
      </dsp:nvSpPr>
      <dsp:spPr>
        <a:xfrm>
          <a:off x="808907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ea typeface="SimSun" panose="02010600030101010101" pitchFamily="2" charset="-122"/>
            </a:rPr>
            <a:t>Fruit and vegetable image recognition</a:t>
          </a:r>
          <a:br>
            <a:rPr lang="en-US" sz="1800" kern="1200" dirty="0">
              <a:latin typeface="Tenorite" pitchFamily="2" charset="0"/>
            </a:rPr>
          </a:br>
          <a:r>
            <a:rPr lang="en-US" sz="1800" kern="1200" dirty="0">
              <a:latin typeface="Tenorite" pitchFamily="2" charset="0"/>
            </a:rPr>
            <a:t>(</a:t>
          </a:r>
          <a:r>
            <a:rPr lang="en-US" sz="1800" kern="1200" dirty="0" err="1">
              <a:latin typeface="Tenorite" pitchFamily="2" charset="0"/>
            </a:rPr>
            <a:t>kaggle</a:t>
          </a:r>
          <a:r>
            <a:rPr lang="en-US" sz="1800" kern="1200" dirty="0">
              <a:latin typeface="Tenorite" pitchFamily="2" charset="0"/>
            </a:rPr>
            <a:t>)</a:t>
          </a: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ea typeface="SimSun" panose="02010600030101010101" pitchFamily="2" charset="-122"/>
            </a:rPr>
            <a:t> </a:t>
          </a:r>
          <a:r>
            <a:rPr lang="en-US" sz="1800" kern="1200" dirty="0">
              <a:solidFill>
                <a:schemeClr val="bg1"/>
              </a:solidFill>
              <a:ea typeface="SimSun" panose="02010600030101010101" pitchFamily="2" charset="-122"/>
            </a:rPr>
            <a:t>36 classes of fruits and vegetables</a:t>
          </a:r>
          <a:r>
            <a:rPr lang="en-US" sz="1800" kern="1200" dirty="0">
              <a:solidFill>
                <a:schemeClr val="bg1"/>
              </a:solidFill>
              <a:latin typeface="Tenorite" pitchFamily="2" charset="0"/>
            </a:rPr>
            <a:t> </a:t>
          </a:r>
        </a:p>
      </dsp:txBody>
      <dsp:txXfrm>
        <a:off x="1946788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enorite" pitchFamily="2" charset="0"/>
            </a:rPr>
            <a:t>3193 images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enorite" pitchFamily="2" charset="0"/>
            </a:rPr>
            <a:t>for training</a:t>
          </a: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enorite" pitchFamily="2" charset="0"/>
            </a:rPr>
            <a:t> 100 images of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enorite" pitchFamily="2" charset="0"/>
            </a:rPr>
            <a:t>each class</a:t>
          </a: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enorite" pitchFamily="2" charset="0"/>
            </a:rPr>
            <a:t>10 images for </a:t>
          </a:r>
          <a:r>
            <a:rPr lang="en-US" sz="1800" kern="1200" dirty="0" err="1">
              <a:latin typeface="Tenorite" pitchFamily="2" charset="0"/>
            </a:rPr>
            <a:t>validatedion</a:t>
          </a:r>
          <a:r>
            <a:rPr lang="en-US" sz="1800" kern="1200" dirty="0">
              <a:latin typeface="Tenorite" pitchFamily="2" charset="0"/>
            </a:rPr>
            <a:t> and testing</a:t>
          </a: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153" y="1093632"/>
            <a:ext cx="7246293" cy="2138082"/>
          </a:xfrm>
        </p:spPr>
        <p:txBody>
          <a:bodyPr/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Fruits </a:t>
            </a:r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and vegetable 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269" y="4695327"/>
            <a:ext cx="4966813" cy="1517214"/>
          </a:xfrm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Group Members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Naneeta Talreja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Amjad Ali Afridi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4459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40659"/>
            <a:ext cx="9779183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4459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Fruits and vegetables plays a vital role in human life.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SimSun" panose="02010600030101010101" pitchFamily="2" charset="-122"/>
              </a:rPr>
              <a:t>Sorting of different fruits in supermarkets become time taking.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Deep learning has demonstrated great image recognition performance.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5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 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07930688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284922" y="2645548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703094" y="2645549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7121266" y="2656959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9539438" y="2674640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discussion  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6250312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1315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461" y="3449782"/>
            <a:ext cx="5605648" cy="80832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</a:t>
            </a:r>
            <a:r>
              <a:rPr lang="en-US" dirty="0">
                <a:solidFill>
                  <a:srgbClr val="0070C0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1184</TotalTime>
  <Words>108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SimSun</vt:lpstr>
      <vt:lpstr>Arial</vt:lpstr>
      <vt:lpstr>Calibri</vt:lpstr>
      <vt:lpstr>Tenorite</vt:lpstr>
      <vt:lpstr>Times New Roman</vt:lpstr>
      <vt:lpstr>Office Theme</vt:lpstr>
      <vt:lpstr>Fruits and vegetable classification</vt:lpstr>
      <vt:lpstr>Agenda</vt:lpstr>
      <vt:lpstr>Introduction</vt:lpstr>
      <vt:lpstr>Methodology </vt:lpstr>
      <vt:lpstr>Dataset discussion  </vt:lpstr>
      <vt:lpstr>Project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Fruits and vegetable  recognition and classification</dc:title>
  <dc:creator>Amjad Ali</dc:creator>
  <cp:lastModifiedBy>Amjad Ali</cp:lastModifiedBy>
  <cp:revision>14</cp:revision>
  <dcterms:created xsi:type="dcterms:W3CDTF">2022-05-18T14:25:44Z</dcterms:created>
  <dcterms:modified xsi:type="dcterms:W3CDTF">2022-06-30T08:55:11Z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