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2" r:id="rId3"/>
    <p:sldId id="257" r:id="rId4"/>
    <p:sldId id="288" r:id="rId5"/>
    <p:sldId id="289" r:id="rId6"/>
    <p:sldId id="290" r:id="rId7"/>
    <p:sldId id="270" r:id="rId8"/>
    <p:sldId id="278" r:id="rId9"/>
    <p:sldId id="281" r:id="rId10"/>
    <p:sldId id="282" r:id="rId11"/>
    <p:sldId id="283" r:id="rId12"/>
    <p:sldId id="284" r:id="rId13"/>
    <p:sldId id="258" r:id="rId14"/>
    <p:sldId id="259" r:id="rId15"/>
    <p:sldId id="285" r:id="rId16"/>
    <p:sldId id="286" r:id="rId17"/>
    <p:sldId id="287" r:id="rId18"/>
    <p:sldId id="266" r:id="rId19"/>
    <p:sldId id="293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导读" id="{7D91900C-7D27-4B60-9112-38E553B2342F}">
          <p14:sldIdLst>
            <p14:sldId id="256"/>
            <p14:sldId id="292"/>
          </p14:sldIdLst>
        </p14:section>
        <p14:section name="游戏状态" id="{543EFA7E-FCF5-40A3-99C4-7B4920B90185}">
          <p14:sldIdLst>
            <p14:sldId id="257"/>
            <p14:sldId id="288"/>
            <p14:sldId id="289"/>
            <p14:sldId id="290"/>
            <p14:sldId id="270"/>
            <p14:sldId id="278"/>
            <p14:sldId id="281"/>
            <p14:sldId id="282"/>
            <p14:sldId id="283"/>
          </p14:sldIdLst>
        </p14:section>
        <p14:section name="输入处理" id="{16646C0C-EC7D-4B59-87E6-A7423EF279C5}">
          <p14:sldIdLst>
            <p14:sldId id="284"/>
            <p14:sldId id="258"/>
            <p14:sldId id="259"/>
            <p14:sldId id="285"/>
            <p14:sldId id="286"/>
            <p14:sldId id="287"/>
            <p14:sldId id="266"/>
          </p14:sldIdLst>
        </p14:section>
        <p14:section name="我机子弹处理" id="{DE3C3E2C-F2AD-44B2-AE6C-EDA749A86E07}">
          <p14:sldIdLst>
            <p14:sldId id="293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080808"/>
    <a:srgbClr val="008000"/>
    <a:srgbClr val="00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84463" autoAdjust="0"/>
  </p:normalViewPr>
  <p:slideViewPr>
    <p:cSldViewPr>
      <p:cViewPr varScale="1">
        <p:scale>
          <a:sx n="75" d="100"/>
          <a:sy n="75" d="100"/>
        </p:scale>
        <p:origin x="5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768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8F2CA5-B8DA-4E4B-BA83-5A409365DD02}" type="datetimeFigureOut">
              <a:rPr lang="zh-CN" altLang="en-US"/>
              <a:pPr>
                <a:defRPr/>
              </a:pPr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88C730-9EAA-46C0-9AC4-CD82F63EC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游戏状态</a:t>
            </a:r>
          </a:p>
          <a:p>
            <a:r>
              <a:rPr lang="en-US" altLang="zh-CN" dirty="0" err="1" smtClean="0"/>
              <a:t>GAME_LOG</a:t>
            </a:r>
            <a:r>
              <a:rPr lang="en-US" altLang="zh-CN" dirty="0" smtClean="0"/>
              <a:t>	    =   0   --</a:t>
            </a:r>
            <a:r>
              <a:rPr lang="zh-CN" altLang="en-US" dirty="0" smtClean="0"/>
              <a:t>欢迎画面</a:t>
            </a:r>
          </a:p>
          <a:p>
            <a:r>
              <a:rPr lang="en-US" altLang="zh-CN" dirty="0" err="1" smtClean="0"/>
              <a:t>GAME_START</a:t>
            </a:r>
            <a:r>
              <a:rPr lang="en-US" altLang="zh-CN" dirty="0" smtClean="0"/>
              <a:t>	    =   1   --</a:t>
            </a:r>
            <a:r>
              <a:rPr lang="zh-CN" altLang="en-US" dirty="0" smtClean="0"/>
              <a:t>游戏已开始</a:t>
            </a:r>
          </a:p>
          <a:p>
            <a:r>
              <a:rPr lang="en-US" altLang="zh-CN" dirty="0" err="1" smtClean="0"/>
              <a:t>GAME_OVER</a:t>
            </a:r>
            <a:r>
              <a:rPr lang="en-US" altLang="zh-CN" dirty="0" smtClean="0"/>
              <a:t>	    =   2   --</a:t>
            </a:r>
            <a:r>
              <a:rPr lang="zh-CN" altLang="en-US" dirty="0" smtClean="0"/>
              <a:t>游戏已结束</a:t>
            </a:r>
          </a:p>
          <a:p>
            <a:r>
              <a:rPr lang="en-US" altLang="zh-CN" dirty="0" err="1" smtClean="0"/>
              <a:t>gameStatus</a:t>
            </a:r>
            <a:r>
              <a:rPr lang="en-US" altLang="zh-CN" dirty="0" smtClean="0"/>
              <a:t>      = 	</a:t>
            </a:r>
            <a:r>
              <a:rPr lang="en-US" altLang="zh-CN" sz="1200" dirty="0" err="1" smtClean="0"/>
              <a:t>GAME_LOG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08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我机发射的子弹</a:t>
            </a:r>
          </a:p>
          <a:p>
            <a:r>
              <a:rPr lang="en-US" altLang="zh-CN" dirty="0" err="1" smtClean="0"/>
              <a:t>BULLET_NUMBER</a:t>
            </a:r>
            <a:r>
              <a:rPr lang="en-US" altLang="zh-CN" dirty="0" smtClean="0"/>
              <a:t>   =   20	        --</a:t>
            </a:r>
            <a:r>
              <a:rPr lang="zh-CN" altLang="en-US" dirty="0" smtClean="0"/>
              <a:t>我机的子弹总对数</a:t>
            </a:r>
          </a:p>
          <a:p>
            <a:r>
              <a:rPr lang="en-US" altLang="zh-CN" dirty="0" err="1" smtClean="0"/>
              <a:t>leftBullets</a:t>
            </a:r>
            <a:r>
              <a:rPr lang="en-US" altLang="zh-CN" dirty="0" smtClean="0"/>
              <a:t>     =   {}          --</a:t>
            </a:r>
            <a:r>
              <a:rPr lang="zh-CN" altLang="en-US" dirty="0" smtClean="0"/>
              <a:t>左侧子弹信息数组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每个子弹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rightBullets</a:t>
            </a:r>
            <a:r>
              <a:rPr lang="en-US" altLang="zh-CN" dirty="0" smtClean="0"/>
              <a:t>    =   {}          --</a:t>
            </a:r>
            <a:r>
              <a:rPr lang="zh-CN" altLang="en-US" dirty="0" smtClean="0"/>
              <a:t>右侧子弹信息</a:t>
            </a:r>
          </a:p>
          <a:p>
            <a:r>
              <a:rPr lang="en-US" altLang="zh-CN" dirty="0" smtClean="0"/>
              <a:t>bullet          =   {           --</a:t>
            </a:r>
            <a:r>
              <a:rPr lang="zh-CN" altLang="en-US" dirty="0" smtClean="0"/>
              <a:t>子弹发射信息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timer=-1,   --</a:t>
            </a:r>
            <a:r>
              <a:rPr lang="zh-CN" altLang="en-US" dirty="0" smtClean="0"/>
              <a:t>发射定时器</a:t>
            </a:r>
          </a:p>
          <a:p>
            <a:r>
              <a:rPr lang="zh-CN" altLang="en-US" dirty="0" smtClean="0"/>
              <a:t>                        </a:t>
            </a:r>
            <a:r>
              <a:rPr lang="en-US" altLang="zh-CN" dirty="0" smtClean="0"/>
              <a:t>number=1    --</a:t>
            </a:r>
            <a:r>
              <a:rPr lang="zh-CN" altLang="en-US" dirty="0" smtClean="0"/>
              <a:t>当前子弹编号，最大为</a:t>
            </a:r>
            <a:r>
              <a:rPr lang="en-US" altLang="zh-CN" dirty="0" err="1" smtClean="0"/>
              <a:t>BULLET_NUMBER</a:t>
            </a:r>
            <a:endParaRPr lang="en-US" altLang="zh-CN" dirty="0" smtClean="0"/>
          </a:p>
          <a:p>
            <a:r>
              <a:rPr lang="en-US" altLang="zh-CN" dirty="0" smtClean="0"/>
              <a:t>                    }   </a:t>
            </a:r>
          </a:p>
          <a:p>
            <a:r>
              <a:rPr lang="en-US" altLang="zh-CN" dirty="0" err="1" smtClean="0"/>
              <a:t>buletImages</a:t>
            </a:r>
            <a:r>
              <a:rPr lang="en-US" altLang="zh-CN" dirty="0" smtClean="0"/>
              <a:t>     =   {}          --</a:t>
            </a:r>
            <a:r>
              <a:rPr lang="zh-CN" altLang="en-US" dirty="0" smtClean="0"/>
              <a:t>子弹图片资源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初始化我机子弹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for --[[</a:t>
            </a:r>
            <a:r>
              <a:rPr lang="zh-CN" altLang="en-US" dirty="0" smtClean="0"/>
              <a:t>补齐代码</a:t>
            </a:r>
            <a:r>
              <a:rPr lang="en-US" altLang="zh-CN" dirty="0" smtClean="0"/>
              <a:t>]] do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 =   {x = -100, y = -100}    --</a:t>
            </a:r>
            <a:r>
              <a:rPr lang="zh-CN" altLang="en-US" dirty="0" smtClean="0"/>
              <a:t>只要</a:t>
            </a:r>
            <a:r>
              <a:rPr lang="en-US" altLang="zh-CN" dirty="0" smtClean="0"/>
              <a:t>y&lt;=0</a:t>
            </a:r>
            <a:r>
              <a:rPr lang="zh-CN" altLang="en-US" dirty="0" smtClean="0"/>
              <a:t>即可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  {x = -100, y = -100}</a:t>
            </a:r>
          </a:p>
          <a:p>
            <a:r>
              <a:rPr lang="en-US" altLang="zh-CN" dirty="0" smtClean="0"/>
              <a:t>    end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bullet.timer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InitTimer</a:t>
            </a:r>
            <a:r>
              <a:rPr lang="en-US" altLang="zh-CN" dirty="0" smtClean="0"/>
              <a:t>(100)   --</a:t>
            </a:r>
            <a:r>
              <a:rPr lang="zh-CN" altLang="en-US" dirty="0" smtClean="0"/>
              <a:t>每隔 </a:t>
            </a:r>
            <a:r>
              <a:rPr lang="en-US" altLang="zh-CN" dirty="0" smtClean="0"/>
              <a:t>0.1 </a:t>
            </a:r>
            <a:r>
              <a:rPr lang="zh-CN" altLang="en-US" dirty="0" smtClean="0"/>
              <a:t>秒发射一次子弹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DrawBullet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5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DrawBullet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1,BULLET_NUMBER</a:t>
            </a:r>
            <a:r>
              <a:rPr lang="en-US" altLang="zh-CN" dirty="0" smtClean="0"/>
              <a:t> do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PaintImage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buletImages</a:t>
            </a:r>
            <a:r>
              <a:rPr lang="en-US" altLang="zh-CN" dirty="0" smtClean="0"/>
              <a:t>[1],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].x,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PaintImage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buletImages</a:t>
            </a:r>
            <a:r>
              <a:rPr lang="en-US" altLang="zh-CN" dirty="0" smtClean="0"/>
              <a:t>[2],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].x,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].y)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err="1" smtClean="0"/>
              <a:t>GetTimerState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mainTimer</a:t>
            </a:r>
            <a:r>
              <a:rPr lang="en-US" altLang="zh-CN" dirty="0" smtClean="0"/>
              <a:t>)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=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- 1</a:t>
            </a:r>
          </a:p>
          <a:p>
            <a:r>
              <a:rPr lang="en-US" altLang="zh-CN" dirty="0" smtClean="0"/>
              <a:t>            --</a:t>
            </a:r>
            <a:r>
              <a:rPr lang="zh-CN" altLang="en-US" dirty="0" smtClean="0"/>
              <a:t>没有发射子弹时，因其</a:t>
            </a:r>
            <a:r>
              <a:rPr lang="en-US" altLang="zh-CN" dirty="0" smtClean="0"/>
              <a:t>y&lt;0</a:t>
            </a:r>
            <a:r>
              <a:rPr lang="zh-CN" altLang="en-US" dirty="0" smtClean="0"/>
              <a:t>，并随之画面刷新不断上移，所以不会显示出来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 =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 - 12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=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 + 1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 =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 - 12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end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2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--(6)</a:t>
            </a:r>
            <a:r>
              <a:rPr lang="zh-CN" altLang="en-US" dirty="0" smtClean="0"/>
              <a:t>检测左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键，发射子弹，即绘制可见的我机子弹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gameStatus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GAME_START</a:t>
            </a:r>
            <a:r>
              <a:rPr lang="en-US" altLang="zh-CN" dirty="0" smtClean="0"/>
              <a:t>     and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plane.canControl</a:t>
            </a:r>
            <a:r>
              <a:rPr lang="en-US" altLang="zh-CN" dirty="0" smtClean="0"/>
              <a:t>            and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DIK_LCONTROL</a:t>
            </a:r>
            <a:r>
              <a:rPr lang="en-US" altLang="zh-CN" dirty="0" smtClean="0"/>
              <a:t>)   and  --</a:t>
            </a:r>
            <a:r>
              <a:rPr lang="zh-CN" altLang="en-US" dirty="0" smtClean="0"/>
              <a:t>左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键按下， 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GetTimerState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bullet.timer</a:t>
            </a:r>
            <a:r>
              <a:rPr lang="en-US" altLang="zh-CN" dirty="0" smtClean="0"/>
              <a:t>) then --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0.1 </a:t>
            </a:r>
            <a:r>
              <a:rPr lang="zh-CN" altLang="en-US" dirty="0" smtClean="0"/>
              <a:t>秒发射一次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].x =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 + 13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leftBullets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].y = </a:t>
            </a:r>
            <a:r>
              <a:rPr lang="en-US" altLang="zh-CN" dirty="0" err="1" smtClean="0"/>
              <a:t>plane.y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].x =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 + 32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rightBullets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].y = </a:t>
            </a:r>
            <a:r>
              <a:rPr lang="en-US" altLang="zh-CN" dirty="0" err="1" smtClean="0"/>
              <a:t>plane.y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 + 1</a:t>
            </a:r>
          </a:p>
          <a:p>
            <a:r>
              <a:rPr lang="en-US" altLang="zh-CN" dirty="0" smtClean="0"/>
              <a:t>            if 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BULLET_NUMBER</a:t>
            </a:r>
            <a:r>
              <a:rPr lang="en-US" altLang="zh-CN" dirty="0" smtClean="0"/>
              <a:t> then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bullet.number</a:t>
            </a:r>
            <a:r>
              <a:rPr lang="en-US" altLang="zh-CN" dirty="0" smtClean="0"/>
              <a:t>  = 1</a:t>
            </a:r>
          </a:p>
          <a:p>
            <a:r>
              <a:rPr lang="en-US" altLang="zh-CN" dirty="0" smtClean="0"/>
              <a:t>            end       </a:t>
            </a:r>
          </a:p>
          <a:p>
            <a:r>
              <a:rPr lang="en-US" altLang="zh-CN" smtClean="0"/>
              <a:t>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2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敌人相关全局变量</a:t>
            </a:r>
            <a:endParaRPr lang="en-US" altLang="zh-CN" dirty="0" smtClean="0"/>
          </a:p>
          <a:p>
            <a:r>
              <a:rPr lang="en-US" altLang="zh-CN" dirty="0" err="1" smtClean="0"/>
              <a:t>enemyLostCount</a:t>
            </a:r>
            <a:r>
              <a:rPr lang="en-US" altLang="zh-CN" dirty="0" smtClean="0"/>
              <a:t>  =   0   --</a:t>
            </a:r>
            <a:r>
              <a:rPr lang="zh-CN" altLang="en-US" dirty="0" smtClean="0"/>
              <a:t>敌机死亡计数器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0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8000"/>
                </a:solidFill>
              </a:rPr>
              <a:t>--仅GAME_START状态下绘制Plane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if gameStatus ~= GAME_START then 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  return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end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A501B-B333-4DE2-A4A0-498A025AE519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DisableKeyDelay</a:t>
            </a:r>
            <a:r>
              <a:rPr lang="en-US" altLang="zh-CN" dirty="0" smtClean="0"/>
              <a:t>()   --</a:t>
            </a:r>
            <a:r>
              <a:rPr lang="zh-CN" altLang="en-US" dirty="0" smtClean="0"/>
              <a:t>禁止按键延迟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1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输入处理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0 ~= </a:t>
            </a:r>
            <a:r>
              <a:rPr lang="en-US" altLang="zh-CN" dirty="0" err="1" smtClean="0"/>
              <a:t>ProcessInput</a:t>
            </a:r>
            <a:r>
              <a:rPr lang="en-US" altLang="zh-CN" dirty="0" smtClean="0"/>
              <a:t>() then</a:t>
            </a:r>
          </a:p>
          <a:p>
            <a:r>
              <a:rPr lang="en-US" altLang="zh-CN" dirty="0" smtClean="0"/>
              <a:t>        return 1    --</a:t>
            </a:r>
            <a:r>
              <a:rPr lang="zh-CN" altLang="en-US" dirty="0" smtClean="0"/>
              <a:t>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值，游戏退出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0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检测到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键按下则返回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，其它情况返回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ProcessInput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--(1)</a:t>
            </a:r>
            <a:r>
              <a:rPr lang="zh-CN" altLang="en-US" dirty="0" smtClean="0"/>
              <a:t>非</a:t>
            </a:r>
            <a:r>
              <a:rPr lang="en-US" altLang="zh-CN" dirty="0" err="1" smtClean="0"/>
              <a:t>GAME_START</a:t>
            </a:r>
            <a:r>
              <a:rPr lang="zh-CN" altLang="en-US" dirty="0" smtClean="0"/>
              <a:t>状态下，按下主键盘的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键开始游戏，进行初始化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gameStatus</a:t>
            </a:r>
            <a:r>
              <a:rPr lang="en-US" altLang="zh-CN" dirty="0" smtClean="0"/>
              <a:t> ~= </a:t>
            </a:r>
            <a:r>
              <a:rPr lang="en-US" altLang="zh-CN" dirty="0" err="1" smtClean="0"/>
              <a:t>GAME_START</a:t>
            </a:r>
            <a:r>
              <a:rPr lang="en-US" altLang="zh-CN" dirty="0" smtClean="0"/>
              <a:t> and --[[</a:t>
            </a:r>
            <a:r>
              <a:rPr lang="zh-CN" altLang="en-US" dirty="0" smtClean="0"/>
              <a:t>根据提示补齐代码</a:t>
            </a:r>
            <a:r>
              <a:rPr lang="en-US" altLang="zh-CN" dirty="0" smtClean="0"/>
              <a:t>]]then </a:t>
            </a:r>
          </a:p>
          <a:p>
            <a:r>
              <a:rPr lang="en-US" altLang="zh-CN" dirty="0" smtClean="0"/>
              <a:t>        for k = 1, </a:t>
            </a:r>
            <a:r>
              <a:rPr lang="en-US" altLang="zh-CN" dirty="0" err="1" smtClean="0"/>
              <a:t>ENEMY_NUMBER</a:t>
            </a:r>
            <a:r>
              <a:rPr lang="en-US" altLang="zh-CN" dirty="0" smtClean="0"/>
              <a:t> do  </a:t>
            </a:r>
          </a:p>
          <a:p>
            <a:r>
              <a:rPr lang="en-US" altLang="zh-CN" dirty="0" smtClean="0"/>
              <a:t>            enemies[k].dead=true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enemyLostCount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plane.dead</a:t>
            </a:r>
            <a:r>
              <a:rPr lang="en-US" altLang="zh-CN" dirty="0" smtClean="0"/>
              <a:t> = true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plane.remain</a:t>
            </a:r>
            <a:r>
              <a:rPr lang="en-US" altLang="zh-CN" dirty="0" smtClean="0"/>
              <a:t>=3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gameStatus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GAME_START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=2</a:t>
            </a:r>
          </a:p>
          <a:p>
            <a:r>
              <a:rPr lang="en-US" altLang="zh-CN" dirty="0" smtClean="0"/>
              <a:t>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--(2)</a:t>
            </a:r>
            <a:r>
              <a:rPr lang="zh-CN" altLang="en-US" dirty="0" smtClean="0"/>
              <a:t>任意状态下，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键退出游戏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DIK_ESCAPE</a:t>
            </a:r>
            <a:r>
              <a:rPr lang="en-US" altLang="zh-CN" dirty="0" smtClean="0"/>
              <a:t>) then</a:t>
            </a:r>
          </a:p>
          <a:p>
            <a:r>
              <a:rPr lang="en-US" altLang="zh-CN" dirty="0" smtClean="0"/>
              <a:t>        return 1    --</a:t>
            </a:r>
            <a:r>
              <a:rPr lang="zh-CN" altLang="en-US" dirty="0" smtClean="0"/>
              <a:t>检测到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键，返回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6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--(3)</a:t>
            </a:r>
            <a:r>
              <a:rPr lang="zh-CN" altLang="en-US" dirty="0" smtClean="0"/>
              <a:t>按下方向键，改变我机位置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plane.canControl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GetTimerState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mainTimer</a:t>
            </a:r>
            <a:r>
              <a:rPr lang="en-US" altLang="zh-CN" dirty="0" smtClean="0"/>
              <a:t>) then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DIK_UP</a:t>
            </a:r>
            <a:r>
              <a:rPr lang="en-US" altLang="zh-CN" dirty="0" smtClean="0"/>
              <a:t>)    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plane.y-moveSpeed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= 2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DIK_DOWN</a:t>
            </a:r>
            <a:r>
              <a:rPr lang="en-US" altLang="zh-CN" dirty="0" smtClean="0"/>
              <a:t>)  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plane.y+moveSpeed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= 2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DIK_LEFT</a:t>
            </a:r>
            <a:r>
              <a:rPr lang="en-US" altLang="zh-CN" dirty="0" smtClean="0"/>
              <a:t>)	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plane.x-moveSpeed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= 1  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GetKeyState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DIK_RIGHT</a:t>
            </a:r>
            <a:r>
              <a:rPr lang="en-US" altLang="zh-CN" dirty="0" smtClean="0"/>
              <a:t>)	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plane.x+moveSpeed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= 3  </a:t>
            </a:r>
          </a:p>
          <a:p>
            <a:r>
              <a:rPr lang="en-US" altLang="zh-CN" dirty="0" smtClean="0"/>
              <a:t>    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--</a:t>
            </a:r>
            <a:r>
              <a:rPr lang="zh-CN" altLang="en-US" dirty="0" smtClean="0"/>
              <a:t>出界处理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&lt;0              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WINDOW_WIDTH</a:t>
            </a:r>
            <a:r>
              <a:rPr lang="en-US" altLang="zh-CN" dirty="0" smtClean="0"/>
              <a:t>-50	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WINDOW_WIDTH</a:t>
            </a:r>
            <a:r>
              <a:rPr lang="en-US" altLang="zh-CN" dirty="0" smtClean="0"/>
              <a:t>-50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&lt;0	           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WINDOW_HEIGHT</a:t>
            </a:r>
            <a:r>
              <a:rPr lang="en-US" altLang="zh-CN" dirty="0" smtClean="0"/>
              <a:t>-60	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WINDOW_HEIGHT</a:t>
            </a:r>
            <a:r>
              <a:rPr lang="en-US" altLang="zh-CN" dirty="0" smtClean="0"/>
              <a:t>-60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end --</a:t>
            </a:r>
            <a:r>
              <a:rPr lang="zh-CN" altLang="en-US" dirty="0" smtClean="0"/>
              <a:t>方向键检测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6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--(4)</a:t>
            </a:r>
            <a:r>
              <a:rPr lang="zh-CN" altLang="en-US" dirty="0" smtClean="0"/>
              <a:t>方向键松开，恢复飞机的姿态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DIK_UP,false</a:t>
            </a:r>
            <a:r>
              <a:rPr lang="en-US" altLang="zh-CN" dirty="0" smtClean="0"/>
              <a:t>) or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DIK_DOWN,false</a:t>
            </a:r>
            <a:r>
              <a:rPr lang="en-US" altLang="zh-CN" dirty="0" smtClean="0"/>
              <a:t>) or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DIK_LEFT,false</a:t>
            </a:r>
            <a:r>
              <a:rPr lang="en-US" altLang="zh-CN" dirty="0" smtClean="0"/>
              <a:t>) or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DIK_RIGHT,false</a:t>
            </a:r>
            <a:r>
              <a:rPr lang="en-US" altLang="zh-CN" dirty="0" smtClean="0"/>
              <a:t>)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= 2</a:t>
            </a:r>
          </a:p>
          <a:p>
            <a:r>
              <a:rPr lang="en-US" altLang="zh-CN" dirty="0" smtClean="0"/>
              <a:t>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--(5)</a:t>
            </a:r>
            <a:r>
              <a:rPr lang="zh-CN" altLang="en-US" dirty="0" smtClean="0"/>
              <a:t>游戏速度控制，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键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DIK_ADD,false</a:t>
            </a:r>
            <a:r>
              <a:rPr lang="en-US" altLang="zh-CN" dirty="0" smtClean="0"/>
              <a:t>)then        --</a:t>
            </a:r>
            <a:r>
              <a:rPr lang="zh-CN" altLang="en-US" dirty="0" smtClean="0"/>
              <a:t>加速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 + 1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&gt;5 then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=5  end</a:t>
            </a:r>
          </a:p>
          <a:p>
            <a:r>
              <a:rPr lang="en-US" altLang="zh-CN" dirty="0" smtClean="0"/>
              <a:t>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GetKeyAction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DIK_SUBTRACT,false</a:t>
            </a:r>
            <a:r>
              <a:rPr lang="en-US" altLang="zh-CN" dirty="0" smtClean="0"/>
              <a:t>) then   --</a:t>
            </a:r>
            <a:r>
              <a:rPr lang="zh-CN" altLang="en-US" dirty="0" smtClean="0"/>
              <a:t>减速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 - 1</a:t>
            </a:r>
          </a:p>
          <a:p>
            <a:r>
              <a:rPr lang="en-US" altLang="zh-CN" dirty="0" smtClean="0"/>
              <a:t>		if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&lt;2 then </a:t>
            </a:r>
            <a:r>
              <a:rPr lang="en-US" altLang="zh-CN" dirty="0" err="1" smtClean="0"/>
              <a:t>moveSpeed</a:t>
            </a:r>
            <a:r>
              <a:rPr lang="en-US" altLang="zh-CN" dirty="0" smtClean="0"/>
              <a:t>=2  end</a:t>
            </a:r>
          </a:p>
          <a:p>
            <a:r>
              <a:rPr lang="en-US" altLang="zh-CN" dirty="0" smtClean="0"/>
              <a:t>   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return 0    --</a:t>
            </a:r>
            <a:r>
              <a:rPr lang="zh-CN" altLang="en-US" dirty="0" smtClean="0"/>
              <a:t>没有检测到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键，返回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8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DrawMap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GetTimerState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mainTimer</a:t>
            </a:r>
            <a:r>
              <a:rPr lang="en-US" altLang="zh-CN" dirty="0" smtClean="0"/>
              <a:t>) then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mapOffset.y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mapOffset.y</a:t>
            </a:r>
            <a:r>
              <a:rPr lang="en-US" altLang="zh-CN" dirty="0" smtClean="0"/>
              <a:t> - 1       --</a:t>
            </a:r>
            <a:r>
              <a:rPr lang="zh-CN" altLang="en-US" dirty="0" smtClean="0"/>
              <a:t>向下滚动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mapOffset.y</a:t>
            </a:r>
            <a:r>
              <a:rPr lang="en-US" altLang="zh-CN" dirty="0" smtClean="0"/>
              <a:t> &lt;= 0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mapOffset.y</a:t>
            </a:r>
            <a:r>
              <a:rPr lang="en-US" altLang="zh-CN" dirty="0" smtClean="0"/>
              <a:t> = 64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--</a:t>
            </a:r>
            <a:r>
              <a:rPr lang="zh-CN" altLang="en-US" dirty="0" smtClean="0"/>
              <a:t>根据我机的姿态，</a:t>
            </a:r>
            <a:r>
              <a:rPr lang="zh-CN" altLang="en-US" dirty="0" smtClean="0"/>
              <a:t>给地图添加左右卷动的效果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plane.status</a:t>
            </a:r>
            <a:r>
              <a:rPr lang="en-US" altLang="zh-CN" dirty="0" smtClean="0"/>
              <a:t> - 2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&lt;=0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= 64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&gt;64 then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 = 1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end --</a:t>
            </a:r>
            <a:r>
              <a:rPr lang="en-US" altLang="zh-CN" dirty="0" err="1" smtClean="0"/>
              <a:t>mainTimer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for x = </a:t>
            </a:r>
            <a:r>
              <a:rPr lang="en-US" altLang="zh-CN" dirty="0" err="1" smtClean="0"/>
              <a:t>0,WINDOW_WIDTH</a:t>
            </a:r>
            <a:r>
              <a:rPr lang="en-US" altLang="zh-CN" dirty="0" smtClean="0"/>
              <a:t>/64 + 1 do</a:t>
            </a:r>
          </a:p>
          <a:p>
            <a:r>
              <a:rPr lang="en-US" altLang="zh-CN" dirty="0" smtClean="0"/>
              <a:t>        for y = </a:t>
            </a:r>
            <a:r>
              <a:rPr lang="en-US" altLang="zh-CN" dirty="0" err="1" smtClean="0"/>
              <a:t>0,WINDOW_HEIGHT</a:t>
            </a:r>
            <a:r>
              <a:rPr lang="en-US" altLang="zh-CN" dirty="0" smtClean="0"/>
              <a:t>/64 + 1 do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StretchPaintImage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mapImage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64*x-</a:t>
            </a:r>
            <a:r>
              <a:rPr lang="en-US" altLang="zh-CN" dirty="0" err="1" smtClean="0"/>
              <a:t>mapOffset.x</a:t>
            </a:r>
            <a:r>
              <a:rPr lang="en-US" altLang="zh-CN" dirty="0" smtClean="0"/>
              <a:t>, 64*y-</a:t>
            </a:r>
            <a:r>
              <a:rPr lang="en-US" altLang="zh-CN" dirty="0" err="1" smtClean="0"/>
              <a:t>mapOffset.y,64,64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0,0,0,0)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end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8C730-9EAA-46C0-9AC4-CD82F63EC7B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3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38C8C-6A0B-47E5-BAEA-18CB4DF4065F}" type="datetimeFigureOut">
              <a:rPr lang="zh-CN" altLang="en-US"/>
              <a:pPr>
                <a:defRPr/>
              </a:pPr>
              <a:t>2022/12/21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67796400-5D27-49AB-93D0-F90DC26F5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4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028 w 6027"/>
                <a:gd name="T1" fmla="*/ 201 h 2296"/>
                <a:gd name="T2" fmla="*/ 0 w 6027"/>
                <a:gd name="T3" fmla="*/ 201 h 2296"/>
                <a:gd name="T4" fmla="*/ 0 w 6027"/>
                <a:gd name="T5" fmla="*/ 0 h 2296"/>
                <a:gd name="T6" fmla="*/ 5028 w 6027"/>
                <a:gd name="T7" fmla="*/ 0 h 2296"/>
                <a:gd name="T8" fmla="*/ 5028 w 6027"/>
                <a:gd name="T9" fmla="*/ 201 h 2296"/>
                <a:gd name="T10" fmla="*/ 5028 w 6027"/>
                <a:gd name="T11" fmla="*/ 201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147483646 w 5748"/>
              <a:gd name="T1" fmla="*/ 2147483646 h 246"/>
              <a:gd name="T2" fmla="*/ 0 w 5748"/>
              <a:gd name="T3" fmla="*/ 2147483646 h 246"/>
              <a:gd name="T4" fmla="*/ 0 w 5748"/>
              <a:gd name="T5" fmla="*/ 0 h 246"/>
              <a:gd name="T6" fmla="*/ 2147483646 w 5748"/>
              <a:gd name="T7" fmla="*/ 0 h 246"/>
              <a:gd name="T8" fmla="*/ 2147483646 w 5748"/>
              <a:gd name="T9" fmla="*/ 2147483646 h 246"/>
              <a:gd name="T10" fmla="*/ 2147483646 w 5748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9703" name="Freeform 7"/>
            <p:cNvSpPr/>
            <p:nvPr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10"/>
              <p:cNvSpPr>
                <a:spLocks/>
              </p:cNvSpPr>
              <p:nvPr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8 h 353"/>
                  <a:gd name="T4" fmla="*/ 24 w 186"/>
                  <a:gd name="T5" fmla="*/ 48 h 353"/>
                  <a:gd name="T6" fmla="*/ 18 w 186"/>
                  <a:gd name="T7" fmla="*/ 104 h 353"/>
                  <a:gd name="T8" fmla="*/ 42 w 186"/>
                  <a:gd name="T9" fmla="*/ 179 h 353"/>
                  <a:gd name="T10" fmla="*/ 48 w 186"/>
                  <a:gd name="T11" fmla="*/ 254 h 353"/>
                  <a:gd name="T12" fmla="*/ 0 w 186"/>
                  <a:gd name="T13" fmla="*/ 554 h 353"/>
                  <a:gd name="T14" fmla="*/ 54 w 186"/>
                  <a:gd name="T15" fmla="*/ 366 h 353"/>
                  <a:gd name="T16" fmla="*/ 84 w 186"/>
                  <a:gd name="T17" fmla="*/ 339 h 353"/>
                  <a:gd name="T18" fmla="*/ 126 w 186"/>
                  <a:gd name="T19" fmla="*/ 198 h 353"/>
                  <a:gd name="T20" fmla="*/ 144 w 186"/>
                  <a:gd name="T21" fmla="*/ 188 h 353"/>
                  <a:gd name="T22" fmla="*/ 144 w 186"/>
                  <a:gd name="T23" fmla="*/ 141 h 353"/>
                  <a:gd name="T24" fmla="*/ 186 w 186"/>
                  <a:gd name="T25" fmla="*/ 104 h 353"/>
                  <a:gd name="T26" fmla="*/ 162 w 186"/>
                  <a:gd name="T27" fmla="*/ 9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11"/>
              <p:cNvSpPr>
                <a:spLocks/>
              </p:cNvSpPr>
              <p:nvPr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2"/>
              <p:cNvSpPr>
                <a:spLocks/>
              </p:cNvSpPr>
              <p:nvPr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10 h 66"/>
                  <a:gd name="T8" fmla="*/ 6 w 155"/>
                  <a:gd name="T9" fmla="*/ 28 h 66"/>
                  <a:gd name="T10" fmla="*/ 0 w 155"/>
                  <a:gd name="T11" fmla="*/ 38 h 66"/>
                  <a:gd name="T12" fmla="*/ 78 w 155"/>
                  <a:gd name="T13" fmla="*/ 94 h 66"/>
                  <a:gd name="T14" fmla="*/ 96 w 155"/>
                  <a:gd name="T15" fmla="*/ 66 h 66"/>
                  <a:gd name="T16" fmla="*/ 155 w 155"/>
                  <a:gd name="T17" fmla="*/ 104 h 66"/>
                  <a:gd name="T18" fmla="*/ 126 w 155"/>
                  <a:gd name="T19" fmla="*/ 38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3"/>
              <p:cNvSpPr>
                <a:spLocks/>
              </p:cNvSpPr>
              <p:nvPr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9 h 72"/>
                  <a:gd name="T2" fmla="*/ 0 w 42"/>
                  <a:gd name="T3" fmla="*/ 29 h 72"/>
                  <a:gd name="T4" fmla="*/ 12 w 42"/>
                  <a:gd name="T5" fmla="*/ 10 h 72"/>
                  <a:gd name="T6" fmla="*/ 0 w 42"/>
                  <a:gd name="T7" fmla="*/ 10 h 72"/>
                  <a:gd name="T8" fmla="*/ 12 w 42"/>
                  <a:gd name="T9" fmla="*/ 10 h 72"/>
                  <a:gd name="T10" fmla="*/ 24 w 42"/>
                  <a:gd name="T11" fmla="*/ 10 h 72"/>
                  <a:gd name="T12" fmla="*/ 36 w 42"/>
                  <a:gd name="T13" fmla="*/ 10 h 72"/>
                  <a:gd name="T14" fmla="*/ 42 w 42"/>
                  <a:gd name="T15" fmla="*/ 0 h 72"/>
                  <a:gd name="T16" fmla="*/ 30 w 42"/>
                  <a:gd name="T17" fmla="*/ 29 h 72"/>
                  <a:gd name="T18" fmla="*/ 42 w 42"/>
                  <a:gd name="T19" fmla="*/ 78 h 72"/>
                  <a:gd name="T20" fmla="*/ 12 w 42"/>
                  <a:gd name="T21" fmla="*/ 115 h 72"/>
                  <a:gd name="T22" fmla="*/ 6 w 42"/>
                  <a:gd name="T23" fmla="*/ 59 h 72"/>
                  <a:gd name="T24" fmla="*/ 6 w 42"/>
                  <a:gd name="T25" fmla="*/ 59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0" name="Freeform 14"/>
            <p:cNvSpPr/>
            <p:nvPr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4 h 287"/>
                <a:gd name="T4" fmla="*/ 66 w 365"/>
                <a:gd name="T5" fmla="*/ 116 h 287"/>
                <a:gd name="T6" fmla="*/ 143 w 365"/>
                <a:gd name="T7" fmla="*/ 192 h 287"/>
                <a:gd name="T8" fmla="*/ 191 w 365"/>
                <a:gd name="T9" fmla="*/ 176 h 287"/>
                <a:gd name="T10" fmla="*/ 341 w 365"/>
                <a:gd name="T11" fmla="*/ 303 h 287"/>
                <a:gd name="T12" fmla="*/ 305 w 365"/>
                <a:gd name="T13" fmla="*/ 183 h 287"/>
                <a:gd name="T14" fmla="*/ 365 w 365"/>
                <a:gd name="T15" fmla="*/ 140 h 287"/>
                <a:gd name="T16" fmla="*/ 359 w 365"/>
                <a:gd name="T17" fmla="*/ 134 h 287"/>
                <a:gd name="T18" fmla="*/ 335 w 365"/>
                <a:gd name="T19" fmla="*/ 122 h 287"/>
                <a:gd name="T20" fmla="*/ 299 w 365"/>
                <a:gd name="T21" fmla="*/ 94 h 287"/>
                <a:gd name="T22" fmla="*/ 257 w 365"/>
                <a:gd name="T23" fmla="*/ 76 h 287"/>
                <a:gd name="T24" fmla="*/ 215 w 365"/>
                <a:gd name="T25" fmla="*/ 58 h 287"/>
                <a:gd name="T26" fmla="*/ 173 w 365"/>
                <a:gd name="T27" fmla="*/ 40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4 h 60"/>
                <a:gd name="T16" fmla="*/ 65 w 71"/>
                <a:gd name="T17" fmla="*/ 46 h 60"/>
                <a:gd name="T18" fmla="*/ 71 w 71"/>
                <a:gd name="T19" fmla="*/ 58 h 60"/>
                <a:gd name="T20" fmla="*/ 71 w 71"/>
                <a:gd name="T21" fmla="*/ 64 h 60"/>
                <a:gd name="T22" fmla="*/ 59 w 71"/>
                <a:gd name="T23" fmla="*/ 58 h 60"/>
                <a:gd name="T24" fmla="*/ 47 w 71"/>
                <a:gd name="T25" fmla="*/ 46 h 60"/>
                <a:gd name="T26" fmla="*/ 23 w 71"/>
                <a:gd name="T27" fmla="*/ 34 h 60"/>
                <a:gd name="T28" fmla="*/ 23 w 71"/>
                <a:gd name="T29" fmla="*/ 40 h 60"/>
                <a:gd name="T30" fmla="*/ 18 w 71"/>
                <a:gd name="T31" fmla="*/ 46 h 60"/>
                <a:gd name="T32" fmla="*/ 12 w 71"/>
                <a:gd name="T33" fmla="*/ 52 h 60"/>
                <a:gd name="T34" fmla="*/ 6 w 71"/>
                <a:gd name="T35" fmla="*/ 52 h 60"/>
                <a:gd name="T36" fmla="*/ 6 w 71"/>
                <a:gd name="T37" fmla="*/ 52 h 60"/>
                <a:gd name="T38" fmla="*/ 6 w 71"/>
                <a:gd name="T39" fmla="*/ 40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8 h 162"/>
                <a:gd name="T10" fmla="*/ 96 w 161"/>
                <a:gd name="T11" fmla="*/ 64 h 162"/>
                <a:gd name="T12" fmla="*/ 102 w 161"/>
                <a:gd name="T13" fmla="*/ 76 h 162"/>
                <a:gd name="T14" fmla="*/ 108 w 161"/>
                <a:gd name="T15" fmla="*/ 88 h 162"/>
                <a:gd name="T16" fmla="*/ 120 w 161"/>
                <a:gd name="T17" fmla="*/ 100 h 162"/>
                <a:gd name="T18" fmla="*/ 143 w 161"/>
                <a:gd name="T19" fmla="*/ 118 h 162"/>
                <a:gd name="T20" fmla="*/ 155 w 161"/>
                <a:gd name="T21" fmla="*/ 146 h 162"/>
                <a:gd name="T22" fmla="*/ 161 w 161"/>
                <a:gd name="T23" fmla="*/ 164 h 162"/>
                <a:gd name="T24" fmla="*/ 161 w 161"/>
                <a:gd name="T25" fmla="*/ 170 h 162"/>
                <a:gd name="T26" fmla="*/ 96 w 161"/>
                <a:gd name="T27" fmla="*/ 106 h 162"/>
                <a:gd name="T28" fmla="*/ 30 w 161"/>
                <a:gd name="T29" fmla="*/ 58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4 h 60"/>
                <a:gd name="T4" fmla="*/ 41 w 59"/>
                <a:gd name="T5" fmla="*/ 40 h 60"/>
                <a:gd name="T6" fmla="*/ 47 w 59"/>
                <a:gd name="T7" fmla="*/ 46 h 60"/>
                <a:gd name="T8" fmla="*/ 53 w 59"/>
                <a:gd name="T9" fmla="*/ 58 h 60"/>
                <a:gd name="T10" fmla="*/ 53 w 59"/>
                <a:gd name="T11" fmla="*/ 64 h 60"/>
                <a:gd name="T12" fmla="*/ 47 w 59"/>
                <a:gd name="T13" fmla="*/ 58 h 60"/>
                <a:gd name="T14" fmla="*/ 35 w 59"/>
                <a:gd name="T15" fmla="*/ 52 h 60"/>
                <a:gd name="T16" fmla="*/ 23 w 59"/>
                <a:gd name="T17" fmla="*/ 40 h 60"/>
                <a:gd name="T18" fmla="*/ 17 w 59"/>
                <a:gd name="T19" fmla="*/ 34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0 h 204"/>
                <a:gd name="T2" fmla="*/ 245 w 245"/>
                <a:gd name="T3" fmla="*/ 46 h 204"/>
                <a:gd name="T4" fmla="*/ 209 w 245"/>
                <a:gd name="T5" fmla="*/ 88 h 204"/>
                <a:gd name="T6" fmla="*/ 143 w 245"/>
                <a:gd name="T7" fmla="*/ 140 h 204"/>
                <a:gd name="T8" fmla="*/ 167 w 245"/>
                <a:gd name="T9" fmla="*/ 164 h 204"/>
                <a:gd name="T10" fmla="*/ 179 w 245"/>
                <a:gd name="T11" fmla="*/ 216 h 204"/>
                <a:gd name="T12" fmla="*/ 77 w 245"/>
                <a:gd name="T13" fmla="*/ 140 h 204"/>
                <a:gd name="T14" fmla="*/ 47 w 245"/>
                <a:gd name="T15" fmla="*/ 88 h 204"/>
                <a:gd name="T16" fmla="*/ 89 w 245"/>
                <a:gd name="T17" fmla="*/ 70 h 204"/>
                <a:gd name="T18" fmla="*/ 59 w 245"/>
                <a:gd name="T19" fmla="*/ 40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0 h 204"/>
                <a:gd name="T50" fmla="*/ 233 w 245"/>
                <a:gd name="T51" fmla="*/ 40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D65156B-73AC-4EB3-A806-A226A840F228}" type="datetimeFigureOut">
              <a:rPr lang="zh-CN" altLang="en-US"/>
              <a:pPr>
                <a:defRPr/>
              </a:pPr>
              <a:t>2022/12/21</a:t>
            </a:fld>
            <a:endParaRPr lang="zh-CN" altLang="en-US"/>
          </a:p>
        </p:txBody>
      </p:sp>
      <p:sp>
        <p:nvSpPr>
          <p:cNvPr id="297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44A5D03-6B9A-4774-AEBB-1B227CFF5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/>
              <a:t>Lua </a:t>
            </a:r>
            <a:r>
              <a:rPr lang="zh-CN" altLang="en-US" sz="5400"/>
              <a:t>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457200"/>
            <a:ext cx="9129713" cy="5334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if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gameStatus</a:t>
            </a:r>
            <a:r>
              <a:rPr lang="en-US" altLang="zh-CN" sz="2400" dirty="0" smtClean="0"/>
              <a:t> ==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GAME_OVER</a:t>
            </a:r>
            <a:r>
              <a:rPr lang="en-US" altLang="zh-CN" sz="2400" dirty="0" smtClean="0"/>
              <a:t> then         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--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场景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2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，游戏结束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("Game Over",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        x, </a:t>
            </a:r>
            <a:r>
              <a:rPr lang="en-US" altLang="zh-CN" sz="2400" dirty="0" err="1" smtClean="0"/>
              <a:t>WINDOW_HEIGHT</a:t>
            </a:r>
            <a:r>
              <a:rPr lang="en-US" altLang="zh-CN" sz="2400" dirty="0" smtClean="0"/>
              <a:t>/2-80, red)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共击落敌机 </a:t>
            </a:r>
            <a:r>
              <a:rPr lang="en-US" altLang="zh-CN" sz="2400" dirty="0" smtClean="0"/>
              <a:t>" </a:t>
            </a:r>
            <a:r>
              <a:rPr lang="en-US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enemyLostCount</a:t>
            </a:r>
            <a:r>
              <a:rPr lang="en-US" altLang="zh-CN" sz="2400" dirty="0" smtClean="0"/>
              <a:t> </a:t>
            </a:r>
            <a:r>
              <a:rPr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altLang="zh-CN" sz="2400" dirty="0" smtClean="0"/>
              <a:t> " </a:t>
            </a:r>
            <a:r>
              <a:rPr lang="zh-CN" altLang="en-US" sz="2400" dirty="0" smtClean="0"/>
              <a:t>架</a:t>
            </a:r>
            <a:r>
              <a:rPr lang="en-US" altLang="zh-CN" sz="2400" dirty="0" smtClean="0"/>
              <a:t>",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        x, </a:t>
            </a:r>
            <a:r>
              <a:rPr lang="en-US" altLang="zh-CN" sz="2400" dirty="0" err="1" smtClean="0"/>
              <a:t>WINDOW_HEIGHT</a:t>
            </a:r>
            <a:r>
              <a:rPr lang="en-US" altLang="zh-CN" sz="2400" dirty="0" smtClean="0"/>
              <a:t>/2-30, green)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按回车键继续</a:t>
            </a:r>
            <a:r>
              <a:rPr lang="en-US" altLang="zh-CN" sz="2400" dirty="0" smtClean="0"/>
              <a:t>",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        x, </a:t>
            </a:r>
            <a:r>
              <a:rPr lang="en-US" altLang="zh-CN" sz="2400" dirty="0" err="1" smtClean="0"/>
              <a:t>WINDOW_HEIGHT</a:t>
            </a:r>
            <a:r>
              <a:rPr lang="en-US" altLang="zh-CN" sz="2400" dirty="0" smtClean="0"/>
              <a:t>/2, green)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超级战机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Lua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游戏</a:t>
            </a:r>
            <a:r>
              <a:rPr lang="en-US" altLang="zh-CN" sz="2400" dirty="0" smtClean="0"/>
              <a:t>!!!",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        x, </a:t>
            </a:r>
            <a:r>
              <a:rPr lang="en-US" altLang="zh-CN" sz="2400" dirty="0" err="1" smtClean="0"/>
              <a:t>WINDOW_HEIGHT</a:t>
            </a:r>
            <a:r>
              <a:rPr lang="en-US" altLang="zh-CN" sz="2400" dirty="0" smtClean="0"/>
              <a:t>/2+50, green)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93663" algn="l"/>
              </a:tabLst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end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66FF"/>
                </a:solidFill>
              </a:rPr>
              <a:t>end</a:t>
            </a:r>
            <a:endParaRPr lang="en-US" altLang="zh-CN" sz="2400" b="1" dirty="0" smtClean="0">
              <a:solidFill>
                <a:srgbClr val="0066FF"/>
              </a:solidFill>
            </a:endParaRP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4" r="50849"/>
          <a:stretch/>
        </p:blipFill>
        <p:spPr bwMode="auto">
          <a:xfrm>
            <a:off x="5714970" y="4385114"/>
            <a:ext cx="3414743" cy="247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152276" y="0"/>
            <a:ext cx="7826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114812" y="1927900"/>
            <a:ext cx="226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修改 </a:t>
            </a:r>
            <a:r>
              <a:rPr lang="en-US" altLang="zh-CN" b="1" dirty="0" err="1">
                <a:solidFill>
                  <a:srgbClr val="0066FF"/>
                </a:solidFill>
              </a:rPr>
              <a:t>DrawPlane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0960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键盘输入需解决的问题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游戏</a:t>
            </a:r>
            <a:r>
              <a:rPr lang="zh-CN" altLang="en-US" sz="2800" dirty="0"/>
              <a:t>状态的切换（</a:t>
            </a:r>
            <a:r>
              <a:rPr lang="en-US" altLang="zh-CN" sz="2800" dirty="0">
                <a:solidFill>
                  <a:srgbClr val="0066FF"/>
                </a:solidFill>
              </a:rPr>
              <a:t>ENTER</a:t>
            </a:r>
            <a:r>
              <a:rPr lang="zh-CN" altLang="en-US" sz="2800" dirty="0"/>
              <a:t>键）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GAME_LOG</a:t>
            </a:r>
            <a:r>
              <a:rPr lang="zh-CN" altLang="en-US" sz="2800" dirty="0" smtClean="0">
                <a:sym typeface="Wingdings" panose="05000000000000000000" pitchFamily="2" charset="2"/>
              </a:rPr>
              <a:t>到</a:t>
            </a:r>
            <a:r>
              <a:rPr lang="en-US" altLang="zh-CN" sz="2800" dirty="0" err="1" smtClean="0"/>
              <a:t>GAME_START</a:t>
            </a:r>
            <a:r>
              <a:rPr lang="zh-CN" altLang="en-US" sz="2800" dirty="0" smtClean="0">
                <a:solidFill>
                  <a:srgbClr val="080808"/>
                </a:solidFill>
              </a:rPr>
              <a:t>（</a:t>
            </a:r>
            <a:r>
              <a:rPr lang="en-US" altLang="zh-CN" sz="2800" dirty="0" smtClean="0">
                <a:solidFill>
                  <a:srgbClr val="080808"/>
                </a:solidFill>
              </a:rPr>
              <a:t>0</a:t>
            </a:r>
            <a:r>
              <a:rPr lang="en-US" altLang="zh-CN" sz="2800" dirty="0" smtClean="0">
                <a:solidFill>
                  <a:srgbClr val="080808"/>
                </a:solidFill>
                <a:sym typeface="Wingdings" panose="05000000000000000000" pitchFamily="2" charset="2"/>
              </a:rPr>
              <a:t>1</a:t>
            </a:r>
            <a:r>
              <a:rPr lang="zh-CN" altLang="en-US" sz="2800" dirty="0" smtClean="0">
                <a:solidFill>
                  <a:srgbClr val="080808"/>
                </a:solidFill>
              </a:rPr>
              <a:t>）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err="1" smtClean="0"/>
              <a:t>GAME_OVER</a:t>
            </a:r>
            <a:r>
              <a:rPr lang="zh-CN" altLang="en-US" sz="2800" dirty="0" smtClean="0">
                <a:sym typeface="Wingdings" panose="05000000000000000000" pitchFamily="2" charset="2"/>
              </a:rPr>
              <a:t>到</a:t>
            </a:r>
            <a:r>
              <a:rPr lang="en-US" altLang="zh-CN" sz="2800" dirty="0" err="1" smtClean="0"/>
              <a:t>GAME_START</a:t>
            </a:r>
            <a:r>
              <a:rPr lang="zh-CN" altLang="en-US" sz="2800" dirty="0"/>
              <a:t> </a:t>
            </a:r>
            <a:r>
              <a:rPr lang="zh-CN" altLang="en-US" sz="2800" dirty="0" smtClean="0">
                <a:solidFill>
                  <a:srgbClr val="080808"/>
                </a:solidFill>
              </a:rPr>
              <a:t>（</a:t>
            </a:r>
            <a:r>
              <a:rPr lang="en-US" altLang="zh-CN" sz="2800" dirty="0" smtClean="0">
                <a:solidFill>
                  <a:srgbClr val="080808"/>
                </a:solidFill>
              </a:rPr>
              <a:t>2</a:t>
            </a:r>
            <a:r>
              <a:rPr lang="en-US" altLang="zh-CN" sz="2800" dirty="0" smtClean="0">
                <a:solidFill>
                  <a:srgbClr val="080808"/>
                </a:solidFill>
                <a:sym typeface="Wingdings" panose="05000000000000000000" pitchFamily="2" charset="2"/>
              </a:rPr>
              <a:t>1</a:t>
            </a:r>
            <a:r>
              <a:rPr lang="zh-CN" altLang="en-US" sz="2800" dirty="0" smtClean="0">
                <a:solidFill>
                  <a:srgbClr val="080808"/>
                </a:solidFill>
              </a:rPr>
              <a:t>）</a:t>
            </a:r>
            <a:endParaRPr lang="en-US" altLang="zh-CN" sz="2800" dirty="0" smtClean="0">
              <a:solidFill>
                <a:srgbClr val="080808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任意状态下退出游戏（</a:t>
            </a:r>
            <a:r>
              <a:rPr lang="en-US" altLang="zh-CN" sz="2800" dirty="0" smtClean="0">
                <a:solidFill>
                  <a:srgbClr val="0066FF"/>
                </a:solidFill>
              </a:rPr>
              <a:t>ESC</a:t>
            </a:r>
            <a:r>
              <a:rPr lang="zh-CN" altLang="en-US" sz="2800" dirty="0" smtClean="0"/>
              <a:t>键）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err="1" smtClean="0"/>
              <a:t>GAME_START</a:t>
            </a:r>
            <a:r>
              <a:rPr lang="zh-CN" altLang="en-US" sz="2800" dirty="0" smtClean="0"/>
              <a:t>状态下：</a:t>
            </a:r>
            <a:endParaRPr lang="en-US" altLang="zh-CN" sz="2800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 smtClean="0"/>
              <a:t>我机的移动控制</a:t>
            </a:r>
            <a:r>
              <a:rPr lang="zh-CN" altLang="en-US" sz="2400" dirty="0" smtClean="0"/>
              <a:t>（</a:t>
            </a:r>
            <a:r>
              <a:rPr lang="zh-CN" altLang="en-US" dirty="0">
                <a:solidFill>
                  <a:srgbClr val="0066FF"/>
                </a:solidFill>
                <a:cs typeface="+mn-cs"/>
              </a:rPr>
              <a:t>↑</a:t>
            </a:r>
            <a:r>
              <a:rPr lang="zh-CN" altLang="en-US" sz="2400" dirty="0" smtClean="0"/>
              <a:t>、</a:t>
            </a:r>
            <a:r>
              <a:rPr lang="zh-CN" altLang="en-US" dirty="0">
                <a:solidFill>
                  <a:srgbClr val="0066FF"/>
                </a:solidFill>
                <a:cs typeface="+mn-cs"/>
              </a:rPr>
              <a:t>↓</a:t>
            </a:r>
            <a:r>
              <a:rPr lang="zh-CN" altLang="en-US" sz="2400" dirty="0" smtClean="0"/>
              <a:t>、</a:t>
            </a:r>
            <a:r>
              <a:rPr lang="zh-CN" altLang="en-US" dirty="0">
                <a:solidFill>
                  <a:srgbClr val="0066FF"/>
                </a:solidFill>
                <a:cs typeface="+mn-cs"/>
              </a:rPr>
              <a:t>←</a:t>
            </a:r>
            <a:r>
              <a:rPr lang="zh-CN" altLang="en-US" sz="2400" dirty="0" smtClean="0"/>
              <a:t>、</a:t>
            </a:r>
            <a:r>
              <a:rPr lang="zh-CN" altLang="en-US" dirty="0">
                <a:solidFill>
                  <a:srgbClr val="0066FF"/>
                </a:solidFill>
                <a:cs typeface="+mn-cs"/>
              </a:rPr>
              <a:t>→</a:t>
            </a:r>
            <a:r>
              <a:rPr lang="zh-CN" altLang="en-US" sz="2400" dirty="0" smtClean="0"/>
              <a:t>键</a:t>
            </a:r>
            <a:r>
              <a:rPr lang="zh-CN" altLang="en-US" sz="2400" dirty="0" smtClean="0"/>
              <a:t>）及</a:t>
            </a:r>
            <a:r>
              <a:rPr lang="zh-CN" altLang="en-US" sz="2400" dirty="0" smtClean="0"/>
              <a:t>姿态变化，</a:t>
            </a:r>
            <a:r>
              <a:rPr lang="zh-CN" altLang="en-US" sz="2400" dirty="0"/>
              <a:t>特别处理水平移动时，背景地图要随之水平</a:t>
            </a:r>
            <a:r>
              <a:rPr lang="zh-CN" altLang="en-US" sz="2400" dirty="0" smtClean="0"/>
              <a:t>滚动</a:t>
            </a:r>
            <a:endParaRPr lang="en-US" altLang="zh-CN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 smtClean="0"/>
              <a:t>游戏</a:t>
            </a:r>
            <a:r>
              <a:rPr lang="zh-CN" altLang="en-US" sz="2400" dirty="0" smtClean="0"/>
              <a:t>速度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moveSpeed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控制</a:t>
            </a:r>
            <a:r>
              <a:rPr lang="zh-CN" altLang="en-US" sz="2400" dirty="0" smtClean="0"/>
              <a:t>（</a:t>
            </a:r>
            <a:r>
              <a:rPr lang="en-US" altLang="zh-CN" dirty="0">
                <a:solidFill>
                  <a:srgbClr val="0066FF"/>
                </a:solidFill>
                <a:cs typeface="+mn-cs"/>
              </a:rPr>
              <a:t>+</a:t>
            </a:r>
            <a:r>
              <a:rPr lang="zh-CN" altLang="en-US" sz="2400" dirty="0" smtClean="0"/>
              <a:t>、</a:t>
            </a:r>
            <a:r>
              <a:rPr lang="en-US" altLang="zh-CN" dirty="0">
                <a:solidFill>
                  <a:srgbClr val="0066FF"/>
                </a:solidFill>
                <a:cs typeface="+mn-cs"/>
              </a:rPr>
              <a:t>-</a:t>
            </a:r>
            <a:r>
              <a:rPr lang="zh-CN" altLang="en-US" sz="2400" dirty="0" smtClean="0"/>
              <a:t>键）</a:t>
            </a:r>
            <a:endParaRPr lang="en-US" altLang="zh-CN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 smtClean="0"/>
              <a:t>我机子弹发射（</a:t>
            </a:r>
            <a:r>
              <a:rPr lang="en-US" altLang="zh-CN" dirty="0" err="1">
                <a:solidFill>
                  <a:srgbClr val="0066FF"/>
                </a:solidFill>
                <a:cs typeface="+mn-cs"/>
              </a:rPr>
              <a:t>LCONTROL</a:t>
            </a:r>
            <a:r>
              <a:rPr lang="zh-CN" altLang="en-US" sz="2400" dirty="0" smtClean="0"/>
              <a:t>键）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528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禁止键盘延迟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20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游戏</a:t>
            </a:r>
            <a:r>
              <a:rPr lang="zh-CN" altLang="en-US" dirty="0" smtClean="0"/>
              <a:t>主逻辑中</a:t>
            </a:r>
            <a:r>
              <a:rPr lang="zh-CN" altLang="en-US" dirty="0"/>
              <a:t>处理输入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447852"/>
            <a:ext cx="848677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19686" y="5198608"/>
            <a:ext cx="6324314" cy="1625060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</a:rPr>
              <a:t>--检测到ESC键按下则返回1，其它情况返回0</a:t>
            </a:r>
          </a:p>
          <a:p>
            <a:r>
              <a:rPr lang="zh-CN" altLang="en-US" sz="2800" dirty="0"/>
              <a:t>function </a:t>
            </a:r>
            <a:r>
              <a:rPr lang="zh-CN" altLang="en-US" sz="2800" b="1" dirty="0">
                <a:solidFill>
                  <a:srgbClr val="0066FF"/>
                </a:solidFill>
              </a:rPr>
              <a:t>ProcessInput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()</a:t>
            </a:r>
            <a:endParaRPr lang="en-US" altLang="zh-CN" sz="2800" b="1" dirty="0" smtClean="0">
              <a:solidFill>
                <a:srgbClr val="0066FF"/>
              </a:solidFill>
            </a:endParaRP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return 0</a:t>
            </a:r>
          </a:p>
          <a:p>
            <a:pPr>
              <a:lnSpc>
                <a:spcPct val="70000"/>
              </a:lnSpc>
            </a:pPr>
            <a:r>
              <a:rPr lang="en-US" altLang="zh-CN" sz="2800" b="1" dirty="0" smtClean="0">
                <a:solidFill>
                  <a:srgbClr val="0066FF"/>
                </a:solidFill>
              </a:rPr>
              <a:t>end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>
                <a:solidFill>
                  <a:srgbClr val="0066FF"/>
                </a:solidFill>
              </a:rPr>
              <a:t>ProcessInput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函数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" y="1295456"/>
            <a:ext cx="914400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6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" y="533476"/>
            <a:ext cx="7467524" cy="579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13" t="-354"/>
          <a:stretch/>
        </p:blipFill>
        <p:spPr>
          <a:xfrm>
            <a:off x="5181585" y="3389222"/>
            <a:ext cx="3939484" cy="346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1113" y="76200"/>
            <a:ext cx="7826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/>
              <a:t> </a:t>
            </a:r>
            <a:r>
              <a:rPr lang="en-US" altLang="zh-CN" sz="2400" kern="0" dirty="0">
                <a:solidFill>
                  <a:srgbClr val="008000"/>
                </a:solidFill>
              </a:rPr>
              <a:t>--</a:t>
            </a:r>
            <a:r>
              <a:rPr lang="zh-CN" altLang="en-US" sz="2400" kern="0" dirty="0">
                <a:solidFill>
                  <a:srgbClr val="008000"/>
                </a:solidFill>
              </a:rPr>
              <a:t>续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10" y="584274"/>
            <a:ext cx="838178" cy="3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245335"/>
            <a:ext cx="7238810" cy="6574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13" y="76200"/>
            <a:ext cx="7826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/>
              <a:t> </a:t>
            </a:r>
            <a:r>
              <a:rPr lang="en-US" altLang="zh-CN" sz="2400" kern="0" dirty="0">
                <a:solidFill>
                  <a:srgbClr val="008000"/>
                </a:solidFill>
              </a:rPr>
              <a:t>--</a:t>
            </a:r>
            <a:r>
              <a:rPr lang="zh-CN" altLang="en-US" sz="2400" kern="0" dirty="0">
                <a:solidFill>
                  <a:srgbClr val="008000"/>
                </a:solidFill>
              </a:rPr>
              <a:t>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" y="0"/>
            <a:ext cx="7391206" cy="6786003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3674" y="838268"/>
            <a:ext cx="5334007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修改 </a:t>
            </a:r>
            <a:r>
              <a:rPr lang="en-US" altLang="zh-CN" b="1" kern="1200" dirty="0" err="1">
                <a:solidFill>
                  <a:srgbClr val="0066FF"/>
                </a:solidFill>
              </a:rPr>
              <a:t>DrawMap</a:t>
            </a:r>
            <a:r>
              <a:rPr lang="en-US" altLang="zh-CN" b="1" kern="1200" dirty="0">
                <a:solidFill>
                  <a:srgbClr val="0066FF"/>
                </a:solidFill>
              </a:rPr>
              <a:t> </a:t>
            </a:r>
            <a:r>
              <a:rPr lang="zh-CN" altLang="en-US" dirty="0"/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50" y="1917771"/>
            <a:ext cx="609584" cy="27939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610098" y="2578124"/>
            <a:ext cx="2133544" cy="0"/>
          </a:xfrm>
          <a:prstGeom prst="line">
            <a:avLst/>
          </a:prstGeom>
          <a:ln w="2286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我机发射子弹需解决的问题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定义子弹相关变量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初始化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加载图片资源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绘图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键盘交互（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Lcontrol</a:t>
            </a:r>
            <a:r>
              <a:rPr lang="zh-CN" altLang="en-US" sz="2800" dirty="0" smtClean="0"/>
              <a:t>键</a:t>
            </a:r>
            <a:r>
              <a:rPr lang="zh-CN" altLang="en-US" sz="28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97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1500" indent="-571500" eaLnBrk="1" hangingPunct="1">
              <a:spcBef>
                <a:spcPts val="1200"/>
              </a:spcBef>
              <a:buFont typeface="+mj-lt"/>
              <a:buAutoNum type="romanUcPeriod"/>
            </a:pPr>
            <a:r>
              <a:rPr lang="zh-CN" altLang="en-US" dirty="0" smtClean="0"/>
              <a:t>游戏状态：不同场景中显示的对象</a:t>
            </a:r>
            <a:endParaRPr lang="en-US" altLang="zh-CN" dirty="0" smtClean="0"/>
          </a:p>
          <a:p>
            <a:pPr marL="571500" indent="-571500" eaLnBrk="1" hangingPunct="1">
              <a:spcBef>
                <a:spcPts val="1200"/>
              </a:spcBef>
              <a:buFont typeface="+mj-lt"/>
              <a:buAutoNum type="romanUcPeriod"/>
            </a:pPr>
            <a:r>
              <a:rPr lang="zh-CN" altLang="en-US" dirty="0" smtClean="0"/>
              <a:t>键盘交互</a:t>
            </a:r>
            <a:endParaRPr lang="en-US" altLang="zh-CN" dirty="0" smtClean="0"/>
          </a:p>
          <a:p>
            <a:pPr marL="571500" indent="-571500" eaLnBrk="1" hangingPunct="1">
              <a:spcBef>
                <a:spcPts val="1200"/>
              </a:spcBef>
              <a:buFont typeface="+mj-lt"/>
              <a:buAutoNum type="romanUcPeriod"/>
            </a:pPr>
            <a:r>
              <a:rPr lang="zh-CN" altLang="en-US" dirty="0"/>
              <a:t>我</a:t>
            </a:r>
            <a:r>
              <a:rPr lang="zh-CN" altLang="en-US" dirty="0" smtClean="0"/>
              <a:t>机发射子弹的处理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83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定义我机子弹</a:t>
            </a:r>
            <a:r>
              <a:rPr lang="zh-CN" altLang="en-US" dirty="0"/>
              <a:t>相关的变量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86" y="5205334"/>
            <a:ext cx="346150" cy="9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56" y="5205334"/>
            <a:ext cx="346150" cy="9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86030"/>
            <a:ext cx="9112130" cy="259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我机子弹变量初始化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8" y="1447852"/>
            <a:ext cx="8736524" cy="518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加载图片</a:t>
            </a:r>
          </a:p>
        </p:txBody>
      </p:sp>
      <p:sp>
        <p:nvSpPr>
          <p:cNvPr id="2" name="矩形 1"/>
          <p:cNvSpPr/>
          <p:nvPr/>
        </p:nvSpPr>
        <p:spPr>
          <a:xfrm>
            <a:off x="266759" y="1524050"/>
            <a:ext cx="861048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function </a:t>
            </a:r>
            <a:r>
              <a:rPr lang="zh-CN" altLang="en-US" sz="2800" dirty="0">
                <a:solidFill>
                  <a:srgbClr val="0066FF"/>
                </a:solidFill>
              </a:rPr>
              <a:t>LoadImages</a:t>
            </a:r>
            <a:r>
              <a:rPr lang="zh-CN" altLang="en-US" sz="2400" dirty="0"/>
              <a:t>()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080808"/>
                </a:solidFill>
              </a:rPr>
              <a:t>buletImages[1]  =   LoadImage("res\\bullet_left.BMP")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80808"/>
                </a:solidFill>
              </a:rPr>
              <a:t>    SetColorKey(buletImages[1],RGB(0,0,0))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80808"/>
                </a:solidFill>
              </a:rPr>
              <a:t>    buletImages[2]  =   LoadImage("res\\bullet_right.BMP")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80808"/>
                </a:solidFill>
              </a:rPr>
              <a:t>    SetColorKey(buletImages[2],RGB(0,0,0))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   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   return 0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end</a:t>
            </a:r>
          </a:p>
        </p:txBody>
      </p:sp>
      <p:sp>
        <p:nvSpPr>
          <p:cNvPr id="3" name="矩形 2"/>
          <p:cNvSpPr/>
          <p:nvPr/>
        </p:nvSpPr>
        <p:spPr>
          <a:xfrm>
            <a:off x="609704" y="2819416"/>
            <a:ext cx="7619800" cy="190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绘制我机子弹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810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kern="1200" dirty="0" err="1">
                <a:solidFill>
                  <a:srgbClr val="0066FF"/>
                </a:solidFill>
              </a:rPr>
              <a:t>DrawBullet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2" y="1473273"/>
            <a:ext cx="8381888" cy="5384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修改</a:t>
            </a:r>
            <a:r>
              <a:rPr lang="en-US" altLang="zh-CN" b="1" kern="1200" dirty="0" err="1">
                <a:solidFill>
                  <a:srgbClr val="0066FF"/>
                </a:solidFill>
              </a:rPr>
              <a:t>ProcessInput</a:t>
            </a:r>
            <a:r>
              <a:rPr lang="zh-CN" altLang="en-US" sz="4000" dirty="0" smtClean="0"/>
              <a:t>发射子弹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2" y="1676446"/>
            <a:ext cx="8305582" cy="464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游戏状态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13359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dirty="0" err="1" smtClean="0"/>
              <a:t>GAME_LOG</a:t>
            </a:r>
            <a:r>
              <a:rPr lang="en-US" altLang="zh-CN" sz="2800" dirty="0" smtClean="0"/>
              <a:t>	    =   0   --</a:t>
            </a:r>
            <a:r>
              <a:rPr lang="zh-CN" altLang="en-US" sz="2800" dirty="0" smtClean="0"/>
              <a:t>欢迎画面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 err="1" smtClean="0"/>
              <a:t>GAME_START</a:t>
            </a:r>
            <a:r>
              <a:rPr lang="en-US" altLang="zh-CN" sz="2800" dirty="0" smtClean="0"/>
              <a:t>	    =   1   --</a:t>
            </a:r>
            <a:r>
              <a:rPr lang="zh-CN" altLang="en-US" sz="2800" dirty="0" smtClean="0"/>
              <a:t>游戏已开始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 err="1" smtClean="0"/>
              <a:t>GAME_OVER</a:t>
            </a:r>
            <a:r>
              <a:rPr lang="en-US" altLang="zh-CN" sz="2800" dirty="0" smtClean="0"/>
              <a:t>	    =   2   --</a:t>
            </a:r>
            <a:r>
              <a:rPr lang="zh-CN" altLang="en-US" sz="2800" dirty="0" smtClean="0"/>
              <a:t>游戏已结束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gameStatus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     	    =  </a:t>
            </a:r>
            <a:r>
              <a:rPr lang="en-US" altLang="zh-CN" sz="2800" dirty="0" err="1" smtClean="0"/>
              <a:t>GAME_LOG</a:t>
            </a:r>
            <a:r>
              <a:rPr lang="en-US" altLang="zh-CN" sz="2800" dirty="0" smtClean="0"/>
              <a:t> --</a:t>
            </a:r>
            <a:r>
              <a:rPr lang="zh-CN" altLang="en-US" sz="2800" dirty="0" smtClean="0"/>
              <a:t>游戏状态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762"/>
            <a:ext cx="2756838" cy="1981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85" y="4267178"/>
            <a:ext cx="3454429" cy="2590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19" y="4606060"/>
            <a:ext cx="2714781" cy="225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80" y="1752644"/>
            <a:ext cx="5725482" cy="4114692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021" y="609674"/>
            <a:ext cx="8229600" cy="5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kern="0" dirty="0" err="1" smtClean="0"/>
              <a:t>GAME_LOG</a:t>
            </a:r>
            <a:r>
              <a:rPr lang="en-US" altLang="zh-CN" sz="2800" kern="0" dirty="0" smtClean="0"/>
              <a:t>	    =   0   --</a:t>
            </a:r>
            <a:r>
              <a:rPr lang="zh-CN" altLang="en-US" sz="2800" kern="0" dirty="0" smtClean="0"/>
              <a:t>欢迎画面</a:t>
            </a:r>
          </a:p>
        </p:txBody>
      </p:sp>
    </p:spTree>
    <p:extLst>
      <p:ext uri="{BB962C8B-B14F-4D97-AF65-F5344CB8AC3E}">
        <p14:creationId xmlns:p14="http://schemas.microsoft.com/office/powerpoint/2010/main" val="8029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1143714"/>
            <a:ext cx="7619048" cy="5714286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714" y="500912"/>
            <a:ext cx="8229600" cy="5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kern="0" dirty="0" err="1" smtClean="0"/>
              <a:t>GAME_START</a:t>
            </a:r>
            <a:r>
              <a:rPr lang="en-US" altLang="zh-CN" sz="2800" kern="0" dirty="0" smtClean="0"/>
              <a:t>	    =   1   --</a:t>
            </a:r>
            <a:r>
              <a:rPr lang="zh-CN" altLang="en-US" sz="2800" kern="0" dirty="0" smtClean="0"/>
              <a:t>游戏已开始</a:t>
            </a:r>
          </a:p>
        </p:txBody>
      </p:sp>
      <p:sp>
        <p:nvSpPr>
          <p:cNvPr id="4" name="矩形 3"/>
          <p:cNvSpPr/>
          <p:nvPr/>
        </p:nvSpPr>
        <p:spPr>
          <a:xfrm>
            <a:off x="4114920" y="1147574"/>
            <a:ext cx="533278" cy="300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476" y="6172128"/>
            <a:ext cx="990198" cy="68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67524" y="6504444"/>
            <a:ext cx="761980" cy="353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76901" y="5818500"/>
            <a:ext cx="990198" cy="6858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64" y="1828842"/>
            <a:ext cx="4868527" cy="40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912" y="685872"/>
            <a:ext cx="8229600" cy="60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kern="0" dirty="0" err="1" smtClean="0"/>
              <a:t>GAME_OVER</a:t>
            </a:r>
            <a:r>
              <a:rPr lang="en-US" altLang="zh-CN" sz="2800" kern="0" dirty="0" smtClean="0"/>
              <a:t>	    =   2   --</a:t>
            </a:r>
            <a:r>
              <a:rPr lang="zh-CN" altLang="en-US" sz="2800" kern="0" dirty="0" smtClean="0"/>
              <a:t>游戏已结束</a:t>
            </a:r>
          </a:p>
        </p:txBody>
      </p:sp>
    </p:spTree>
    <p:extLst>
      <p:ext uri="{BB962C8B-B14F-4D97-AF65-F5344CB8AC3E}">
        <p14:creationId xmlns:p14="http://schemas.microsoft.com/office/powerpoint/2010/main" val="57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修改 </a:t>
            </a:r>
            <a:r>
              <a:rPr lang="en-US" altLang="zh-CN" b="1" dirty="0" err="1">
                <a:solidFill>
                  <a:srgbClr val="0066FF"/>
                </a:solidFill>
              </a:rPr>
              <a:t>DrawString</a:t>
            </a:r>
            <a:r>
              <a:rPr lang="en-US" altLang="zh-CN" dirty="0" smtClean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9248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 </a:t>
            </a:r>
            <a:r>
              <a:rPr lang="en-US" altLang="zh-CN" smtClean="0"/>
              <a:t>DrawString </a:t>
            </a:r>
            <a:r>
              <a:rPr lang="zh-CN" altLang="en-US" smtClean="0"/>
              <a:t>函数，以显示游戏在不同状态的相关信息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990600" y="3200400"/>
            <a:ext cx="6096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function </a:t>
            </a:r>
            <a:r>
              <a:rPr lang="en-US" altLang="zh-CN" sz="2800" b="1" kern="0" dirty="0" err="1" smtClean="0">
                <a:solidFill>
                  <a:srgbClr val="0066FF"/>
                </a:solidFill>
              </a:rPr>
              <a:t>DrawString</a:t>
            </a:r>
            <a:r>
              <a:rPr lang="en-US" altLang="zh-CN" sz="2800" b="1" kern="0" dirty="0" smtClean="0">
                <a:solidFill>
                  <a:srgbClr val="0066FF"/>
                </a:solidFill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local x     = (</a:t>
            </a:r>
            <a:r>
              <a:rPr lang="en-US" altLang="zh-CN" sz="2400" kern="0" dirty="0" err="1" smtClean="0"/>
              <a:t>WINDOW_WIDTH</a:t>
            </a:r>
            <a:r>
              <a:rPr lang="en-US" altLang="zh-CN" sz="2400" kern="0" dirty="0" smtClean="0"/>
              <a:t> - 140)/2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local red   = </a:t>
            </a:r>
            <a:r>
              <a:rPr lang="en-US" altLang="zh-CN" sz="2400" kern="0" dirty="0" err="1" smtClean="0"/>
              <a:t>RGB</a:t>
            </a:r>
            <a:r>
              <a:rPr lang="en-US" altLang="zh-CN" sz="2400" kern="0" dirty="0" smtClean="0"/>
              <a:t>(255,0,0)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local green = </a:t>
            </a:r>
            <a:r>
              <a:rPr lang="en-US" altLang="zh-CN" sz="2400" kern="0" dirty="0" err="1" smtClean="0"/>
              <a:t>RGB</a:t>
            </a:r>
            <a:r>
              <a:rPr lang="en-US" altLang="zh-CN" sz="2400" kern="0" dirty="0" smtClean="0"/>
              <a:t>(0,255,0)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local white = </a:t>
            </a:r>
            <a:r>
              <a:rPr lang="en-US" altLang="zh-CN" sz="2400" kern="0" dirty="0" err="1" smtClean="0"/>
              <a:t>RGB</a:t>
            </a:r>
            <a:r>
              <a:rPr lang="en-US" altLang="zh-CN" sz="2400" kern="0" dirty="0" smtClean="0"/>
              <a:t>(255,255,255)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</a:t>
            </a:r>
            <a:r>
              <a:rPr lang="en-US" altLang="zh-CN" sz="2400" kern="0" dirty="0" err="1" smtClean="0"/>
              <a:t>TextOut</a:t>
            </a:r>
            <a:r>
              <a:rPr lang="en-US" altLang="zh-CN" sz="2400" kern="0" dirty="0" smtClean="0"/>
              <a:t>("</a:t>
            </a:r>
            <a:r>
              <a:rPr lang="zh-CN" altLang="en-US" sz="2400" kern="0" dirty="0" smtClean="0"/>
              <a:t>学号</a:t>
            </a:r>
            <a:r>
              <a:rPr lang="en-US" altLang="zh-CN" sz="2400" kern="0" dirty="0" smtClean="0"/>
              <a:t>+</a:t>
            </a:r>
            <a:r>
              <a:rPr lang="zh-CN" altLang="en-US" sz="2400" kern="0" dirty="0" smtClean="0"/>
              <a:t>姓名</a:t>
            </a:r>
            <a:r>
              <a:rPr lang="en-US" altLang="zh-CN" sz="2400" kern="0" dirty="0" smtClean="0"/>
              <a:t>",</a:t>
            </a:r>
            <a:r>
              <a:rPr lang="en-US" altLang="zh-CN" sz="2400" kern="0" dirty="0" err="1" smtClean="0"/>
              <a:t>700,50,white</a:t>
            </a:r>
            <a:r>
              <a:rPr lang="en-US" altLang="zh-CN" sz="2400" kern="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kern="0" dirty="0" smtClean="0"/>
              <a:t>    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--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未完待续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-533400" y="533400"/>
            <a:ext cx="8915400" cy="45386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gameStatus</a:t>
            </a:r>
            <a:r>
              <a:rPr lang="en-US" altLang="zh-CN" sz="2400" dirty="0" smtClean="0"/>
              <a:t> ==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GAME_LOG</a:t>
            </a:r>
            <a:r>
              <a:rPr lang="en-US" altLang="zh-CN" sz="2400" dirty="0" smtClean="0"/>
              <a:t> then  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--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场景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0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，欢迎画面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超级战机</a:t>
            </a:r>
            <a:r>
              <a:rPr lang="en-US" altLang="zh-CN" sz="2400" dirty="0" smtClean="0"/>
              <a:t>",             </a:t>
            </a:r>
            <a:r>
              <a:rPr lang="en-US" altLang="zh-CN" sz="2400" dirty="0" err="1" smtClean="0"/>
              <a:t>x,170,red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子  弹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Ctr</a:t>
            </a:r>
            <a:r>
              <a:rPr lang="en-US" altLang="zh-CN" sz="2400" dirty="0" smtClean="0"/>
              <a:t>",          </a:t>
            </a:r>
            <a:r>
              <a:rPr lang="en-US" altLang="zh-CN" sz="2400" dirty="0" err="1" smtClean="0"/>
              <a:t>x,240,green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炸  弹</a:t>
            </a:r>
            <a:r>
              <a:rPr lang="en-US" altLang="zh-CN" sz="2400" dirty="0" smtClean="0"/>
              <a:t>: Space",        </a:t>
            </a:r>
            <a:r>
              <a:rPr lang="en-US" altLang="zh-CN" sz="2400" dirty="0" err="1" smtClean="0"/>
              <a:t>x,260,green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加  速</a:t>
            </a:r>
            <a:r>
              <a:rPr lang="en-US" altLang="zh-CN" sz="2400" dirty="0" smtClean="0"/>
              <a:t>:   +",          </a:t>
            </a:r>
            <a:r>
              <a:rPr lang="en-US" altLang="zh-CN" sz="2400" dirty="0" err="1" smtClean="0"/>
              <a:t>x,280,green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减  速</a:t>
            </a:r>
            <a:r>
              <a:rPr lang="en-US" altLang="zh-CN" sz="2400" dirty="0" smtClean="0"/>
              <a:t>:   -",          </a:t>
            </a:r>
            <a:r>
              <a:rPr lang="en-US" altLang="zh-CN" sz="2400" dirty="0" err="1" smtClean="0"/>
              <a:t>x,300,green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地  图</a:t>
            </a:r>
            <a:r>
              <a:rPr lang="en-US" altLang="zh-CN" sz="2400" dirty="0" smtClean="0"/>
              <a:t>: Return",       </a:t>
            </a:r>
            <a:r>
              <a:rPr lang="en-US" altLang="zh-CN" sz="2400" dirty="0" err="1" smtClean="0"/>
              <a:t>x,320,green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结  束</a:t>
            </a:r>
            <a:r>
              <a:rPr lang="en-US" altLang="zh-CN" sz="2400" dirty="0" smtClean="0"/>
              <a:t>: Esc",          </a:t>
            </a:r>
            <a:r>
              <a:rPr lang="en-US" altLang="zh-CN" sz="2400" dirty="0" err="1" smtClean="0"/>
              <a:t>x,340,green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PaintImage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planeImages</a:t>
            </a:r>
            <a:r>
              <a:rPr lang="en-US" altLang="zh-CN" sz="2400" dirty="0" smtClean="0"/>
              <a:t>[1],x-90,150)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    		</a:t>
            </a:r>
            <a:r>
              <a:rPr lang="en-US" altLang="zh-CN" sz="2400" dirty="0" err="1" smtClean="0"/>
              <a:t>PaintImage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planeImages</a:t>
            </a:r>
            <a:r>
              <a:rPr lang="en-US" altLang="zh-CN" sz="2400" dirty="0" smtClean="0"/>
              <a:t>[3],</a:t>
            </a:r>
            <a:r>
              <a:rPr lang="en-US" altLang="zh-CN" sz="2400" dirty="0" err="1" smtClean="0"/>
              <a:t>x+180,150</a:t>
            </a:r>
            <a:r>
              <a:rPr lang="en-US" altLang="zh-CN" sz="2400" dirty="0" smtClean="0"/>
              <a:t>)</a:t>
            </a:r>
          </a:p>
          <a:p>
            <a:pPr marL="0" indent="0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   	end</a:t>
            </a:r>
          </a:p>
        </p:txBody>
      </p:sp>
      <p:pic>
        <p:nvPicPr>
          <p:cNvPr id="8195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5" t="22856" r="27860" b="34287"/>
          <a:stretch/>
        </p:blipFill>
        <p:spPr bwMode="auto">
          <a:xfrm>
            <a:off x="5405080" y="4419574"/>
            <a:ext cx="3738920" cy="24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52276" y="0"/>
            <a:ext cx="7826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261938"/>
            <a:ext cx="9144000" cy="65913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3663" algn="l"/>
              </a:tabLst>
            </a:pPr>
            <a:r>
              <a:rPr lang="en-US" altLang="zh-CN" sz="2400" dirty="0" smtClean="0"/>
              <a:t> if </a:t>
            </a:r>
            <a:r>
              <a:rPr lang="en-US" altLang="zh-CN" sz="2400" b="1" i="1" dirty="0" err="1" smtClean="0">
                <a:solidFill>
                  <a:srgbClr val="C00000"/>
                </a:solidFill>
              </a:rPr>
              <a:t>gameStatus</a:t>
            </a:r>
            <a:r>
              <a:rPr lang="en-US" altLang="zh-CN" sz="2400" dirty="0" smtClean="0"/>
              <a:t> ==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GAME_START</a:t>
            </a:r>
            <a:r>
              <a:rPr lang="en-US" altLang="zh-CN" sz="2400" dirty="0" smtClean="0"/>
              <a:t> then        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--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场景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，游戏进行中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TextOut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得分</a:t>
            </a:r>
            <a:r>
              <a:rPr lang="en-US" altLang="zh-CN" sz="2000" dirty="0" smtClean="0"/>
              <a:t>" .. </a:t>
            </a:r>
            <a:r>
              <a:rPr lang="en-US" altLang="zh-CN" sz="2000" dirty="0" err="1" smtClean="0"/>
              <a:t>enemyLostCount</a:t>
            </a:r>
            <a:r>
              <a:rPr lang="en-US" altLang="zh-CN" sz="2000" dirty="0" smtClean="0"/>
              <a:t> * </a:t>
            </a:r>
            <a:r>
              <a:rPr lang="en-US" altLang="zh-CN" sz="2000" dirty="0" err="1" smtClean="0"/>
              <a:t>50,WINDOW_WIDTH</a:t>
            </a:r>
            <a:r>
              <a:rPr lang="en-US" altLang="zh-CN" sz="2000" dirty="0" smtClean="0"/>
              <a:t>/2-40, 5, green) 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        --</a:t>
            </a:r>
            <a:r>
              <a:rPr lang="zh-CN" altLang="en-US" sz="2000" dirty="0" smtClean="0">
                <a:solidFill>
                  <a:srgbClr val="008000"/>
                </a:solidFill>
              </a:rPr>
              <a:t>绘制敌机（被击落的敌机计数）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StretchPaintImage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enemyImage</a:t>
            </a:r>
            <a:r>
              <a:rPr lang="en-US" altLang="zh-CN" sz="2000" dirty="0" smtClean="0"/>
              <a:t>,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WINDOW_WIDTH</a:t>
            </a:r>
            <a:r>
              <a:rPr lang="en-US" altLang="zh-CN" sz="2000" dirty="0" smtClean="0"/>
              <a:t> - 80, </a:t>
            </a:r>
            <a:r>
              <a:rPr lang="en-US" altLang="zh-CN" sz="2000" dirty="0" err="1" smtClean="0"/>
              <a:t>WINDOW_HEIGHT</a:t>
            </a:r>
            <a:r>
              <a:rPr lang="en-US" altLang="zh-CN" sz="2000" dirty="0" smtClean="0"/>
              <a:t> - 35,35*2/3,35*2/3,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    0,0,0,0)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TextOut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enemyLostCount</a:t>
            </a:r>
            <a:r>
              <a:rPr lang="en-US" altLang="zh-CN" sz="2000" dirty="0" smtClean="0"/>
              <a:t> .. "" ,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WINDOW_WIDTH</a:t>
            </a:r>
            <a:r>
              <a:rPr lang="en-US" altLang="zh-CN" sz="2000" dirty="0" smtClean="0"/>
              <a:t>-35, </a:t>
            </a:r>
            <a:r>
              <a:rPr lang="en-US" altLang="zh-CN" sz="2000" dirty="0" err="1" smtClean="0"/>
              <a:t>WINDOW_HEIGHT-25,red</a:t>
            </a:r>
            <a:r>
              <a:rPr lang="en-US" altLang="zh-CN" sz="2000" dirty="0" smtClean="0"/>
              <a:t>)    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        --</a:t>
            </a:r>
            <a:r>
              <a:rPr lang="zh-CN" altLang="en-US" sz="2000" dirty="0" smtClean="0">
                <a:solidFill>
                  <a:srgbClr val="008000"/>
                </a:solidFill>
              </a:rPr>
              <a:t>绘制剩余飞机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TextOut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剩余飞机</a:t>
            </a:r>
            <a:r>
              <a:rPr lang="en-US" altLang="zh-CN" sz="2000" dirty="0" smtClean="0"/>
              <a:t>:" .. </a:t>
            </a:r>
            <a:r>
              <a:rPr lang="en-US" altLang="zh-CN" sz="2000" dirty="0" err="1" smtClean="0"/>
              <a:t>plane.remain,10,WINDOW_HEIGHT</a:t>
            </a:r>
            <a:r>
              <a:rPr lang="en-US" altLang="zh-CN" sz="2000" dirty="0" smtClean="0"/>
              <a:t> - </a:t>
            </a:r>
            <a:r>
              <a:rPr lang="en-US" altLang="zh-CN" sz="2000" dirty="0" err="1" smtClean="0"/>
              <a:t>60,green</a:t>
            </a:r>
            <a:r>
              <a:rPr lang="en-US" altLang="zh-CN" sz="2000" dirty="0" smtClean="0"/>
              <a:t>)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1,plane.remain</a:t>
            </a:r>
            <a:r>
              <a:rPr lang="en-US" altLang="zh-CN" sz="2000" dirty="0" smtClean="0"/>
              <a:t> do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StretchPaintImage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planeImages</a:t>
            </a:r>
            <a:r>
              <a:rPr lang="en-US" altLang="zh-CN" sz="2000" dirty="0" smtClean="0"/>
              <a:t>[2],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        15+(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-1)*</a:t>
            </a:r>
            <a:r>
              <a:rPr lang="en-US" altLang="zh-CN" sz="2000" dirty="0" err="1" smtClean="0"/>
              <a:t>40,WINDOW_HEIGHT</a:t>
            </a:r>
            <a:r>
              <a:rPr lang="en-US" altLang="zh-CN" sz="2000" dirty="0" smtClean="0"/>
              <a:t> - 35,50/2,60/2,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                    0,0,0,0)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        end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end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2362258" y="838268"/>
            <a:ext cx="228594" cy="24196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17838"/>
            <a:ext cx="1219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07013"/>
            <a:ext cx="1066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581426" y="2971812"/>
            <a:ext cx="495227" cy="28782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52276" y="0"/>
            <a:ext cx="7826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en-US" sz="24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90852" y="1036384"/>
            <a:ext cx="190495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38377" y="3244462"/>
            <a:ext cx="190495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33356" y="1377950"/>
            <a:ext cx="4610644" cy="7386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2400" dirty="0" err="1" smtClean="0">
                <a:solidFill>
                  <a:srgbClr val="0066FF"/>
                </a:solidFill>
              </a:rPr>
              <a:t>enemyLostCount</a:t>
            </a:r>
            <a:r>
              <a:rPr lang="en-US" altLang="zh-CN" sz="2400" dirty="0" smtClean="0">
                <a:solidFill>
                  <a:srgbClr val="0066FF"/>
                </a:solidFill>
              </a:rPr>
              <a:t> = 0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新增表示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击落敌机数量</a:t>
            </a:r>
            <a:r>
              <a:rPr lang="zh-CN" altLang="en-US" sz="2400" dirty="0">
                <a:solidFill>
                  <a:schemeClr val="tx1"/>
                </a:solidFill>
              </a:rPr>
              <a:t>的全局变量 </a:t>
            </a:r>
          </a:p>
        </p:txBody>
      </p:sp>
      <p:pic>
        <p:nvPicPr>
          <p:cNvPr id="922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079500"/>
            <a:ext cx="82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untain Top 5">
    <a:dk1>
      <a:srgbClr val="463416"/>
    </a:dk1>
    <a:lt1>
      <a:srgbClr val="FFFFFF"/>
    </a:lt1>
    <a:dk2>
      <a:srgbClr val="003399"/>
    </a:dk2>
    <a:lt2>
      <a:srgbClr val="E3E3FF"/>
    </a:lt2>
    <a:accent1>
      <a:srgbClr val="3399FF"/>
    </a:accent1>
    <a:accent2>
      <a:srgbClr val="33CCCC"/>
    </a:accent2>
    <a:accent3>
      <a:srgbClr val="AAADCA"/>
    </a:accent3>
    <a:accent4>
      <a:srgbClr val="DADADA"/>
    </a:accent4>
    <a:accent5>
      <a:srgbClr val="ADCAFF"/>
    </a:accent5>
    <a:accent6>
      <a:srgbClr val="2DB9B9"/>
    </a:accent6>
    <a:hlink>
      <a:srgbClr val="00FFCC"/>
    </a:hlink>
    <a:folHlink>
      <a:srgbClr val="808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1133</TotalTime>
  <Words>1108</Words>
  <Application>Microsoft Office PowerPoint</Application>
  <PresentationFormat>全屏显示(4:3)</PresentationFormat>
  <Paragraphs>275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Wingdings</vt:lpstr>
      <vt:lpstr>Mountain Top</vt:lpstr>
      <vt:lpstr>Lua 游戏</vt:lpstr>
      <vt:lpstr>PowerPoint 演示文稿</vt:lpstr>
      <vt:lpstr>游戏状态</vt:lpstr>
      <vt:lpstr>PowerPoint 演示文稿</vt:lpstr>
      <vt:lpstr>PowerPoint 演示文稿</vt:lpstr>
      <vt:lpstr>PowerPoint 演示文稿</vt:lpstr>
      <vt:lpstr>修改 DrawString 函数</vt:lpstr>
      <vt:lpstr>PowerPoint 演示文稿</vt:lpstr>
      <vt:lpstr>PowerPoint 演示文稿</vt:lpstr>
      <vt:lpstr>PowerPoint 演示文稿</vt:lpstr>
      <vt:lpstr>修改 DrawPlane 函数</vt:lpstr>
      <vt:lpstr>键盘输入需解决的问题</vt:lpstr>
      <vt:lpstr>禁止键盘延迟</vt:lpstr>
      <vt:lpstr>游戏主逻辑中处理输入</vt:lpstr>
      <vt:lpstr>PowerPoint 演示文稿</vt:lpstr>
      <vt:lpstr>PowerPoint 演示文稿</vt:lpstr>
      <vt:lpstr>PowerPoint 演示文稿</vt:lpstr>
      <vt:lpstr>修改 DrawMap 函数</vt:lpstr>
      <vt:lpstr>我机发射子弹需解决的问题</vt:lpstr>
      <vt:lpstr>定义我机子弹相关的变量</vt:lpstr>
      <vt:lpstr>我机子弹变量初始化</vt:lpstr>
      <vt:lpstr>加载图片</vt:lpstr>
      <vt:lpstr>绘制我机子弹</vt:lpstr>
      <vt:lpstr>DrawBullet 函数</vt:lpstr>
      <vt:lpstr>修改ProcessInput发射子弹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255</cp:revision>
  <dcterms:created xsi:type="dcterms:W3CDTF">2021-12-15T01:12:33Z</dcterms:created>
  <dcterms:modified xsi:type="dcterms:W3CDTF">2022-12-21T04:30:02Z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6CB2E302777243F98D19C6F58DB45F9F</vt:lpwstr>
  </property>
  <property fmtid="{D5CDD505-2E9C-101B-9397-08002B2CF9AE}" pid="4" name="KSOProductBuildVer">
    <vt:lpwstr>2052-11.1.0.11194</vt:lpwstr>
  </property>
</Properties>
</file>