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95" r:id="rId3"/>
    <p:sldId id="290" r:id="rId5"/>
    <p:sldId id="283" r:id="rId6"/>
    <p:sldId id="860" r:id="rId7"/>
    <p:sldId id="689" r:id="rId8"/>
    <p:sldId id="828" r:id="rId9"/>
    <p:sldId id="789" r:id="rId10"/>
    <p:sldId id="829" r:id="rId11"/>
    <p:sldId id="830" r:id="rId12"/>
    <p:sldId id="831" r:id="rId13"/>
    <p:sldId id="832" r:id="rId14"/>
    <p:sldId id="861" r:id="rId15"/>
    <p:sldId id="846" r:id="rId16"/>
    <p:sldId id="875" r:id="rId17"/>
    <p:sldId id="877" r:id="rId18"/>
    <p:sldId id="900" r:id="rId19"/>
    <p:sldId id="847" r:id="rId20"/>
    <p:sldId id="848" r:id="rId21"/>
    <p:sldId id="893" r:id="rId22"/>
    <p:sldId id="894" r:id="rId23"/>
    <p:sldId id="895" r:id="rId24"/>
    <p:sldId id="878" r:id="rId25"/>
    <p:sldId id="834" r:id="rId26"/>
    <p:sldId id="896" r:id="rId27"/>
    <p:sldId id="873" r:id="rId28"/>
    <p:sldId id="901" r:id="rId29"/>
    <p:sldId id="897" r:id="rId30"/>
    <p:sldId id="898" r:id="rId31"/>
    <p:sldId id="840" r:id="rId32"/>
    <p:sldId id="841" r:id="rId33"/>
    <p:sldId id="862" r:id="rId34"/>
    <p:sldId id="863" r:id="rId35"/>
    <p:sldId id="864" r:id="rId36"/>
    <p:sldId id="865" r:id="rId37"/>
    <p:sldId id="866" r:id="rId38"/>
    <p:sldId id="868" r:id="rId39"/>
    <p:sldId id="867" r:id="rId40"/>
    <p:sldId id="842" r:id="rId41"/>
    <p:sldId id="844" r:id="rId42"/>
    <p:sldId id="869" r:id="rId43"/>
    <p:sldId id="871" r:id="rId44"/>
    <p:sldId id="843" r:id="rId45"/>
    <p:sldId id="872" r:id="rId46"/>
    <p:sldId id="291" r:id="rId47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  <a:srgbClr val="005BAC"/>
    <a:srgbClr val="0066B3"/>
    <a:srgbClr val="F2F2F2"/>
    <a:srgbClr val="F1F1F1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59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93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2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Update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每帧都执行一次。这是最常用的事件函数。如果你的渲染效率低下的时候update调用次数就会跟着下降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FixedUpdate  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每固定帧绘制时执行一次，FixedUpdate比较适用于物理引擎的计算。</a:t>
            </a:r>
            <a:endParaRPr lang="zh-CN" altLang="en-US" b="1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OnApplicationFocus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OnApplicationPause  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OnApplicationQuit  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应用程序失去焦点，应用程序暂停，应用程序退出时候发送这些消息。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OnBecameInvisible  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OnBecameVisible  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当脚本宿主（不）被任何摄像机显示时候发送此消息。</a:t>
            </a: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void Start() {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华文细黑" pitchFamily="2" charset="-122"/>
            </a:endParaRPr>
          </a:p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        waypoints = new Transform[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文细黑" pitchFamily="2" charset="-122"/>
                <a:sym typeface="+mn-ea"/>
              </a:rPr>
              <a:t>transform.childCount</a:t>
            </a:r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];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华文细黑" pitchFamily="2" charset="-122"/>
            </a:endParaRPr>
          </a:p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        int i = 0;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华文细黑" pitchFamily="2" charset="-122"/>
            </a:endParaRPr>
          </a:p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        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华文细黑" pitchFamily="2" charset="-122"/>
            </a:endParaRPr>
          </a:p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        foreach (Transform t in transform) {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华文细黑" pitchFamily="2" charset="-122"/>
            </a:endParaRPr>
          </a:p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            waypoints[i++] = t;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华文细黑" pitchFamily="2" charset="-122"/>
            </a:endParaRPr>
          </a:p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        }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华文细黑" pitchFamily="2" charset="-122"/>
            </a:endParaRPr>
          </a:p>
          <a:p>
            <a:pPr lvl="0" algn="l" eaLnBrk="0" hangingPunct="0"/>
            <a:r>
              <a:rPr lang="en-US" altLang="zh-CN" dirty="0">
                <a:latin typeface="Comic Sans MS" panose="030F0702030302020204" pitchFamily="66" charset="0"/>
                <a:ea typeface="华文细黑" pitchFamily="2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Component-based Development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We have a problem here.  We could put him under non-animating, but then we’d have to copy all the functionality in the CBaseEnemy and CFlyingEnemy classes, which is pretty ugly (circle cbaseenemy).  We’ve also broken interface re-use here, since he won’t be inheriting from these classes.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Alternately, we can add Bullet Bill as a flying enemy type and override some functions to disable any animation, although this is pretty ugly since we then we’d have a lot of code and data reserved for animation that isn’t used.   (circle canimatingobject)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Size = 垂直分辨率/（PPU*ScalingFactor） * 0.5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PPU：每单元的像素数（在各图片资源的属性处设置）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r>
              <a:rPr lang="zh-CN" altLang="en-US"/>
              <a:t>屏幕分辨率：960*640</a:t>
            </a:r>
            <a:endParaRPr lang="zh-CN" altLang="en-US"/>
          </a:p>
          <a:p>
            <a:r>
              <a:rPr lang="zh-CN" altLang="en-US"/>
              <a:t>则屏幕高度是640</a:t>
            </a:r>
            <a:endParaRPr lang="zh-CN" altLang="en-US"/>
          </a:p>
          <a:p>
            <a:r>
              <a:rPr lang="zh-CN" altLang="en-US"/>
              <a:t>假设PPU = 64</a:t>
            </a:r>
            <a:endParaRPr lang="zh-CN" altLang="en-US"/>
          </a:p>
          <a:p>
            <a:r>
              <a:rPr lang="zh-CN" altLang="en-US"/>
              <a:t>则 640/64 = 10 个世界单位元素竖直叠在一起将占据整个屏幕，</a:t>
            </a:r>
            <a:endParaRPr lang="zh-CN" altLang="en-US"/>
          </a:p>
          <a:p>
            <a:r>
              <a:rPr lang="zh-CN" altLang="en-US"/>
              <a:t>则相机的Size = 10/2 = 5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Transform组件是默认组件，可以查询其子对象的Transform；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，比如敌人和玩家都可以有健康组件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Size = 垂直分辨率/（PPU*ScalingFactor） * 0.5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PPU：每单元的像素数（在各图片资源的属性处设置）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r>
              <a:rPr lang="zh-CN" altLang="en-US"/>
              <a:t>屏幕分辨率：960*640</a:t>
            </a:r>
            <a:endParaRPr lang="zh-CN" altLang="en-US"/>
          </a:p>
          <a:p>
            <a:r>
              <a:rPr lang="zh-CN" altLang="en-US"/>
              <a:t>则屏幕高度是640</a:t>
            </a:r>
            <a:endParaRPr lang="zh-CN" altLang="en-US"/>
          </a:p>
          <a:p>
            <a:r>
              <a:rPr lang="zh-CN" altLang="en-US"/>
              <a:t>假设PPU = 64</a:t>
            </a:r>
            <a:endParaRPr lang="zh-CN" altLang="en-US"/>
          </a:p>
          <a:p>
            <a:r>
              <a:rPr lang="zh-CN" altLang="en-US"/>
              <a:t>则 640/64 = 10 个世界单位元素竖直叠在一起将占据整个屏幕，</a:t>
            </a:r>
            <a:endParaRPr lang="zh-CN" altLang="en-US"/>
          </a:p>
          <a:p>
            <a:r>
              <a:rPr lang="zh-CN" altLang="en-US"/>
              <a:t>则相机的Size = 10/2 = 5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9511"/>
            <a:ext cx="8741880" cy="899665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dirty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noAutofit/>
          </a:bodyPr>
          <a:lstStyle/>
          <a:p>
            <a:pPr algn="ctr" defTabSz="932180" fontAlgn="base">
              <a:spcBef>
                <a:spcPct val="0"/>
              </a:spcBef>
              <a:spcAft>
                <a:spcPct val="0"/>
              </a:spcAft>
            </a:pPr>
            <a:endParaRPr lang="en-US" sz="13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7321"/>
            <a:ext cx="8740141" cy="1956973"/>
          </a:xfrm>
        </p:spPr>
        <p:txBody>
          <a:bodyPr/>
          <a:lstStyle>
            <a:lvl1pPr marL="0" indent="0">
              <a:buNone/>
              <a:defRPr sz="242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463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298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880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72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9486" y="163432"/>
            <a:ext cx="1257096" cy="2521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3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主讲：刘生建</a:t>
            </a:r>
            <a:endParaRPr lang="zh-CN" altLang="en-US" sz="32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11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讲 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Unity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开发基本</a:t>
            </a:r>
            <a:endParaRPr lang="zh-CN" altLang="en-US" kern="10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2D</a:t>
            </a:r>
            <a:r>
              <a:rPr lang="zh-CN" altLang="en-US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游戏引擎应用与开发</a:t>
            </a:r>
            <a:endParaRPr lang="zh-CN" altLang="en-US" sz="5400" b="1" kern="10" spc="300" dirty="0" smtClean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2.3 </a:t>
            </a:r>
            <a:r>
              <a:rPr lang="zh-CN" altLang="en-US"/>
              <a:t>检查器</a:t>
            </a:r>
            <a:r>
              <a:rPr lang="zh-CN" altLang="en-US"/>
              <a:t>窗口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66490" y="6193155"/>
            <a:ext cx="4734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允许查看和编辑当前选定对象的所有属性</a:t>
            </a:r>
            <a:endParaRPr lang="zh-CN" altLang="en-US" i="1">
              <a:solidFill>
                <a:srgbClr val="005BA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697" name="Picture 2" descr="InspectorWindowCall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248" y="1206183"/>
            <a:ext cx="7620000" cy="476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2.4 </a:t>
            </a:r>
            <a:r>
              <a:rPr lang="zh-CN" altLang="en-US"/>
              <a:t>工具栏</a:t>
            </a:r>
            <a:endParaRPr lang="zh-CN" altLang="en-US"/>
          </a:p>
        </p:txBody>
      </p:sp>
      <p:pic>
        <p:nvPicPr>
          <p:cNvPr id="30721" name="Picture 2" descr="https://www.w3cschool.cn/attachments/image/20170815/150280420680828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3" y="1397000"/>
            <a:ext cx="7559675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2" name="矩形 169"/>
          <p:cNvSpPr/>
          <p:nvPr/>
        </p:nvSpPr>
        <p:spPr>
          <a:xfrm>
            <a:off x="577215" y="2841625"/>
            <a:ext cx="8002588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提供了对最基本的工作特性的访问。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在左侧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它包含了操作场景视图和其中的对象的基本工具。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在中心是播放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暂停和步骤控制。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右边的按钮使您可以访问您的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云服务和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帐户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然后是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图层可见性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菜单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最后是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编辑器布局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菜单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为编辑器窗口提供了一些备用布局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并允许您保存自己的自定义布局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2.4 </a:t>
            </a:r>
            <a:r>
              <a:rPr lang="zh-CN" altLang="en-US"/>
              <a:t>工具栏</a:t>
            </a:r>
            <a:endParaRPr lang="zh-CN" altLang="en-US"/>
          </a:p>
        </p:txBody>
      </p:sp>
      <p:sp>
        <p:nvSpPr>
          <p:cNvPr id="15363" name="Rectangle 13"/>
          <p:cNvSpPr>
            <a:spLocks noChangeArrowheads="1"/>
          </p:cNvSpPr>
          <p:nvPr/>
        </p:nvSpPr>
        <p:spPr bwMode="auto">
          <a:xfrm>
            <a:off x="2302510" y="1658412"/>
            <a:ext cx="5829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111111"/>
                </a:solidFill>
                <a:latin typeface="Times New Roman" panose="02020603050405020304" pitchFamily="18" charset="0"/>
              </a:rPr>
              <a:t>快捷键</a:t>
            </a:r>
            <a: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</a:rPr>
              <a:t>--</a:t>
            </a:r>
            <a: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Q</a:t>
            </a:r>
            <a:endParaRPr lang="en-US" altLang="zh-CN" dirty="0">
              <a:solidFill>
                <a:srgbClr val="111111"/>
              </a:solidFill>
              <a:latin typeface="Times New Roman" panose="02020603050405020304" pitchFamily="18" charset="0"/>
              <a:ea typeface="Gulim" pitchFamily="2" charset="-127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  <a:t>鼠标左键移动观察点</a:t>
            </a:r>
            <a:endParaRPr lang="zh-CN" altLang="en-US" dirty="0">
              <a:solidFill>
                <a:srgbClr val="111111"/>
              </a:solidFill>
              <a:latin typeface="Times New Roman" panose="02020603050405020304" pitchFamily="18" charset="0"/>
              <a:ea typeface="Gulim" pitchFamily="2" charset="-127"/>
            </a:endParaRPr>
          </a:p>
          <a:p>
            <a:pPr eaLnBrk="0" hangingPunct="0"/>
            <a:r>
              <a:rPr lang="zh-CN" altLang="en-US" dirty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鼠标右键旋转观察点</a:t>
            </a:r>
            <a:endParaRPr lang="zh-CN" altLang="en-US" dirty="0">
              <a:solidFill>
                <a:srgbClr val="111111"/>
              </a:solidFill>
              <a:latin typeface="Times New Roman" panose="02020603050405020304" pitchFamily="18" charset="0"/>
              <a:ea typeface="Gulim" pitchFamily="2" charset="-127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鼠标滚动靠近</a:t>
            </a:r>
            <a:r>
              <a:rPr lang="zh-CN" altLang="en-US" dirty="0" smtClean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或者</a:t>
            </a:r>
            <a:r>
              <a:rPr lang="zh-CN" altLang="en-US" dirty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远离</a:t>
            </a:r>
            <a:r>
              <a:rPr lang="zh-CN" altLang="en-US" dirty="0" smtClean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被</a:t>
            </a:r>
            <a:r>
              <a:rPr lang="zh-CN" altLang="en-US" dirty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观察物体</a:t>
            </a:r>
            <a:br>
              <a:rPr lang="ko-KR" altLang="en-US" dirty="0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</a:br>
            <a:endParaRPr lang="zh-CN" altLang="en-US" dirty="0">
              <a:solidFill>
                <a:srgbClr val="11111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4" name="Picture 14" descr="C:\Program Files\Unity\Editor\Data\Documentation\Documentation\Images\manual\Toolbar-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" y="1736725"/>
            <a:ext cx="12192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" y="3105150"/>
            <a:ext cx="1581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023235" y="3248025"/>
            <a:ext cx="58293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</a:rPr>
              <a:t>快捷键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</a:rPr>
              <a:t>--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宋体" panose="02010600030101010101" pitchFamily="2" charset="-122"/>
              </a:rPr>
              <a:t>W</a:t>
            </a:r>
            <a:endParaRPr lang="en-US" altLang="zh-CN">
              <a:solidFill>
                <a:srgbClr val="111111"/>
              </a:solidFill>
              <a:latin typeface="Times New Roman" panose="02020603050405020304" pitchFamily="18" charset="0"/>
              <a:ea typeface="Gulim" pitchFamily="2" charset="-127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  <a:t>红色朝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  <a:t>x</a:t>
            </a:r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</a:rPr>
              <a:t>正方向移动</a:t>
            </a:r>
            <a:endParaRPr lang="zh-CN" altLang="en-US">
              <a:solidFill>
                <a:srgbClr val="111111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绿色朝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Arial" panose="020B0604020202020204" pitchFamily="34" charset="0"/>
              </a:rPr>
              <a:t>y</a:t>
            </a:r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正方向移动</a:t>
            </a:r>
            <a:endParaRPr lang="zh-CN" altLang="en-US">
              <a:solidFill>
                <a:srgbClr val="111111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蓝色</a:t>
            </a:r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宋体" panose="02010600030101010101" pitchFamily="2" charset="-122"/>
              </a:rPr>
              <a:t>朝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宋体" panose="02010600030101010101" pitchFamily="2" charset="-122"/>
              </a:rPr>
              <a:t>z</a:t>
            </a:r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正方向移动</a:t>
            </a:r>
            <a:br>
              <a:rPr lang="ko-KR" altLang="en-US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</a:br>
            <a:endParaRPr lang="zh-CN" altLang="en-US">
              <a:solidFill>
                <a:srgbClr val="11111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7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" y="3681413"/>
            <a:ext cx="1781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98" y="5192713"/>
            <a:ext cx="186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5615623" y="4743450"/>
            <a:ext cx="3886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</a:rPr>
              <a:t>快捷键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</a:rPr>
              <a:t>--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  <a:sym typeface="宋体" panose="02010600030101010101" pitchFamily="2" charset="-122"/>
              </a:rPr>
              <a:t>T</a:t>
            </a:r>
            <a:endParaRPr lang="en-US" altLang="zh-CN">
              <a:solidFill>
                <a:srgbClr val="111111"/>
              </a:solidFill>
              <a:latin typeface="Times New Roman" panose="02020603050405020304" pitchFamily="18" charset="0"/>
              <a:ea typeface="Gulim" pitchFamily="2" charset="-127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  <a:t>主要用在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  <a:t>2D</a:t>
            </a:r>
            <a:r>
              <a:rPr lang="zh-CN" altLang="en-US">
                <a:solidFill>
                  <a:srgbClr val="111111"/>
                </a:solidFill>
                <a:latin typeface="Times New Roman" panose="02020603050405020304" pitchFamily="18" charset="0"/>
              </a:rPr>
              <a:t>游戏物体设置中</a:t>
            </a:r>
            <a:br>
              <a:rPr lang="ko-KR" altLang="en-US">
                <a:solidFill>
                  <a:srgbClr val="111111"/>
                </a:solidFill>
                <a:latin typeface="Times New Roman" panose="02020603050405020304" pitchFamily="18" charset="0"/>
                <a:ea typeface="Gulim" pitchFamily="2" charset="-127"/>
              </a:rPr>
            </a:br>
            <a:endParaRPr lang="zh-CN" altLang="en-US">
              <a:solidFill>
                <a:srgbClr val="1111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5" name="내용 개체 틀 2"/>
          <p:cNvSpPr>
            <a:spLocks noGrp="1" noChangeArrowheads="1"/>
          </p:cNvSpPr>
          <p:nvPr>
            <p:ph idx="4294967295"/>
          </p:nvPr>
        </p:nvSpPr>
        <p:spPr>
          <a:xfrm>
            <a:off x="4460240" y="889000"/>
            <a:ext cx="4453890" cy="594360"/>
          </a:xfrm>
        </p:spPr>
        <p:txBody>
          <a:bodyPr/>
          <a:p>
            <a:pPr lvl="1"/>
            <a:r>
              <a:rPr lang="zh-CN" altLang="en-US" dirty="0" smtClean="0">
                <a:solidFill>
                  <a:srgbClr val="E60012"/>
                </a:solidFill>
              </a:rPr>
              <a:t>使用快捷键Ctrl-D复制</a:t>
            </a:r>
            <a:endParaRPr lang="zh-CN" altLang="en-US" dirty="0" smtClean="0">
              <a:solidFill>
                <a:srgbClr val="E6001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018155" y="2738755"/>
            <a:ext cx="5481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核心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概念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基本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49154" name="내용 개체 틀 2"/>
          <p:cNvSpPr>
            <a:spLocks noGrp="1"/>
          </p:cNvSpPr>
          <p:nvPr/>
        </p:nvSpPr>
        <p:spPr>
          <a:xfrm>
            <a:off x="177165" y="1061200"/>
            <a:ext cx="8789988" cy="488047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800100" lvl="1" indent="-34290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游戏对象 (GameObject)</a:t>
            </a:r>
            <a:endParaRPr lang="zh-CN" altLang="en-US" sz="24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zh-CN" altLang="en-US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一个游戏对象表示游戏世界的一个存在物体</a:t>
            </a:r>
            <a:endParaRPr lang="en-US" altLang="zh-CN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zh-CN" altLang="en-US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包含一个名称 (Name)、一个标签 (Tag) 和一个 层 (Layer)</a:t>
            </a:r>
            <a:endParaRPr lang="zh-CN" altLang="en-US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zh-CN" altLang="en-US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每个游戏对象可以包含任意个组件 (Components)</a:t>
            </a:r>
            <a:endParaRPr lang="zh-CN" altLang="en-US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en-US" sz="1600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l" eaLnBrk="0" fontAlgn="base" latinLnBrk="0" hangingPunct="0">
              <a:spcBef>
                <a:spcPct val="20000"/>
              </a:spcBef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 (Component)</a:t>
            </a:r>
            <a:endParaRPr lang="zh-CN" altLang="en-US" sz="24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 eaLnBrk="0" fontAlgn="base" latinLnBrk="0" hangingPunct="0">
              <a:spcBef>
                <a:spcPct val="20000"/>
              </a:spcBef>
              <a:buClr>
                <a:srgbClr val="000000"/>
              </a:buClr>
              <a:buSzTx/>
              <a:buNone/>
            </a:pPr>
            <a:r>
              <a:rPr lang="zh-CN" altLang="en-US" sz="1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一个组件</a:t>
            </a:r>
            <a:r>
              <a:rPr lang="zh-CN" altLang="en-US" sz="1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实例</a:t>
            </a:r>
            <a:r>
              <a:rPr lang="zh-CN" altLang="en-US" sz="1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表示游戏世界的功能特性</a:t>
            </a:r>
            <a:endParaRPr lang="zh-CN" altLang="en-US" sz="1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2" algn="l" eaLnBrk="0" fontAlgn="base" latinLnBrk="0" hangingPunct="0">
              <a:spcBef>
                <a:spcPct val="20000"/>
              </a:spcBef>
              <a:buClr>
                <a:srgbClr val="000000"/>
              </a:buClr>
              <a:buSzTx/>
              <a:buNone/>
            </a:pPr>
            <a:r>
              <a:rPr lang="zh-CN" altLang="en-US" sz="1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该组件的不同实例可以服务于不同的游戏对象</a:t>
            </a:r>
            <a:endParaRPr lang="zh-CN" altLang="en-US" sz="1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en-US" sz="2000" b="1" u="none" baseline="0" dirty="0">
              <a:solidFill>
                <a:srgbClr val="11111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l" eaLnBrk="0" fontAlgn="base" latinLnBrk="0" hangingPunct="0">
              <a:spcBef>
                <a:spcPct val="20000"/>
              </a:spcBef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变换组件 (Transform Component)</a:t>
            </a:r>
            <a:endParaRPr lang="zh-CN" altLang="en-US" sz="24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 eaLnBrk="0" fontAlgn="base" latinLnBrk="0" hangingPunct="0">
              <a:spcBef>
                <a:spcPct val="20000"/>
              </a:spcBef>
              <a:buClr>
                <a:srgbClr val="000000"/>
              </a:buClr>
              <a:buSzTx/>
              <a:buNone/>
            </a:pPr>
            <a:endParaRPr lang="zh-CN" altLang="en-US" sz="1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3.2 </a:t>
            </a:r>
            <a:r>
              <a:rPr lang="zh-CN" altLang="en-US"/>
              <a:t>ransform组件</a:t>
            </a:r>
            <a:endParaRPr lang="zh-CN" altLang="en-US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53048" y="927418"/>
            <a:ext cx="8707437" cy="3761740"/>
          </a:xfrm>
        </p:spPr>
        <p:txBody>
          <a:bodyPr wrap="square" lIns="68580" tIns="34290" rIns="68580" bIns="34290" anchor="t" anchorCtr="0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变换组件是最重要的组件，因为所有游戏对象的变换能力均由此组件启用。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它定义了游戏对象的位置、旋转和缩放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如果一个游戏对象 没有变换组件，它只是计算机内存中的一些信息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变换组件还启用称为“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父子化 (Parenting)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”的概念，它是应用游戏对象的关键场景的层次结构中每个节点都有一个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transform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每一个继承自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MonoBehaviour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的组件都有一个数据成员指向这个节点的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transform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组件，使用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this.transform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获得。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86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7148" y="4719638"/>
            <a:ext cx="3368675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3.3 </a:t>
            </a:r>
            <a:r>
              <a:t>类图一览</a:t>
            </a:r>
          </a:p>
        </p:txBody>
      </p:sp>
      <p:pic>
        <p:nvPicPr>
          <p:cNvPr id="5169" name="图片 5168" descr="unity3d-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315" y="713105"/>
            <a:ext cx="4799330" cy="611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3.4 </a:t>
            </a:r>
            <a:r>
              <a:rPr lang="zh-CN" altLang="en-US"/>
              <a:t>创建自己的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3379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998" y="1703388"/>
            <a:ext cx="7604125" cy="425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3.4 </a:t>
            </a:r>
            <a:r>
              <a:rPr lang="zh-CN" altLang="en-US"/>
              <a:t>创建自己的组件</a:t>
            </a:r>
            <a:endParaRPr lang="zh-CN" altLang="en-US"/>
          </a:p>
        </p:txBody>
      </p:sp>
      <p:pic>
        <p:nvPicPr>
          <p:cNvPr id="3481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3038" y="1329055"/>
            <a:ext cx="2422525" cy="505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文本框 99"/>
          <p:cNvSpPr txBox="1"/>
          <p:nvPr/>
        </p:nvSpPr>
        <p:spPr>
          <a:xfrm>
            <a:off x="1627505" y="4795838"/>
            <a:ext cx="29305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28600" indent="-228600"/>
            <a:r>
              <a:rPr lang="zh-CN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MyCom</a:t>
            </a:r>
            <a:r>
              <a:rPr lang="zh-CN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组件拖到主相机上</a:t>
            </a:r>
            <a:endParaRPr lang="zh-CN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100" y="5889625"/>
            <a:ext cx="259238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3.5 </a:t>
            </a:r>
            <a:r>
              <a:rPr lang="zh-CN" altLang="en-US"/>
              <a:t>基本执行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68610" name="내용 개체 틀 2"/>
          <p:cNvSpPr>
            <a:spLocks noGrp="1"/>
          </p:cNvSpPr>
          <p:nvPr/>
        </p:nvSpPr>
        <p:spPr>
          <a:xfrm>
            <a:off x="374015" y="1528445"/>
            <a:ext cx="8855075" cy="49657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Awake</a:t>
            </a:r>
            <a:endParaRPr lang="zh-CN" altLang="en-US" sz="2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当前控制脚本实例被装载的时候调用。</a:t>
            </a:r>
            <a:endParaRPr lang="zh-CN" altLang="en-US" sz="2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一般用于初始化整个实例。</a:t>
            </a:r>
            <a:endParaRPr lang="zh-CN" altLang="en-US" sz="2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endParaRPr lang="zh-CN" altLang="en-US" sz="2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u="none" baseline="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当前控制脚本第一次执行Update之前调用</a:t>
            </a:r>
            <a:endParaRPr lang="zh-CN" altLang="en-US" sz="2800" u="none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04744" y="2131617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65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编辑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器基础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04744" y="1321992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引擎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介绍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14731" y="2945379"/>
            <a:ext cx="5265008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核心概念</a:t>
              </a:r>
              <a:endParaRPr lang="zh-CN" altLang="en-US" sz="265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04903" y="3786754"/>
            <a:ext cx="5265008" cy="632788"/>
            <a:chOff x="2489302" y="3032501"/>
            <a:chExt cx="7020011" cy="632788"/>
          </a:xfrm>
        </p:grpSpPr>
        <p:sp>
          <p:nvSpPr>
            <p:cNvPr id="33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常用技巧</a:t>
              </a:r>
              <a:endParaRPr lang="zh-CN" altLang="en-US" sz="265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4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904903" y="4631939"/>
            <a:ext cx="5265008" cy="632788"/>
            <a:chOff x="2489302" y="3032501"/>
            <a:chExt cx="7020011" cy="632788"/>
          </a:xfrm>
        </p:grpSpPr>
        <p:sp>
          <p:nvSpPr>
            <p:cNvPr id="5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组件化开发</a:t>
              </a:r>
              <a:endParaRPr lang="zh-CN" altLang="en-US" sz="265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TextBox 36"/>
            <p:cNvSpPr txBox="1"/>
            <p:nvPr/>
          </p:nvSpPr>
          <p:spPr>
            <a:xfrm>
              <a:off x="2489302" y="3032501"/>
              <a:ext cx="936001" cy="6299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5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3.6 </a:t>
            </a:r>
            <a:r>
              <a:t>获得两帧时间间隔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540828"/>
            <a:ext cx="8369300" cy="4592955"/>
          </a:xfrm>
        </p:spPr>
        <p:txBody>
          <a:bodyPr wrap="square" lIns="68580" tIns="34290" rIns="68580" bIns="34290" anchor="t" anchorCtr="0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void Update () {      //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距离上一次刷新的时间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　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float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Time.deltaTime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; 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FixedUpdate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() {  //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物理引擎固定更新的时间间隔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　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float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Time.fixedDeltaTime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; 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3.7 </a:t>
            </a:r>
            <a:r>
              <a:rPr lang="zh-CN"/>
              <a:t>查找及</a:t>
            </a:r>
            <a:r>
              <a:rPr lang="zh-CN"/>
              <a:t>遍历</a:t>
            </a:r>
            <a:endParaRPr lang="zh-CN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0" y="1325880"/>
            <a:ext cx="9593580" cy="4205605"/>
          </a:xfrm>
        </p:spPr>
        <p:txBody>
          <a:bodyPr wrap="square" lIns="68580" tIns="34290" rIns="68580" bIns="34290" anchor="t" anchorCtr="0">
            <a:noAutofit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>
                <a:sym typeface="+mn-ea"/>
              </a:rPr>
              <a:t>var</a:t>
            </a:r>
            <a:r>
              <a:rPr>
                <a:sym typeface="+mn-ea"/>
              </a:rPr>
              <a:t> rb = GetComponent&lt;Rigidbody</a:t>
            </a:r>
            <a:r>
              <a:rPr lang="en-US">
                <a:sym typeface="+mn-ea"/>
              </a:rPr>
              <a:t>2D</a:t>
            </a:r>
            <a:r>
              <a:rPr>
                <a:sym typeface="+mn-ea"/>
              </a:rPr>
              <a:t>&gt;();</a:t>
            </a:r>
            <a:endParaRPr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endParaRPr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transform.childCount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foreach (Transform t in transform)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player = GameObject.FindWithTag("Player");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enemies = GameObject.FindGameObjectsWithTag("Enemy");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t>随堂测试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540828"/>
            <a:ext cx="8369300" cy="2653665"/>
          </a:xfrm>
        </p:spPr>
        <p:txBody>
          <a:bodyPr wrap="square" lIns="68580" tIns="34290" rIns="68580" bIns="34290" anchor="t" anchorCtr="0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查找一个对象的下级子对象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zh-CN">
                <a:sym typeface="+mn-ea"/>
              </a:rPr>
              <a:t>一个对象的</a:t>
            </a:r>
            <a:r>
              <a:rPr lang="zh-CN">
                <a:sym typeface="+mn-ea"/>
              </a:rPr>
              <a:t>全部子对象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144520" y="2738755"/>
            <a:ext cx="5354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常用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技巧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4.1 </a:t>
            </a:r>
            <a:r>
              <a:t>实例化预制件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9395" y="1093153"/>
            <a:ext cx="8369300" cy="5239385"/>
          </a:xfrm>
        </p:spPr>
        <p:txBody>
          <a:bodyPr wrap="square" lIns="68580" tIns="34290" rIns="68580" bIns="34290" anchor="t" anchorCtr="0">
            <a:spAutoFit/>
          </a:bodyPr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public GameObject demoObj;</a:t>
            </a:r>
            <a:endParaRPr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void Start () {</a:t>
            </a:r>
            <a:endParaRPr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for (int i=-5; i&lt;=5; i++) {</a:t>
            </a:r>
            <a:endParaRPr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GameObject obj=Instantiate (demoObj);</a:t>
            </a:r>
            <a:endParaRPr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obj.transform.localPosition=new Vector3(i,0,0);</a:t>
            </a:r>
            <a:endParaRPr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}</a:t>
            </a:r>
            <a:endParaRPr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}</a:t>
            </a:r>
            <a:endParaRPr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 </a:t>
            </a:r>
            <a:r>
              <a:t>随堂测试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113790" y="2377440"/>
            <a:ext cx="7075805" cy="1360805"/>
          </a:xfrm>
        </p:spPr>
        <p:txBody>
          <a:bodyPr wrap="square" lIns="68580" tIns="34290" rIns="68580" bIns="34290" anchor="t" anchorCtr="0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波动曲线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4.2 </a:t>
            </a:r>
            <a:r>
              <a:rPr lang="zh-CN"/>
              <a:t>随机</a:t>
            </a:r>
            <a:r>
              <a:rPr lang="zh-CN"/>
              <a:t>函数</a:t>
            </a:r>
            <a:endParaRPr lang="zh-CN"/>
          </a:p>
        </p:txBody>
      </p:sp>
      <p:sp>
        <p:nvSpPr>
          <p:cNvPr id="64514" name="矩形 38916"/>
          <p:cNvSpPr/>
          <p:nvPr/>
        </p:nvSpPr>
        <p:spPr>
          <a:xfrm>
            <a:off x="241935" y="1680210"/>
            <a:ext cx="8589010" cy="36385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Random.value 返回一个随机浮点数，范围在 0.0 和 1.0 之间。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int nub=Random.Range(3,5);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//用来在3到5里面生成一个随机的整数，但是不包括5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var randWithinCircle = Random.insideUnitCircle * radius;`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005" y="5692140"/>
            <a:ext cx="8230870" cy="685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i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https://docs.unity.cn/cn/2020.3/Manual/class-Random.html</a:t>
            </a:r>
            <a:endParaRPr lang="zh-CN" altLang="en-US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4.3 </a:t>
            </a:r>
            <a:r>
              <a:t>Coroutines(协程)用法</a:t>
            </a:r>
          </a:p>
        </p:txBody>
      </p:sp>
      <p:sp>
        <p:nvSpPr>
          <p:cNvPr id="64514" name="矩形 38916"/>
          <p:cNvSpPr/>
          <p:nvPr/>
        </p:nvSpPr>
        <p:spPr>
          <a:xfrm>
            <a:off x="226695" y="947420"/>
            <a:ext cx="8589010" cy="533019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using UnityEngine;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using System.Collections;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public class ExampleClass : MonoBehaviour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IEnumerator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Start()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print("Starting " + Time.time);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yield return StartCoroutine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(WaitAndPrint(2.0F));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print("Done " + Time.time);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}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IEnumerator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WaitAndPrint(float waitTime)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yield return new WaitForSeconds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(waitTime);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print("WaitAndPrint " + Time.time);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}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4.4 </a:t>
            </a:r>
            <a:r>
              <a:t>重复执行函数</a:t>
            </a:r>
          </a:p>
        </p:txBody>
      </p:sp>
      <p:sp>
        <p:nvSpPr>
          <p:cNvPr id="64514" name="矩形 38916"/>
          <p:cNvSpPr/>
          <p:nvPr/>
        </p:nvSpPr>
        <p:spPr>
          <a:xfrm>
            <a:off x="226695" y="947420"/>
            <a:ext cx="8589010" cy="533019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public class ExampleClass : MonoBehaviour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public Rigidbody projectile;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void LaunchProjectile()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Rigidbody instance = Instantiate(projectile);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instance.velocity = Random.insideUnitSphere * 5;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}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void Example()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//Invoke("LaunchProjectile", 2);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//2秒之后，执行一次动作。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InvokeRepeating("LaunchProjectile", 2, 0.3F);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//2秒之后，执行动作，然后每过0.3秒重复执行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}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algn="l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038475" y="2738755"/>
            <a:ext cx="546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组件化开发（CBD）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18460" y="2738755"/>
            <a:ext cx="5581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引擎介绍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pic>
        <p:nvPicPr>
          <p:cNvPr id="66564" name="内容占位符 66563" descr="code enemy 1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1584325" y="1845945"/>
            <a:ext cx="5871845" cy="36195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pic>
        <p:nvPicPr>
          <p:cNvPr id="24577" name="内容占位符 68609" descr="enemy chart2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574800"/>
            <a:ext cx="6648450" cy="4363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pic>
        <p:nvPicPr>
          <p:cNvPr id="26625" name="内容占位符 70657" descr="enemy chart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396365"/>
            <a:ext cx="6939280" cy="455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pic>
        <p:nvPicPr>
          <p:cNvPr id="28673" name="内容占位符 72705" descr="enemy chart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1226820"/>
            <a:ext cx="7242810" cy="475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pic>
        <p:nvPicPr>
          <p:cNvPr id="30721" name="内容占位符 74753" descr="enemy chart5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038225"/>
            <a:ext cx="6453505" cy="543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sp>
        <p:nvSpPr>
          <p:cNvPr id="76802" name="文本占位符 76801"/>
          <p:cNvSpPr>
            <a:spLocks noGrp="1"/>
          </p:cNvSpPr>
          <p:nvPr>
            <p:ph type="body" sz="half" idx="1"/>
          </p:nvPr>
        </p:nvSpPr>
        <p:spPr>
          <a:xfrm>
            <a:off x="1201420" y="1667510"/>
            <a:ext cx="6931660" cy="3857625"/>
          </a:xfrm>
        </p:spPr>
        <p:txBody>
          <a:bodyPr anchor="t"/>
          <a:p>
            <a:r>
              <a:rPr lang="en-US" altLang="zh-CN" kern="1200" dirty="0">
                <a:solidFill>
                  <a:schemeClr val="tx1"/>
                </a:solidFill>
              </a:rPr>
              <a:t>Bullet Bill: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lvl="1"/>
            <a:r>
              <a:rPr lang="en-US" altLang="zh-CN" kern="1200" dirty="0">
                <a:solidFill>
                  <a:schemeClr val="tx1"/>
                </a:solidFill>
              </a:rPr>
              <a:t>Enemy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lvl="1"/>
            <a:r>
              <a:rPr lang="en-US" altLang="zh-CN" kern="1200" dirty="0">
                <a:solidFill>
                  <a:schemeClr val="tx1"/>
                </a:solidFill>
              </a:rPr>
              <a:t>Flying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lvl="1"/>
            <a:r>
              <a:rPr lang="en-US" altLang="zh-CN" kern="1200" dirty="0">
                <a:solidFill>
                  <a:schemeClr val="tx1"/>
                </a:solidFill>
              </a:rPr>
              <a:t>Non-animating</a:t>
            </a:r>
            <a:endParaRPr lang="en-US" altLang="zh-CN" kern="1200" dirty="0">
              <a:solidFill>
                <a:schemeClr val="tx1"/>
              </a:solidFill>
            </a:endParaRPr>
          </a:p>
        </p:txBody>
      </p:sp>
      <p:pic>
        <p:nvPicPr>
          <p:cNvPr id="32770" name="内容占位符 76802" descr="bulletbill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7535" y="2465229"/>
            <a:ext cx="1228725" cy="1128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pic>
        <p:nvPicPr>
          <p:cNvPr id="34817" name="内容占位符 78849" descr="enemy chart6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1002030"/>
            <a:ext cx="6933565" cy="558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OOP构建游戏的问题 </a:t>
            </a:r>
            <a:endParaRPr lang="zh-CN" altLang="en-US"/>
          </a:p>
        </p:txBody>
      </p:sp>
      <p:pic>
        <p:nvPicPr>
          <p:cNvPr id="36865" name="内容占位符 80897" descr="enemy chart7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1024890"/>
            <a:ext cx="6917690" cy="556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1125" y="106045"/>
            <a:ext cx="7248525" cy="571500"/>
          </a:xfrm>
        </p:spPr>
        <p:txBody>
          <a:bodyPr/>
          <a:p>
            <a:r>
              <a:rPr lang="en-US" altLang="zh-CN"/>
              <a:t>5.2 </a:t>
            </a:r>
            <a:r>
              <a:rPr lang="zh-CN" altLang="en-US"/>
              <a:t>基于组件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87043" name="内容占位符 87042"/>
          <p:cNvSpPr>
            <a:spLocks noGrp="1"/>
          </p:cNvSpPr>
          <p:nvPr>
            <p:ph idx="1"/>
          </p:nvPr>
        </p:nvSpPr>
        <p:spPr>
          <a:xfrm>
            <a:off x="1281430" y="1464310"/>
            <a:ext cx="6745605" cy="4272915"/>
          </a:xfrm>
        </p:spPr>
        <p:txBody>
          <a:bodyPr anchor="t">
            <a:noAutofit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700" dirty="0">
                <a:solidFill>
                  <a:schemeClr val="tx1"/>
                </a:solidFill>
              </a:rPr>
              <a:t>Instead of inheritance, we </a:t>
            </a:r>
            <a:r>
              <a:rPr lang="en-US" altLang="zh-CN" sz="2700" dirty="0">
                <a:solidFill>
                  <a:schemeClr val="tx1"/>
                </a:solidFill>
                <a:highlight>
                  <a:srgbClr val="FFFF00"/>
                </a:highlight>
              </a:rPr>
              <a:t>use containment</a:t>
            </a:r>
            <a:r>
              <a:rPr lang="en-US" altLang="zh-CN" sz="2700" dirty="0">
                <a:solidFill>
                  <a:schemeClr val="tx1"/>
                </a:solidFill>
              </a:rPr>
              <a:t>.</a:t>
            </a:r>
            <a:endParaRPr lang="en-US" altLang="zh-CN" sz="27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en-US" altLang="zh-CN" sz="27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700" dirty="0">
                <a:solidFill>
                  <a:schemeClr val="tx1"/>
                </a:solidFill>
              </a:rPr>
              <a:t>Take each level of the class hierarchy, and change it to a component.</a:t>
            </a:r>
            <a:endParaRPr lang="en-US" altLang="zh-CN" sz="27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en-US" altLang="zh-CN" sz="27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700" dirty="0">
                <a:solidFill>
                  <a:schemeClr val="tx1"/>
                </a:solidFill>
              </a:rPr>
              <a:t>This technique is called “</a:t>
            </a:r>
            <a:r>
              <a:rPr lang="en-US" altLang="zh-CN" sz="2700" dirty="0" err="1">
                <a:solidFill>
                  <a:schemeClr val="tx1"/>
                </a:solidFill>
              </a:rPr>
              <a:t>Levelizing</a:t>
            </a:r>
            <a:r>
              <a:rPr lang="en-US" altLang="zh-CN" sz="2700" dirty="0">
                <a:solidFill>
                  <a:schemeClr val="tx1"/>
                </a:solidFill>
              </a:rPr>
              <a:t>”.</a:t>
            </a:r>
            <a:endParaRPr lang="en-US" altLang="zh-CN" sz="2700" dirty="0">
              <a:solidFill>
                <a:schemeClr val="tx1"/>
              </a:solidFill>
            </a:endParaRPr>
          </a:p>
          <a:p>
            <a:endParaRPr lang="en-US" altLang="zh-CN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>
                <a:sym typeface="+mn-ea"/>
              </a:rPr>
              <a:t>5.2 </a:t>
            </a:r>
            <a:r>
              <a:rPr lang="zh-CN" altLang="en-US">
                <a:sym typeface="+mn-ea"/>
              </a:rPr>
              <a:t>基于组件开发</a:t>
            </a:r>
            <a:endParaRPr lang="zh-CN" altLang="en-US"/>
          </a:p>
        </p:txBody>
      </p:sp>
      <p:pic>
        <p:nvPicPr>
          <p:cNvPr id="43009" name="内容占位符 89089" descr="enemy chart - levelize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1121410"/>
            <a:ext cx="6919595" cy="509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/>
              <a:t>1.1 </a:t>
            </a:r>
            <a:r>
              <a:t>Unity是什么？</a:t>
            </a:r>
          </a:p>
        </p:txBody>
      </p:sp>
      <p:sp>
        <p:nvSpPr>
          <p:cNvPr id="19458" name="文本框 1"/>
          <p:cNvSpPr txBox="1"/>
          <p:nvPr/>
        </p:nvSpPr>
        <p:spPr>
          <a:xfrm>
            <a:off x="506730" y="1476375"/>
            <a:ext cx="80486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Unity是由Unity Technologies开发专业游戏引擎。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在多个行业中广泛应用：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4150360"/>
            <a:ext cx="8625205" cy="128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5.2 </a:t>
            </a:r>
            <a:r>
              <a:rPr lang="zh-CN" altLang="en-US">
                <a:sym typeface="+mn-ea"/>
              </a:rPr>
              <a:t>基于组件开发</a:t>
            </a:r>
            <a:endParaRPr lang="zh-CN" altLang="en-US"/>
          </a:p>
        </p:txBody>
      </p:sp>
      <p:pic>
        <p:nvPicPr>
          <p:cNvPr id="45057" name="内容占位符 91137" descr="enemy chart - levelize2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1021715"/>
            <a:ext cx="7381240" cy="543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5.2 </a:t>
            </a:r>
            <a:r>
              <a:rPr lang="zh-CN" altLang="en-US">
                <a:sym typeface="+mn-ea"/>
              </a:rPr>
              <a:t>基于组件开发</a:t>
            </a:r>
            <a:endParaRPr lang="zh-CN" altLang="en-US"/>
          </a:p>
        </p:txBody>
      </p:sp>
      <p:pic>
        <p:nvPicPr>
          <p:cNvPr id="47105" name="内容占位符 93185" descr="enemy chart - levelize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992505"/>
            <a:ext cx="7366635" cy="542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5.2 </a:t>
            </a:r>
            <a:r>
              <a:rPr lang="zh-CN" altLang="en-US">
                <a:sym typeface="+mn-ea"/>
              </a:rPr>
              <a:t>基于组件开发</a:t>
            </a:r>
            <a:endParaRPr lang="zh-CN" altLang="en-US"/>
          </a:p>
        </p:txBody>
      </p:sp>
      <p:pic>
        <p:nvPicPr>
          <p:cNvPr id="48129" name="内容占位符 94209" descr="enemy chart - levelize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1073150"/>
            <a:ext cx="7151370" cy="526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5.3 </a:t>
            </a:r>
            <a:r>
              <a:rPr lang="zh-CN" altLang="en-US"/>
              <a:t>组件与接口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26627" name="矩形 1"/>
          <p:cNvSpPr/>
          <p:nvPr/>
        </p:nvSpPr>
        <p:spPr>
          <a:xfrm>
            <a:off x="443230" y="1448118"/>
            <a:ext cx="8256588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都是希望对复杂问题进行解耦。接口主要模块对外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服务。</a:t>
            </a: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CBD不排斥OOP，但是继承层次不易过深。</a:t>
            </a: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游戏对象组合若干组件完成特定的功能，并存储为预制件。</a:t>
            </a: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组件之间可以通过事件进行协作，也可直接获取另其他附在同一对象上的组件进行操作。</a:t>
            </a: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组件是功能的来源，</a:t>
            </a:r>
            <a:r>
              <a:rPr lang="zh-CN" altLang="en-US" sz="2400" dirty="0">
                <a:solidFill>
                  <a:srgbClr val="262626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一个组件只负责完成单一功能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，可以</a:t>
            </a:r>
            <a:r>
              <a:rPr lang="zh-CN" altLang="en-US" sz="2400" dirty="0">
                <a:solidFill>
                  <a:srgbClr val="262626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跨越逻辑领域</a:t>
            </a:r>
            <a:endParaRPr lang="zh-CN" altLang="en-US" sz="2400" dirty="0">
              <a:solidFill>
                <a:srgbClr val="262626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1.2 </a:t>
            </a:r>
            <a:r>
              <a:rPr lang="zh-CN" altLang="en-US"/>
              <a:t>跨平台</a:t>
            </a:r>
            <a:r>
              <a:rPr lang="zh-CN" altLang="en-US"/>
              <a:t>发布</a:t>
            </a:r>
            <a:endParaRPr lang="zh-CN" altLang="en-US"/>
          </a:p>
        </p:txBody>
      </p:sp>
      <p:pic>
        <p:nvPicPr>
          <p:cNvPr id="1843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4235" y="2197100"/>
            <a:ext cx="7142480" cy="3100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013710" y="2785745"/>
            <a:ext cx="4265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编辑器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基础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2.1 </a:t>
            </a:r>
            <a:r>
              <a:rPr lang="zh-CN" altLang="en-US"/>
              <a:t>窗口</a:t>
            </a:r>
            <a:r>
              <a:rPr lang="zh-CN" altLang="en-US"/>
              <a:t>概览</a:t>
            </a:r>
            <a:endParaRPr lang="zh-CN" altLang="en-US"/>
          </a:p>
        </p:txBody>
      </p:sp>
      <p:pic>
        <p:nvPicPr>
          <p:cNvPr id="25602" name="Picture 2" descr="Editor-Break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453" y="954405"/>
            <a:ext cx="7024687" cy="510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矩形 169"/>
          <p:cNvSpPr/>
          <p:nvPr/>
        </p:nvSpPr>
        <p:spPr>
          <a:xfrm>
            <a:off x="826453" y="6128068"/>
            <a:ext cx="76247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可以重新排列，分组，分离和停靠。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2.2 </a:t>
            </a:r>
            <a:r>
              <a:rPr lang="zh-CN" altLang="en-US"/>
              <a:t>项目</a:t>
            </a:r>
            <a:r>
              <a:rPr lang="zh-CN" altLang="en-US"/>
              <a:t>窗口</a:t>
            </a:r>
            <a:endParaRPr lang="zh-CN" altLang="en-US"/>
          </a:p>
        </p:txBody>
      </p:sp>
      <p:pic>
        <p:nvPicPr>
          <p:cNvPr id="26626" name="Picture 2" descr="ProjectWindowCall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2632075"/>
            <a:ext cx="8102600" cy="404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矩形 1"/>
          <p:cNvSpPr/>
          <p:nvPr/>
        </p:nvSpPr>
        <p:spPr>
          <a:xfrm>
            <a:off x="443230" y="1082358"/>
            <a:ext cx="82565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显示可在项目中使用的资源库。</a:t>
            </a:r>
            <a:endParaRPr lang="zh-CN" altLang="en-US" sz="2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2.2 </a:t>
            </a:r>
            <a:r>
              <a:rPr lang="zh-CN" altLang="en-US"/>
              <a:t>场景</a:t>
            </a:r>
            <a:r>
              <a:rPr lang="zh-CN" altLang="en-US"/>
              <a:t>窗口</a:t>
            </a:r>
            <a:endParaRPr lang="zh-CN" altLang="en-US"/>
          </a:p>
        </p:txBody>
      </p:sp>
      <p:pic>
        <p:nvPicPr>
          <p:cNvPr id="28673" name="Picture 2" descr="HierarchyWindowCall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1413510"/>
            <a:ext cx="7790180" cy="5043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706120" y="2792730"/>
            <a:ext cx="1532255" cy="428625"/>
          </a:xfrm>
          <a:prstGeom prst="rect">
            <a:avLst/>
          </a:prstGeom>
          <a:noFill/>
          <a:ln w="28575">
            <a:solidFill>
              <a:srgbClr val="E60012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215,&quot;width&quot;:14320}"/>
</p:tagLst>
</file>

<file path=ppt/tags/tag2.xml><?xml version="1.0" encoding="utf-8"?>
<p:tagLst xmlns:p="http://schemas.openxmlformats.org/presentationml/2006/main">
  <p:tag name="ISPRING_FIRST_PUBLISH" val="1"/>
  <p:tag name="ISPRING_PRESENTATION_TITLE" val="建设银行年终总结通用PPT背景"/>
  <p:tag name="KSO_WPP_MARK_KEY" val="9d615fed-995e-43da-ab7d-1719589bb112"/>
  <p:tag name="COMMONDATA" val="eyJoZGlkIjoiNzQ3MTYyOTBkNWMxZWRkNzdlMTQwMWI4NTFiNjdiO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3154</Words>
  <Application>WPS 演示</Application>
  <PresentationFormat>全屏显示(4:3)</PresentationFormat>
  <Paragraphs>269</Paragraphs>
  <Slides>44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Segoe UI</vt:lpstr>
      <vt:lpstr>楷体</vt:lpstr>
      <vt:lpstr>字魂59号-创粗黑</vt:lpstr>
      <vt:lpstr>黑体</vt:lpstr>
      <vt:lpstr>Arial Unicode MS</vt:lpstr>
      <vt:lpstr>等线</vt:lpstr>
      <vt:lpstr>Times New Roman</vt:lpstr>
      <vt:lpstr>Gulim</vt:lpstr>
      <vt:lpstr>Malgun Gothic</vt:lpstr>
      <vt:lpstr>Wingdings</vt:lpstr>
      <vt:lpstr>Comic Sans MS</vt:lpstr>
      <vt:lpstr>华文细黑</vt:lpstr>
      <vt:lpstr>Office 主题​​</vt:lpstr>
      <vt:lpstr>第11讲 Unity开发基本</vt:lpstr>
      <vt:lpstr>PowerPoint 演示文稿</vt:lpstr>
      <vt:lpstr>PowerPoint 演示文稿</vt:lpstr>
      <vt:lpstr>1.1 Unity是什么？</vt:lpstr>
      <vt:lpstr>1.2 跨平台发布</vt:lpstr>
      <vt:lpstr>PowerPoint 演示文稿</vt:lpstr>
      <vt:lpstr>2.1 拖入动画帧图片到资源面板</vt:lpstr>
      <vt:lpstr>2.2 项目窗口</vt:lpstr>
      <vt:lpstr>2.2 场景窗口</vt:lpstr>
      <vt:lpstr>2.3 检查器窗口</vt:lpstr>
      <vt:lpstr>2.4 工具栏</vt:lpstr>
      <vt:lpstr>2.4 工具栏</vt:lpstr>
      <vt:lpstr>PowerPoint 演示文稿</vt:lpstr>
      <vt:lpstr>3.1 基本概念</vt:lpstr>
      <vt:lpstr>3.2 ransform组件</vt:lpstr>
      <vt:lpstr>3.3 类图一览</vt:lpstr>
      <vt:lpstr>3.4 创建自己的组件</vt:lpstr>
      <vt:lpstr>3.4 创建自己的组件</vt:lpstr>
      <vt:lpstr>3.5 基本执行过程</vt:lpstr>
      <vt:lpstr>3.6 获得两帧时间间隔</vt:lpstr>
      <vt:lpstr>3.7 查找及遍历</vt:lpstr>
      <vt:lpstr>随堂测试</vt:lpstr>
      <vt:lpstr>PowerPoint 演示文稿</vt:lpstr>
      <vt:lpstr>4.1 实例化预制件</vt:lpstr>
      <vt:lpstr> 随堂测试</vt:lpstr>
      <vt:lpstr>4.2 随机函数</vt:lpstr>
      <vt:lpstr>4.3 Coroutines(协程)用法</vt:lpstr>
      <vt:lpstr>4.4 重复执行函数</vt:lpstr>
      <vt:lpstr>PowerPoint 演示文稿</vt:lpstr>
      <vt:lpstr>5.1 OOP构建游戏的问题 </vt:lpstr>
      <vt:lpstr>5.1 OOP构建游戏的问题 </vt:lpstr>
      <vt:lpstr>5.1 OOP构建游戏的问题 </vt:lpstr>
      <vt:lpstr>5.1 OOP构建游戏的问题 </vt:lpstr>
      <vt:lpstr>5.1 OOP构建游戏的问题 </vt:lpstr>
      <vt:lpstr>5.1 OOP构建游戏的问题 </vt:lpstr>
      <vt:lpstr>5.1 OOP构建游戏的问题 </vt:lpstr>
      <vt:lpstr>5.1 OOP构建游戏的问题 </vt:lpstr>
      <vt:lpstr>5.2 基于组件开发</vt:lpstr>
      <vt:lpstr>5.2 基于组件开发</vt:lpstr>
      <vt:lpstr>5.2 基于组件开发</vt:lpstr>
      <vt:lpstr>5.2 基于组件开发</vt:lpstr>
      <vt:lpstr>5.2 基于组件开发</vt:lpstr>
      <vt:lpstr>5.3 组件与接口编程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阿牛哥</cp:lastModifiedBy>
  <cp:revision>211</cp:revision>
  <dcterms:created xsi:type="dcterms:W3CDTF">2016-10-26T12:21:00Z</dcterms:created>
  <dcterms:modified xsi:type="dcterms:W3CDTF">2022-11-07T02:29:25Z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000D2C39DD1147198C7130698C8D6F9F</vt:lpwstr>
  </property>
</Properties>
</file>