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6"/>
  </p:handoutMasterIdLst>
  <p:sldIdLst>
    <p:sldId id="295" r:id="rId3"/>
    <p:sldId id="290" r:id="rId5"/>
    <p:sldId id="302" r:id="rId6"/>
    <p:sldId id="303" r:id="rId7"/>
    <p:sldId id="283" r:id="rId8"/>
    <p:sldId id="689" r:id="rId9"/>
    <p:sldId id="860" r:id="rId10"/>
    <p:sldId id="861" r:id="rId11"/>
    <p:sldId id="827" r:id="rId12"/>
    <p:sldId id="828" r:id="rId13"/>
    <p:sldId id="789" r:id="rId14"/>
    <p:sldId id="862" r:id="rId15"/>
    <p:sldId id="863" r:id="rId16"/>
    <p:sldId id="847" r:id="rId17"/>
    <p:sldId id="848" r:id="rId18"/>
    <p:sldId id="889" r:id="rId19"/>
    <p:sldId id="864" r:id="rId20"/>
    <p:sldId id="865" r:id="rId21"/>
    <p:sldId id="890" r:id="rId22"/>
    <p:sldId id="891" r:id="rId23"/>
    <p:sldId id="892" r:id="rId24"/>
    <p:sldId id="834" r:id="rId25"/>
    <p:sldId id="836" r:id="rId26"/>
    <p:sldId id="837" r:id="rId27"/>
    <p:sldId id="881" r:id="rId28"/>
    <p:sldId id="866" r:id="rId29"/>
    <p:sldId id="870" r:id="rId30"/>
    <p:sldId id="838" r:id="rId31"/>
    <p:sldId id="867" r:id="rId32"/>
    <p:sldId id="868" r:id="rId33"/>
    <p:sldId id="869" r:id="rId34"/>
    <p:sldId id="291"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5BAC"/>
    <a:srgbClr val="0066B3"/>
    <a:srgbClr val="E60012"/>
    <a:srgbClr val="F2F2F2"/>
    <a:srgbClr val="F1F1F1"/>
    <a:srgbClr val="FF3F4D"/>
    <a:srgbClr val="FF79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740" y="-96"/>
      </p:cViewPr>
      <p:guideLst>
        <p:guide orient="horz" pos="2159"/>
        <p:guide pos="2862"/>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3" d="100"/>
          <a:sy n="83" d="100"/>
        </p:scale>
        <p:origin x="-3876" y="-102"/>
      </p:cViewPr>
      <p:guideLst>
        <p:guide orient="horz" pos="2933"/>
        <p:guide pos="214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commentAuthors" Target="commentAuthors.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459379-BD75-45E7-9078-F58020561C9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FA20CE0-357F-4823-ABEA-60B0CEC4412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7F5F04-C590-4642-A15E-DBE4DD392B9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381C5E-ABEC-406E-876A-C0540989C23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A58BC7-AB6D-4B43-BCA4-F5663673D20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latin typeface="微软雅黑" panose="020B0503020204020204" charset="-122"/>
                <a:ea typeface="微软雅黑" panose="020B0503020204020204" charset="-122"/>
                <a:sym typeface="+mn-ea"/>
              </a:rPr>
              <a:t>首先绘制第一个子项，然后绘制第二个子项，依此类推。如果两个 UI 元素重叠，</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Screen Space - Camera</a:t>
            </a:r>
            <a:endParaRPr lang="zh-CN" altLang="en-US"/>
          </a:p>
          <a:p>
            <a:r>
              <a:rPr lang="zh-CN" altLang="en-US"/>
              <a:t>此渲染模式类似于 __Screen Space - Overlay__，但在此模式下，画布放置在指定__摄像机__前面的给定距离处。UI 元素由此摄像机渲染，这意味着摄像机设置会影响 UI 的外观。如果摄像机设置为__正交视图__，则 UI 元素将以透视图渲染，透视失真量可由摄像机__视野__控制。如果调整屏幕大小、更改分辨率或摄像机视锥体发生改变，则画布也将自动更改大小来适应此情况。</a:t>
            </a:r>
            <a:endParaRPr lang="zh-CN" altLang="en-US"/>
          </a:p>
          <a:p>
            <a:r>
              <a:rPr lang="zh-CN" altLang="en-US"/>
              <a:t>World Space</a:t>
            </a:r>
            <a:endParaRPr lang="zh-CN" altLang="en-US"/>
          </a:p>
          <a:p>
            <a:r>
              <a:rPr lang="zh-CN" altLang="en-US"/>
              <a:t>在此渲染模式下，画布的行为与场景中的所有其他对象相同。画布大小可用矩形变换进行手动设置，而 UI 元素将基于 3D 位置在场景中的其他对象前面或后面渲染。此模式对于要成为世界一部分的 UI 非常有用。这种界面也称为“叙事界面”</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latin typeface="微软雅黑" panose="020B0503020204020204" charset="-122"/>
                <a:ea typeface="微软雅黑" panose="020B0503020204020204" charset="-122"/>
                <a:sym typeface="+mn-ea"/>
              </a:rPr>
              <a:t>选择 UI 元素后，可通过单击矩形内的任意位置并拖动来对元素进行移动。通过单击边或角并拖动，可调整元素大小。若要旋转元素，可在稍微远离角点的位置悬停光标，直到鼠标光标看起来像旋转符号。然后，可单击并向任一方向拖动来进行旋转。</a:t>
            </a:r>
            <a:endParaRPr lang="zh-CN" altLang="en-US">
              <a:latin typeface="微软雅黑" panose="020B0503020204020204" charset="-122"/>
              <a:ea typeface="微软雅黑" panose="020B0503020204020204" charset="-122"/>
            </a:endParaRPr>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当所有锚点控制柄在一起时，显示的字段为posx，poxy，height，width，其中posx，poxy表示的是物体本身轴心距离的父物体的锚点位置</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D155A8-87E7-42D9-9123-DE11223425F8}"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latin typeface="微软雅黑" panose="020B0503020204020204" charset="-122"/>
                <a:ea typeface="微软雅黑" panose="020B0503020204020204" charset="-122"/>
                <a:sym typeface="+mn-ea"/>
              </a:rPr>
              <a:t>无论分配给布局组的大小如何，在大多数情况下，布局组都将尝试根据其子布局元素报告的最小大小、偏好大小和灵活大小为每个子布局元素分配适当的空间量。布局组也可通过这种方式任意嵌套。</a:t>
            </a:r>
            <a:endParaRPr lang="zh-CN" altLang="en-US">
              <a:latin typeface="微软雅黑" panose="020B0503020204020204" charset="-122"/>
              <a:ea typeface="微软雅黑" panose="020B0503020204020204" charset="-122"/>
            </a:endParaRPr>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D155A8-87E7-42D9-9123-DE11223425F8}"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A58BC7-AB6D-4B43-BCA4-F5663673D20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D155A8-87E7-42D9-9123-DE11223425F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浅灰背景">
    <p:spTree>
      <p:nvGrpSpPr>
        <p:cNvPr id="1" name=""/>
        <p:cNvGrpSpPr/>
        <p:nvPr/>
      </p:nvGrpSpPr>
      <p:grpSpPr>
        <a:xfrm>
          <a:off x="0" y="0"/>
          <a:ext cx="0" cy="0"/>
          <a:chOff x="0" y="0"/>
          <a:chExt cx="0" cy="0"/>
        </a:xfrm>
      </p:grpSpPr>
      <p:sp>
        <p:nvSpPr>
          <p:cNvPr id="5" name="矩形 4"/>
          <p:cNvSpPr/>
          <p:nvPr userDrawn="1"/>
        </p:nvSpPr>
        <p:spPr>
          <a:xfrm>
            <a:off x="0" y="0"/>
            <a:ext cx="9144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首页封面">
    <p:spTree>
      <p:nvGrpSpPr>
        <p:cNvPr id="1" name=""/>
        <p:cNvGrpSpPr/>
        <p:nvPr/>
      </p:nvGrpSpPr>
      <p:grpSpPr>
        <a:xfrm>
          <a:off x="0" y="0"/>
          <a:ext cx="0" cy="0"/>
          <a:chOff x="0" y="0"/>
          <a:chExt cx="0" cy="0"/>
        </a:xfrm>
      </p:grpSpPr>
      <p:sp>
        <p:nvSpPr>
          <p:cNvPr id="6" name="矩形 5"/>
          <p:cNvSpPr/>
          <p:nvPr userDrawn="1"/>
        </p:nvSpPr>
        <p:spPr>
          <a:xfrm>
            <a:off x="0" y="2743201"/>
            <a:ext cx="9144000" cy="4114800"/>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7110" y="217190"/>
            <a:ext cx="2923522" cy="727977"/>
          </a:xfrm>
          <a:prstGeom prst="rect">
            <a:avLst/>
          </a:prstGeom>
          <a:effectLst>
            <a:reflection blurRad="6350" stA="52000" endA="300" endPos="35000" dir="5400000" sy="-100000" algn="bl" rotWithShape="0"/>
          </a:effectLst>
        </p:spPr>
      </p:pic>
      <p:sp>
        <p:nvSpPr>
          <p:cNvPr id="8" name="标题 1"/>
          <p:cNvSpPr>
            <a:spLocks noGrp="1"/>
          </p:cNvSpPr>
          <p:nvPr>
            <p:ph type="title" hasCustomPrompt="1"/>
          </p:nvPr>
        </p:nvSpPr>
        <p:spPr>
          <a:xfrm>
            <a:off x="452639" y="3556249"/>
            <a:ext cx="8229600" cy="861928"/>
          </a:xfrm>
          <a:prstGeom prst="rect">
            <a:avLst/>
          </a:prstGeom>
        </p:spPr>
        <p:txBody>
          <a:bodyPr/>
          <a:lstStyle>
            <a:lvl1pPr algn="ctr" fontAlgn="base">
              <a:spcBef>
                <a:spcPct val="0"/>
              </a:spcBef>
              <a:spcAft>
                <a:spcPct val="0"/>
              </a:spcAft>
              <a:defRPr sz="4800">
                <a:solidFill>
                  <a:srgbClr val="0066B3"/>
                </a:solidFill>
                <a:latin typeface="+mj-lt"/>
              </a:defRPr>
            </a:lvl1pPr>
          </a:lstStyle>
          <a:p>
            <a:pPr fontAlgn="base">
              <a:spcBef>
                <a:spcPct val="0"/>
              </a:spcBef>
              <a:spcAft>
                <a:spcPct val="0"/>
              </a:spcAft>
            </a:pPr>
            <a:r>
              <a:rPr lang="zh-CN" altLang="en-US" sz="5400" b="1" kern="10" spc="300" dirty="0" smtClean="0">
                <a:solidFill>
                  <a:schemeClr val="bg1"/>
                </a:solidFill>
                <a:cs typeface="+mn-ea"/>
                <a:sym typeface="+mn-lt"/>
              </a:rPr>
              <a:t>添加相关课程章节标题</a:t>
            </a:r>
            <a:endParaRPr lang="zh-CN" altLang="en-US" sz="5400" b="1" kern="10" spc="3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20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57200" y="141288"/>
            <a:ext cx="4600576" cy="571500"/>
          </a:xfrm>
          <a:prstGeom prst="rect">
            <a:avLst/>
          </a:prstGeom>
        </p:spPr>
        <p:txBody>
          <a:bodyPr/>
          <a:lstStyle>
            <a:lvl1pPr>
              <a:defRPr sz="3200">
                <a:solidFill>
                  <a:schemeClr val="tx1"/>
                </a:solidFill>
                <a:latin typeface="微软雅黑" panose="020B0503020204020204" charset="-122"/>
                <a:ea typeface="微软雅黑" panose="020B0503020204020204" charset="-122"/>
                <a:cs typeface="微软雅黑" panose="020B0503020204020204" charset="-122"/>
              </a:defRPr>
            </a:lvl1pPr>
          </a:lstStyle>
          <a:p>
            <a:r>
              <a:rPr lang="en-US" altLang="zh-CN" dirty="0"/>
              <a:t>01 </a:t>
            </a:r>
            <a:r>
              <a:rPr lang="zh-CN" altLang="en-US" dirty="0"/>
              <a:t>单击此处输入标题</a:t>
            </a:r>
            <a:endParaRPr lang="zh-CN" altLang="en-US" dirty="0"/>
          </a:p>
        </p:txBody>
      </p:sp>
      <p:sp>
        <p:nvSpPr>
          <p:cNvPr id="3" name="日期占位符 2"/>
          <p:cNvSpPr>
            <a:spLocks noGrp="1"/>
          </p:cNvSpPr>
          <p:nvPr>
            <p:ph type="dt" sz="half" idx="10"/>
          </p:nvPr>
        </p:nvSpPr>
        <p:spPr/>
        <p:txBody>
          <a:bodyPr/>
          <a:lstStyle/>
          <a:p>
            <a:fld id="{E7A3BAA1-0399-4982-9ADF-42D0D51ED48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14F3E240-550B-496C-B175-E079E6E03E7B}" type="slidenum">
              <a:rPr lang="zh-CN" altLang="en-US" smtClean="0"/>
            </a:fld>
            <a:endParaRPr lang="zh-CN" altLang="en-US"/>
          </a:p>
        </p:txBody>
      </p:sp>
      <p:sp>
        <p:nvSpPr>
          <p:cNvPr id="6" name="内容占位符 2"/>
          <p:cNvSpPr>
            <a:spLocks noGrp="1"/>
          </p:cNvSpPr>
          <p:nvPr>
            <p:ph idx="1" hasCustomPrompt="1"/>
          </p:nvPr>
        </p:nvSpPr>
        <p:spPr>
          <a:xfrm>
            <a:off x="628650" y="1530350"/>
            <a:ext cx="7886700" cy="4351338"/>
          </a:xfrm>
        </p:spPr>
        <p:txBody>
          <a:bodyPr/>
          <a:lstStyle/>
          <a:p>
            <a:pPr lvl="0"/>
            <a:r>
              <a:rPr lang="zh-CN" altLang="en-US" dirty="0"/>
              <a:t>单击此处输入正文文本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cxnSp>
        <p:nvCxnSpPr>
          <p:cNvPr id="8" name="直接连接符 7"/>
          <p:cNvCxnSpPr/>
          <p:nvPr userDrawn="1"/>
        </p:nvCxnSpPr>
        <p:spPr>
          <a:xfrm>
            <a:off x="0" y="7366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C:\Users\Administrator\Desktop\mi.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957335" y="119640"/>
            <a:ext cx="2047632" cy="5187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289511"/>
            <a:ext cx="8741880" cy="899665"/>
          </a:xfrm>
        </p:spPr>
        <p:txBody>
          <a:bodyPr/>
          <a:lstStyle>
            <a:lvl1pPr>
              <a:defRPr sz="3200" baseline="0">
                <a:latin typeface="Arial" panose="020B0604020202020204" pitchFamily="34" charset="0"/>
                <a:ea typeface="微软雅黑" panose="020B0503020204020204" charset="-122"/>
                <a:cs typeface="Arial" panose="020B0604020202020204" pitchFamily="34" charset="0"/>
              </a:defRPr>
            </a:lvl1pPr>
          </a:lstStyle>
          <a:p>
            <a:r>
              <a:rPr lang="en-US" dirty="0"/>
              <a:t>Slide for developer code</a:t>
            </a:r>
            <a:endParaRPr lang="en-US" dirty="0"/>
          </a:p>
        </p:txBody>
      </p:sp>
      <p:sp>
        <p:nvSpPr>
          <p:cNvPr id="3" name="Rectangle 2"/>
          <p:cNvSpPr/>
          <p:nvPr userDrawn="1"/>
        </p:nvSpPr>
        <p:spPr bwMode="hidden">
          <a:xfrm>
            <a:off x="1" y="1189176"/>
            <a:ext cx="9144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1" tIns="34291" rIns="34291" bIns="34291" numCol="1" spcCol="0" rtlCol="0" fromWordArt="0" anchor="ctr" anchorCtr="0" forceAA="0" compatLnSpc="1">
            <a:noAutofit/>
          </a:bodyPr>
          <a:lstStyle/>
          <a:p>
            <a:pPr algn="ctr" defTabSz="932180" fontAlgn="base">
              <a:spcBef>
                <a:spcPct val="0"/>
              </a:spcBef>
              <a:spcAft>
                <a:spcPct val="0"/>
              </a:spcAft>
            </a:pPr>
            <a:endParaRPr lang="en-US" sz="1325" dirty="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5" name="Text Placeholder 4"/>
          <p:cNvSpPr>
            <a:spLocks noGrp="1"/>
          </p:cNvSpPr>
          <p:nvPr>
            <p:ph type="body" sz="quarter" idx="10"/>
          </p:nvPr>
        </p:nvSpPr>
        <p:spPr>
          <a:xfrm>
            <a:off x="201929" y="1197321"/>
            <a:ext cx="8740141" cy="1956973"/>
          </a:xfrm>
        </p:spPr>
        <p:txBody>
          <a:bodyPr/>
          <a:lstStyle>
            <a:lvl1pPr marL="0" indent="0">
              <a:buNone/>
              <a:defRPr sz="2425">
                <a:gradFill>
                  <a:gsLst>
                    <a:gs pos="1250">
                      <a:srgbClr val="000000"/>
                    </a:gs>
                    <a:gs pos="100000">
                      <a:srgbClr val="000000"/>
                    </a:gs>
                  </a:gsLst>
                  <a:lin ang="5400000" scaled="0"/>
                </a:gradFill>
                <a:latin typeface="Arial" panose="020B0604020202020204" pitchFamily="34" charset="0"/>
                <a:cs typeface="Arial" panose="020B0604020202020204" pitchFamily="34" charset="0"/>
              </a:defRPr>
            </a:lvl1pPr>
            <a:lvl2pPr marL="254635" indent="0">
              <a:buNone/>
              <a:defRPr>
                <a:gradFill>
                  <a:gsLst>
                    <a:gs pos="1250">
                      <a:srgbClr val="000000"/>
                    </a:gs>
                    <a:gs pos="100000">
                      <a:srgbClr val="000000"/>
                    </a:gs>
                  </a:gsLst>
                  <a:lin ang="5400000" scaled="0"/>
                </a:gradFill>
                <a:latin typeface="Arial" panose="020B0604020202020204" pitchFamily="34" charset="0"/>
                <a:cs typeface="Arial" panose="020B0604020202020204" pitchFamily="34" charset="0"/>
              </a:defRPr>
            </a:lvl2pPr>
            <a:lvl3pPr marL="429895" indent="0">
              <a:buNone/>
              <a:defRPr>
                <a:gradFill>
                  <a:gsLst>
                    <a:gs pos="1250">
                      <a:srgbClr val="000000"/>
                    </a:gs>
                    <a:gs pos="100000">
                      <a:srgbClr val="000000"/>
                    </a:gs>
                  </a:gsLst>
                  <a:lin ang="5400000" scaled="0"/>
                </a:gradFill>
                <a:latin typeface="Arial" panose="020B0604020202020204" pitchFamily="34" charset="0"/>
                <a:cs typeface="Arial" panose="020B0604020202020204" pitchFamily="34" charset="0"/>
              </a:defRPr>
            </a:lvl3pPr>
            <a:lvl4pPr marL="598805" indent="0">
              <a:buNone/>
              <a:defRPr>
                <a:gradFill>
                  <a:gsLst>
                    <a:gs pos="1250">
                      <a:srgbClr val="000000"/>
                    </a:gs>
                    <a:gs pos="100000">
                      <a:srgbClr val="000000"/>
                    </a:gs>
                  </a:gsLst>
                  <a:lin ang="5400000" scaled="0"/>
                </a:gradFill>
                <a:latin typeface="Arial" panose="020B0604020202020204" pitchFamily="34" charset="0"/>
                <a:cs typeface="Arial" panose="020B0604020202020204" pitchFamily="34" charset="0"/>
              </a:defRPr>
            </a:lvl4pPr>
            <a:lvl5pPr marL="772795" indent="0">
              <a:buNone/>
              <a:defRPr>
                <a:gradFill>
                  <a:gsLst>
                    <a:gs pos="1250">
                      <a:srgbClr val="000000"/>
                    </a:gs>
                    <a:gs pos="100000">
                      <a:srgbClr val="000000"/>
                    </a:gs>
                  </a:gsLst>
                  <a:lin ang="5400000" scaled="0"/>
                </a:gradFill>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pic>
        <p:nvPicPr>
          <p:cNvPr id="6" name="Picture 5"/>
          <p:cNvPicPr>
            <a:picLocks noChangeAspect="1"/>
          </p:cNvPicPr>
          <p:nvPr userDrawn="1"/>
        </p:nvPicPr>
        <p:blipFill>
          <a:blip r:embed="rId2"/>
          <a:stretch>
            <a:fillRect/>
          </a:stretch>
        </p:blipFill>
        <p:spPr>
          <a:xfrm>
            <a:off x="7709486" y="163432"/>
            <a:ext cx="1257096" cy="252155"/>
          </a:xfrm>
          <a:prstGeom prst="rect">
            <a:avLst/>
          </a:prstGeom>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alpha val="50000"/>
          </a:schemeClr>
        </a:solid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28650" y="1139825"/>
            <a:ext cx="7886700" cy="4351338"/>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3BAA1-0399-4982-9ADF-42D0D51ED489}"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F3E240-550B-496C-B175-E079E6E03E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3.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13.GI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3.xml"/><Relationship Id="rId2" Type="http://schemas.openxmlformats.org/officeDocument/2006/relationships/image" Target="../media/image15.jpeg"/><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image" Target="../media/image16.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3.xml"/><Relationship Id="rId2" Type="http://schemas.openxmlformats.org/officeDocument/2006/relationships/hyperlink" Target="https://blog.csdn.net/eevee_1/article/details/118632326" TargetMode="External"/><Relationship Id="rId1" Type="http://schemas.openxmlformats.org/officeDocument/2006/relationships/hyperlink" Target="https://www.jb51.net/article/236063.htm" TargetMode="Externa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3.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3.xml"/><Relationship Id="rId2" Type="http://schemas.openxmlformats.org/officeDocument/2006/relationships/image" Target="../media/image22.png"/><Relationship Id="rId1" Type="http://schemas.openxmlformats.org/officeDocument/2006/relationships/image" Target="../media/image21.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3.xml"/><Relationship Id="rId2" Type="http://schemas.openxmlformats.org/officeDocument/2006/relationships/image" Target="../media/image24.png"/><Relationship Id="rId1" Type="http://schemas.openxmlformats.org/officeDocument/2006/relationships/image" Target="../media/image2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副标题"/>
          <p:cNvSpPr txBox="1">
            <a:spLocks noChangeArrowheads="1"/>
          </p:cNvSpPr>
          <p:nvPr/>
        </p:nvSpPr>
        <p:spPr bwMode="ltGray">
          <a:xfrm>
            <a:off x="3182706" y="4613656"/>
            <a:ext cx="2980350" cy="573405"/>
          </a:xfrm>
          <a:prstGeom prst="rect">
            <a:avLst/>
          </a:prstGeom>
          <a:noFill/>
          <a:ln>
            <a:noFill/>
          </a:ln>
          <a:effectLst/>
        </p:spPr>
        <p:txBody>
          <a:bodyPr wrap="square" lIns="81667" tIns="40833" rIns="81667" bIns="40833">
            <a:spAutoFit/>
          </a:bodyPr>
          <a:lstStyle>
            <a:lvl1pPr algn="l" defTabSz="815975" fontAlgn="base">
              <a:defRPr>
                <a:solidFill>
                  <a:schemeClr val="tx1"/>
                </a:solidFill>
                <a:latin typeface="Arial" panose="020B0604020202020204" pitchFamily="34" charset="0"/>
              </a:defRPr>
            </a:lvl1pPr>
            <a:lvl2pPr marL="408305" algn="l" defTabSz="815975" fontAlgn="base">
              <a:defRPr>
                <a:solidFill>
                  <a:schemeClr val="tx1"/>
                </a:solidFill>
                <a:latin typeface="Arial" panose="020B0604020202020204" pitchFamily="34" charset="0"/>
              </a:defRPr>
            </a:lvl2pPr>
            <a:lvl3pPr marL="815975" algn="l" defTabSz="815975" fontAlgn="base">
              <a:defRPr>
                <a:solidFill>
                  <a:schemeClr val="tx1"/>
                </a:solidFill>
                <a:latin typeface="Arial" panose="020B0604020202020204" pitchFamily="34" charset="0"/>
              </a:defRPr>
            </a:lvl3pPr>
            <a:lvl4pPr marL="1225550" algn="l" defTabSz="815975" fontAlgn="base">
              <a:defRPr>
                <a:solidFill>
                  <a:schemeClr val="tx1"/>
                </a:solidFill>
                <a:latin typeface="Arial" panose="020B0604020202020204" pitchFamily="34" charset="0"/>
              </a:defRPr>
            </a:lvl4pPr>
            <a:lvl5pPr marL="1633855" algn="l" defTabSz="815975" fontAlgn="base">
              <a:defRPr>
                <a:solidFill>
                  <a:schemeClr val="tx1"/>
                </a:solidFill>
                <a:latin typeface="Arial" panose="020B0604020202020204" pitchFamily="34" charset="0"/>
              </a:defRPr>
            </a:lvl5pPr>
            <a:lvl6pPr marL="2091055" defTabSz="815975" fontAlgn="base">
              <a:spcBef>
                <a:spcPct val="0"/>
              </a:spcBef>
              <a:spcAft>
                <a:spcPct val="0"/>
              </a:spcAft>
              <a:defRPr>
                <a:solidFill>
                  <a:schemeClr val="tx1"/>
                </a:solidFill>
                <a:latin typeface="Arial" panose="020B0604020202020204" pitchFamily="34" charset="0"/>
              </a:defRPr>
            </a:lvl6pPr>
            <a:lvl7pPr marL="2548255" defTabSz="815975" fontAlgn="base">
              <a:spcBef>
                <a:spcPct val="0"/>
              </a:spcBef>
              <a:spcAft>
                <a:spcPct val="0"/>
              </a:spcAft>
              <a:defRPr>
                <a:solidFill>
                  <a:schemeClr val="tx1"/>
                </a:solidFill>
                <a:latin typeface="Arial" panose="020B0604020202020204" pitchFamily="34" charset="0"/>
              </a:defRPr>
            </a:lvl7pPr>
            <a:lvl8pPr marL="3005455" defTabSz="815975" fontAlgn="base">
              <a:spcBef>
                <a:spcPct val="0"/>
              </a:spcBef>
              <a:spcAft>
                <a:spcPct val="0"/>
              </a:spcAft>
              <a:defRPr>
                <a:solidFill>
                  <a:schemeClr val="tx1"/>
                </a:solidFill>
                <a:latin typeface="Arial" panose="020B0604020202020204" pitchFamily="34" charset="0"/>
              </a:defRPr>
            </a:lvl8pPr>
            <a:lvl9pPr marL="3462655" defTabSz="815975" fontAlgn="base">
              <a:spcBef>
                <a:spcPct val="0"/>
              </a:spcBef>
              <a:spcAft>
                <a:spcPct val="0"/>
              </a:spcAft>
              <a:defRPr>
                <a:solidFill>
                  <a:schemeClr val="tx1"/>
                </a:solidFill>
                <a:latin typeface="Arial" panose="020B0604020202020204" pitchFamily="34" charset="0"/>
              </a:defRPr>
            </a:lvl9pPr>
          </a:lstStyle>
          <a:p>
            <a:pPr algn="ctr">
              <a:spcBef>
                <a:spcPct val="0"/>
              </a:spcBef>
              <a:spcAft>
                <a:spcPct val="0"/>
              </a:spcAft>
            </a:pPr>
            <a:r>
              <a:rPr lang="zh-CN" altLang="en-US" sz="3200" spc="300" dirty="0">
                <a:solidFill>
                  <a:schemeClr val="bg1"/>
                </a:solidFill>
                <a:latin typeface="微软雅黑" panose="020B0503020204020204" charset="-122"/>
                <a:ea typeface="微软雅黑" panose="020B0503020204020204" charset="-122"/>
                <a:cs typeface="+mn-ea"/>
                <a:sym typeface="+mn-lt"/>
              </a:rPr>
              <a:t>主讲：刘生建</a:t>
            </a:r>
            <a:endParaRPr lang="zh-CN" altLang="en-US" sz="3200" spc="300" dirty="0">
              <a:solidFill>
                <a:schemeClr val="bg1"/>
              </a:solidFill>
              <a:latin typeface="微软雅黑" panose="020B0503020204020204" charset="-122"/>
              <a:ea typeface="微软雅黑" panose="020B0503020204020204" charset="-122"/>
              <a:cs typeface="+mn-ea"/>
              <a:sym typeface="+mn-lt"/>
            </a:endParaRPr>
          </a:p>
        </p:txBody>
      </p:sp>
      <p:sp>
        <p:nvSpPr>
          <p:cNvPr id="3" name="标题 2"/>
          <p:cNvSpPr>
            <a:spLocks noGrp="1"/>
          </p:cNvSpPr>
          <p:nvPr>
            <p:ph type="title"/>
          </p:nvPr>
        </p:nvSpPr>
        <p:spPr>
          <a:xfrm>
            <a:off x="452639" y="3336793"/>
            <a:ext cx="8229600" cy="861928"/>
          </a:xfrm>
          <a:prstGeom prst="rect">
            <a:avLst/>
          </a:prstGeom>
        </p:spPr>
        <p:txBody>
          <a:bodyPr/>
          <a:lstStyle/>
          <a:p>
            <a:r>
              <a:rPr lang="zh-CN" altLang="en-US" kern="10" spc="300" dirty="0" smtClean="0">
                <a:solidFill>
                  <a:schemeClr val="bg1"/>
                </a:solidFill>
                <a:latin typeface="微软雅黑" panose="020B0503020204020204" charset="-122"/>
                <a:ea typeface="微软雅黑" panose="020B0503020204020204" charset="-122"/>
                <a:cs typeface="微软雅黑" panose="020B0503020204020204" charset="-122"/>
                <a:sym typeface="+mn-lt"/>
              </a:rPr>
              <a:t>第</a:t>
            </a:r>
            <a:r>
              <a:rPr lang="en-US" altLang="zh-CN" kern="10" spc="300" dirty="0" smtClean="0">
                <a:solidFill>
                  <a:schemeClr val="bg1"/>
                </a:solidFill>
                <a:latin typeface="微软雅黑" panose="020B0503020204020204" charset="-122"/>
                <a:ea typeface="微软雅黑" panose="020B0503020204020204" charset="-122"/>
                <a:cs typeface="微软雅黑" panose="020B0503020204020204" charset="-122"/>
                <a:sym typeface="+mn-lt"/>
              </a:rPr>
              <a:t>12</a:t>
            </a:r>
            <a:r>
              <a:rPr lang="zh-CN" altLang="en-US" kern="10" spc="300" dirty="0" smtClean="0">
                <a:solidFill>
                  <a:schemeClr val="bg1"/>
                </a:solidFill>
                <a:latin typeface="微软雅黑" panose="020B0503020204020204" charset="-122"/>
                <a:ea typeface="微软雅黑" panose="020B0503020204020204" charset="-122"/>
                <a:cs typeface="微软雅黑" panose="020B0503020204020204" charset="-122"/>
                <a:sym typeface="+mn-lt"/>
              </a:rPr>
              <a:t>讲 </a:t>
            </a:r>
            <a:r>
              <a:rPr lang="en-US" altLang="zh-CN" kern="10" spc="300" dirty="0" smtClean="0">
                <a:solidFill>
                  <a:schemeClr val="bg1"/>
                </a:solidFill>
                <a:latin typeface="微软雅黑" panose="020B0503020204020204" charset="-122"/>
                <a:ea typeface="微软雅黑" panose="020B0503020204020204" charset="-122"/>
                <a:cs typeface="微软雅黑" panose="020B0503020204020204" charset="-122"/>
                <a:sym typeface="+mn-lt"/>
              </a:rPr>
              <a:t>Unity UI</a:t>
            </a:r>
            <a:endParaRPr lang="zh-CN" altLang="en-US" kern="10" spc="300" dirty="0" smtClean="0">
              <a:solidFill>
                <a:schemeClr val="bg1"/>
              </a:solidFill>
              <a:latin typeface="微软雅黑" panose="020B0503020204020204" charset="-122"/>
              <a:ea typeface="微软雅黑" panose="020B0503020204020204" charset="-122"/>
              <a:cs typeface="微软雅黑" panose="020B0503020204020204" charset="-122"/>
              <a:sym typeface="+mn-lt"/>
            </a:endParaRPr>
          </a:p>
        </p:txBody>
      </p:sp>
      <p:sp>
        <p:nvSpPr>
          <p:cNvPr id="4" name="标题 1"/>
          <p:cNvSpPr txBox="1"/>
          <p:nvPr/>
        </p:nvSpPr>
        <p:spPr>
          <a:xfrm>
            <a:off x="477023" y="1649063"/>
            <a:ext cx="8229600" cy="861928"/>
          </a:xfrm>
          <a:prstGeom prst="rect">
            <a:avLst/>
          </a:prstGeom>
        </p:spPr>
        <p:txBody>
          <a:bodyPr/>
          <a:lstStyle>
            <a:lvl1pPr algn="ctr" defTabSz="914400" rtl="0" eaLnBrk="1" fontAlgn="base" latinLnBrk="0" hangingPunct="1">
              <a:lnSpc>
                <a:spcPct val="90000"/>
              </a:lnSpc>
              <a:spcBef>
                <a:spcPct val="0"/>
              </a:spcBef>
              <a:spcAft>
                <a:spcPct val="0"/>
              </a:spcAft>
              <a:buNone/>
              <a:defRPr sz="4400" kern="1200">
                <a:solidFill>
                  <a:schemeClr val="tx1"/>
                </a:solidFill>
                <a:latin typeface="+mj-lt"/>
                <a:ea typeface="+mj-ea"/>
                <a:cs typeface="+mj-cs"/>
              </a:defRPr>
            </a:lvl1pPr>
          </a:lstStyle>
          <a:p>
            <a:r>
              <a:rPr lang="en-US" altLang="zh-CN" sz="5400" b="1" kern="10" spc="300" dirty="0" smtClean="0">
                <a:solidFill>
                  <a:srgbClr val="0066B3"/>
                </a:solidFill>
                <a:latin typeface="微软雅黑" panose="020B0503020204020204" charset="-122"/>
                <a:ea typeface="微软雅黑" panose="020B0503020204020204" charset="-122"/>
                <a:cs typeface="微软雅黑" panose="020B0503020204020204" charset="-122"/>
                <a:sym typeface="+mn-lt"/>
              </a:rPr>
              <a:t>2D</a:t>
            </a:r>
            <a:r>
              <a:rPr lang="zh-CN" altLang="en-US" sz="5400" b="1" kern="10" spc="300" dirty="0" smtClean="0">
                <a:solidFill>
                  <a:srgbClr val="0066B3"/>
                </a:solidFill>
                <a:latin typeface="微软雅黑" panose="020B0503020204020204" charset="-122"/>
                <a:ea typeface="微软雅黑" panose="020B0503020204020204" charset="-122"/>
                <a:cs typeface="微软雅黑" panose="020B0503020204020204" charset="-122"/>
                <a:sym typeface="+mn-lt"/>
              </a:rPr>
              <a:t>游戏引擎应用与开发</a:t>
            </a:r>
            <a:endParaRPr lang="zh-CN" altLang="en-US" sz="5400" b="1" kern="10" spc="300" dirty="0" smtClean="0">
              <a:solidFill>
                <a:srgbClr val="0066B3"/>
              </a:solidFill>
              <a:latin typeface="微软雅黑" panose="020B0503020204020204" charset="-122"/>
              <a:ea typeface="微软雅黑" panose="020B0503020204020204" charset="-122"/>
              <a:cs typeface="微软雅黑" panose="020B0503020204020204" charset="-122"/>
              <a:sym typeface="+mn-lt"/>
            </a:endParaRPr>
          </a:p>
        </p:txBody>
      </p: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矩形 104"/>
          <p:cNvSpPr/>
          <p:nvPr/>
        </p:nvSpPr>
        <p:spPr>
          <a:xfrm>
            <a:off x="0" y="2544568"/>
            <a:ext cx="9144000" cy="1292712"/>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06" name="文本框 17"/>
          <p:cNvSpPr txBox="1"/>
          <p:nvPr/>
        </p:nvSpPr>
        <p:spPr>
          <a:xfrm>
            <a:off x="2963545" y="2738755"/>
            <a:ext cx="5535930" cy="829945"/>
          </a:xfrm>
          <a:prstGeom prst="rect">
            <a:avLst/>
          </a:prstGeom>
          <a:noFill/>
        </p:spPr>
        <p:txBody>
          <a:bodyPr wrap="square" rtlCol="0">
            <a:spAutoFit/>
          </a:bodyPr>
          <a:lstStyle/>
          <a:p>
            <a:pPr algn="l"/>
            <a:r>
              <a:rPr lang="zh-CN" altLang="en-US" sz="4800" dirty="0">
                <a:solidFill>
                  <a:schemeClr val="bg1"/>
                </a:solidFill>
                <a:cs typeface="+mn-ea"/>
                <a:sym typeface="+mn-lt"/>
              </a:rPr>
              <a:t>uGUI基本概念</a:t>
            </a:r>
            <a:endParaRPr lang="zh-CN" altLang="en-US" sz="4800" dirty="0">
              <a:solidFill>
                <a:schemeClr val="bg1"/>
              </a:solidFill>
              <a:cs typeface="+mn-ea"/>
              <a:sym typeface="+mn-lt"/>
            </a:endParaRPr>
          </a:p>
        </p:txBody>
      </p:sp>
      <p:grpSp>
        <p:nvGrpSpPr>
          <p:cNvPr id="10" name="组合 9"/>
          <p:cNvGrpSpPr/>
          <p:nvPr/>
        </p:nvGrpSpPr>
        <p:grpSpPr>
          <a:xfrm>
            <a:off x="1481329" y="2632179"/>
            <a:ext cx="1199104" cy="1137105"/>
            <a:chOff x="1041891" y="2887277"/>
            <a:chExt cx="1036261" cy="1036518"/>
          </a:xfrm>
          <a:effectLst>
            <a:outerShdw blurRad="50800" dist="38100" dir="2700000" algn="tl" rotWithShape="0">
              <a:prstClr val="black">
                <a:alpha val="40000"/>
              </a:prstClr>
            </a:outerShdw>
          </a:effectLst>
        </p:grpSpPr>
        <p:sp>
          <p:nvSpPr>
            <p:cNvPr id="11" name="Oval 53"/>
            <p:cNvSpPr>
              <a:spLocks noChangeArrowheads="1"/>
            </p:cNvSpPr>
            <p:nvPr/>
          </p:nvSpPr>
          <p:spPr bwMode="auto">
            <a:xfrm>
              <a:off x="1041891" y="2887277"/>
              <a:ext cx="1036261" cy="1036518"/>
            </a:xfrm>
            <a:prstGeom prst="ellipse">
              <a:avLst/>
            </a:prstGeom>
            <a:solidFill>
              <a:schemeClr val="accent4"/>
            </a:solidFill>
            <a:ln w="88900">
              <a:solidFill>
                <a:srgbClr val="F1F1F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5865">
                <a:cs typeface="+mn-ea"/>
                <a:sym typeface="+mn-lt"/>
              </a:endParaRPr>
            </a:p>
          </p:txBody>
        </p:sp>
        <p:sp>
          <p:nvSpPr>
            <p:cNvPr id="12" name="Text Box 58"/>
            <p:cNvSpPr txBox="1">
              <a:spLocks noChangeArrowheads="1"/>
            </p:cNvSpPr>
            <p:nvPr/>
          </p:nvSpPr>
          <p:spPr bwMode="auto">
            <a:xfrm>
              <a:off x="1168618" y="3051118"/>
              <a:ext cx="782802" cy="644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p>
              <a:pPr algn="ctr"/>
              <a:r>
                <a:rPr lang="en-US" altLang="zh-CN" sz="4000" b="1" dirty="0">
                  <a:solidFill>
                    <a:schemeClr val="bg1"/>
                  </a:solidFill>
                  <a:cs typeface="+mn-ea"/>
                  <a:sym typeface="+mn-lt"/>
                </a:rPr>
                <a:t>02</a:t>
              </a:r>
              <a:endParaRPr lang="en-US" altLang="zh-CN" sz="4000" b="1" dirty="0">
                <a:solidFill>
                  <a:schemeClr val="bg1"/>
                </a:solidFill>
                <a:cs typeface="+mn-ea"/>
                <a:sym typeface="+mn-lt"/>
              </a:endParaRPr>
            </a:p>
          </p:txBody>
        </p:sp>
      </p:grpSp>
      <p:pic>
        <p:nvPicPr>
          <p:cNvPr id="9" name="Picture 2" descr="C:\Users\Administrator\Desktop\mi.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57335" y="119640"/>
            <a:ext cx="2047632" cy="5187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left)">
                                      <p:cBhvr>
                                        <p:cTn id="7" dur="500"/>
                                        <p:tgtEl>
                                          <p:spTgt spid="105"/>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heel(1)">
                                      <p:cBhvr>
                                        <p:cTn id="11" dur="650"/>
                                        <p:tgtEl>
                                          <p:spTgt spid="10"/>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06"/>
                                        </p:tgtEl>
                                        <p:attrNameLst>
                                          <p:attrName>style.visibility</p:attrName>
                                        </p:attrNameLst>
                                      </p:cBhvr>
                                      <p:to>
                                        <p:strVal val="visible"/>
                                      </p:to>
                                    </p:set>
                                    <p:animEffect transition="in" filter="wipe(left)">
                                      <p:cBhvr>
                                        <p:cTn id="15"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bldLvl="0" animBg="1"/>
      <p:bldP spid="10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6199505" cy="571500"/>
          </a:xfrm>
        </p:spPr>
        <p:txBody>
          <a:bodyPr/>
          <a:p>
            <a:r>
              <a:rPr lang="en-US" altLang="zh-CN"/>
              <a:t>2.1 </a:t>
            </a:r>
            <a:r>
              <a:rPr lang="zh-CN" altLang="en-US"/>
              <a:t>画布 (Canvas)</a:t>
            </a:r>
            <a:endParaRPr lang="zh-CN" altLang="en-US"/>
          </a:p>
        </p:txBody>
      </p:sp>
      <p:sp>
        <p:nvSpPr>
          <p:cNvPr id="5" name="文本框 4"/>
          <p:cNvSpPr txBox="1"/>
          <p:nvPr/>
        </p:nvSpPr>
        <p:spPr>
          <a:xfrm>
            <a:off x="457200" y="1352550"/>
            <a:ext cx="8352790" cy="4494530"/>
          </a:xfrm>
          <a:prstGeom prst="rect">
            <a:avLst/>
          </a:prstGeom>
          <a:noFill/>
        </p:spPr>
        <p:txBody>
          <a:bodyPr wrap="square" rtlCol="0" anchor="t">
            <a:noAutofit/>
          </a:bodyPr>
          <a:p>
            <a:r>
              <a:rPr lang="zh-CN" altLang="en-US" sz="2400">
                <a:latin typeface="微软雅黑" panose="020B0503020204020204" charset="-122"/>
                <a:ea typeface="微软雅黑" panose="020B0503020204020204" charset="-122"/>
              </a:rPr>
              <a:t>容纳所有UI元素的区域。</a:t>
            </a:r>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所有</a:t>
            </a:r>
            <a:r>
              <a:rPr lang="zh-CN" altLang="en-US" sz="2400">
                <a:solidFill>
                  <a:srgbClr val="FF0000"/>
                </a:solidFill>
                <a:latin typeface="微软雅黑" panose="020B0503020204020204" charset="-122"/>
                <a:ea typeface="微软雅黑" panose="020B0503020204020204" charset="-122"/>
              </a:rPr>
              <a:t>UI元素都必须是画布的子项</a:t>
            </a:r>
            <a:r>
              <a:rPr lang="zh-CN" altLang="en-US" sz="2400">
                <a:latin typeface="微软雅黑" panose="020B0503020204020204" charset="-122"/>
                <a:ea typeface="微软雅黑" panose="020B0503020204020204" charset="-122"/>
              </a:rPr>
              <a:t>。</a:t>
            </a:r>
            <a:endParaRPr lang="zh-CN" altLang="en-US" sz="2400">
              <a:latin typeface="微软雅黑" panose="020B0503020204020204" charset="-122"/>
              <a:ea typeface="微软雅黑" panose="020B0503020204020204" charset="-122"/>
            </a:endParaRPr>
          </a:p>
          <a:p>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创建新的UI元素（如使用菜单 GameObject &gt; UI &gt; Image 创建图像）时，如果场景中还没有画布，则会自动创建画布。UI 元素将创建为此画布的子项。</a:t>
            </a:r>
            <a:endParaRPr lang="zh-CN" altLang="en-US" sz="2400">
              <a:latin typeface="微软雅黑" panose="020B0503020204020204" charset="-122"/>
              <a:ea typeface="微软雅黑" panose="020B0503020204020204" charset="-122"/>
            </a:endParaRPr>
          </a:p>
          <a:p>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画布区域在 Scene 视图中显示为矩形。这样可以轻松定位 UI 元素，而无需始终显示 Game 视图。</a:t>
            </a:r>
            <a:endParaRPr lang="zh-CN" altLang="en-US" sz="2400">
              <a:latin typeface="微软雅黑" panose="020B0503020204020204" charset="-122"/>
              <a:ea typeface="微软雅黑" panose="020B0503020204020204" charset="-122"/>
            </a:endParaRPr>
          </a:p>
          <a:p>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画布使用 EventSystem 对象来协助消息处理。</a:t>
            </a:r>
            <a:endParaRPr lang="zh-CN" altLang="en-US" sz="24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6199505" cy="571500"/>
          </a:xfrm>
        </p:spPr>
        <p:txBody>
          <a:bodyPr/>
          <a:p>
            <a:r>
              <a:rPr lang="en-US" altLang="zh-CN"/>
              <a:t>2.2 </a:t>
            </a:r>
            <a:r>
              <a:rPr lang="zh-CN" altLang="en-US"/>
              <a:t>绘制元素的顺序</a:t>
            </a:r>
            <a:endParaRPr lang="zh-CN" altLang="en-US"/>
          </a:p>
        </p:txBody>
      </p:sp>
      <p:sp>
        <p:nvSpPr>
          <p:cNvPr id="5" name="文本框 4"/>
          <p:cNvSpPr txBox="1"/>
          <p:nvPr/>
        </p:nvSpPr>
        <p:spPr>
          <a:xfrm>
            <a:off x="457200" y="1352550"/>
            <a:ext cx="8352790" cy="4494530"/>
          </a:xfrm>
          <a:prstGeom prst="rect">
            <a:avLst/>
          </a:prstGeom>
          <a:noFill/>
        </p:spPr>
        <p:txBody>
          <a:bodyPr wrap="square" rtlCol="0" anchor="t">
            <a:noAutofit/>
          </a:bodyPr>
          <a:p>
            <a:r>
              <a:rPr lang="zh-CN" altLang="en-US" sz="2400">
                <a:latin typeface="微软雅黑" panose="020B0503020204020204" charset="-122"/>
                <a:ea typeface="微软雅黑" panose="020B0503020204020204" charset="-122"/>
              </a:rPr>
              <a:t>画布中的 UI 元素按照它们在 Hierarchy 中显示的顺序绘制。则后一个元素将显示在前一个元素之上。</a:t>
            </a:r>
            <a:endParaRPr lang="zh-CN" altLang="en-US" sz="2400">
              <a:latin typeface="微软雅黑" panose="020B0503020204020204" charset="-122"/>
              <a:ea typeface="微软雅黑" panose="020B0503020204020204" charset="-122"/>
            </a:endParaRPr>
          </a:p>
          <a:p>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要更改元素的显示顺序，只需在 Hierarchy 中拖动元素进行重新排序。也可以通过在变换组件上使用以下方法从脚本控制顺序：SetAsFirstSibling、SetAsLastSibling 和 SetSiblingIndex。</a:t>
            </a:r>
            <a:endParaRPr lang="zh-CN" altLang="en-US" sz="24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6199505" cy="571500"/>
          </a:xfrm>
        </p:spPr>
        <p:txBody>
          <a:bodyPr/>
          <a:p>
            <a:r>
              <a:rPr lang="en-US" altLang="zh-CN"/>
              <a:t>2.3 </a:t>
            </a:r>
            <a:r>
              <a:rPr lang="zh-CN" altLang="en-US"/>
              <a:t>渲染模式</a:t>
            </a:r>
            <a:endParaRPr lang="zh-CN" altLang="en-US"/>
          </a:p>
        </p:txBody>
      </p:sp>
      <p:pic>
        <p:nvPicPr>
          <p:cNvPr id="3" name="图片 2"/>
          <p:cNvPicPr>
            <a:picLocks noChangeAspect="1"/>
          </p:cNvPicPr>
          <p:nvPr/>
        </p:nvPicPr>
        <p:blipFill>
          <a:blip r:embed="rId1"/>
          <a:stretch>
            <a:fillRect/>
          </a:stretch>
        </p:blipFill>
        <p:spPr>
          <a:xfrm>
            <a:off x="231775" y="1071880"/>
            <a:ext cx="8029575" cy="5038725"/>
          </a:xfrm>
          <a:prstGeom prst="rect">
            <a:avLst/>
          </a:prstGeom>
        </p:spPr>
      </p:pic>
      <p:pic>
        <p:nvPicPr>
          <p:cNvPr id="4" name="图片 3"/>
          <p:cNvPicPr>
            <a:picLocks noChangeAspect="1"/>
          </p:cNvPicPr>
          <p:nvPr/>
        </p:nvPicPr>
        <p:blipFill>
          <a:blip r:embed="rId2"/>
          <a:stretch>
            <a:fillRect/>
          </a:stretch>
        </p:blipFill>
        <p:spPr>
          <a:xfrm>
            <a:off x="394335" y="1432560"/>
            <a:ext cx="8029575" cy="5067300"/>
          </a:xfrm>
          <a:prstGeom prst="rect">
            <a:avLst/>
          </a:prstGeom>
        </p:spPr>
      </p:pic>
      <p:pic>
        <p:nvPicPr>
          <p:cNvPr id="5" name="图片 4"/>
          <p:cNvPicPr>
            <a:picLocks noChangeAspect="1"/>
          </p:cNvPicPr>
          <p:nvPr/>
        </p:nvPicPr>
        <p:blipFill>
          <a:blip r:embed="rId3"/>
          <a:stretch>
            <a:fillRect/>
          </a:stretch>
        </p:blipFill>
        <p:spPr>
          <a:xfrm>
            <a:off x="836930" y="1692275"/>
            <a:ext cx="8020050" cy="50482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6199505" cy="571500"/>
          </a:xfrm>
        </p:spPr>
        <p:txBody>
          <a:bodyPr/>
          <a:p>
            <a:r>
              <a:rPr lang="en-US" altLang="zh-CN"/>
              <a:t>2.4 </a:t>
            </a:r>
            <a:r>
              <a:rPr lang="zh-CN" altLang="en-US"/>
              <a:t>矩形工具</a:t>
            </a:r>
            <a:endParaRPr lang="zh-CN" altLang="en-US"/>
          </a:p>
        </p:txBody>
      </p:sp>
      <p:pic>
        <p:nvPicPr>
          <p:cNvPr id="3" name="图片 2"/>
          <p:cNvPicPr>
            <a:picLocks noChangeAspect="1"/>
          </p:cNvPicPr>
          <p:nvPr/>
        </p:nvPicPr>
        <p:blipFill>
          <a:blip r:embed="rId1"/>
          <a:stretch>
            <a:fillRect/>
          </a:stretch>
        </p:blipFill>
        <p:spPr>
          <a:xfrm>
            <a:off x="727075" y="1322070"/>
            <a:ext cx="1714500" cy="314325"/>
          </a:xfrm>
          <a:prstGeom prst="rect">
            <a:avLst/>
          </a:prstGeom>
        </p:spPr>
      </p:pic>
      <p:pic>
        <p:nvPicPr>
          <p:cNvPr id="4" name="图片 3"/>
          <p:cNvPicPr>
            <a:picLocks noChangeAspect="1"/>
          </p:cNvPicPr>
          <p:nvPr/>
        </p:nvPicPr>
        <p:blipFill>
          <a:blip r:embed="rId2"/>
          <a:stretch>
            <a:fillRect/>
          </a:stretch>
        </p:blipFill>
        <p:spPr>
          <a:xfrm>
            <a:off x="5027295" y="1350645"/>
            <a:ext cx="1314450" cy="257175"/>
          </a:xfrm>
          <a:prstGeom prst="rect">
            <a:avLst/>
          </a:prstGeom>
        </p:spPr>
      </p:pic>
      <p:sp>
        <p:nvSpPr>
          <p:cNvPr id="7" name="文本框 6"/>
          <p:cNvSpPr txBox="1"/>
          <p:nvPr/>
        </p:nvSpPr>
        <p:spPr>
          <a:xfrm>
            <a:off x="481965" y="1915795"/>
            <a:ext cx="8352790" cy="4269105"/>
          </a:xfrm>
          <a:prstGeom prst="rect">
            <a:avLst/>
          </a:prstGeom>
          <a:noFill/>
        </p:spPr>
        <p:txBody>
          <a:bodyPr wrap="square" rtlCol="0" anchor="t">
            <a:noAutofit/>
          </a:bodyPr>
          <a:p>
            <a:r>
              <a:rPr lang="zh-CN" altLang="en-US" sz="2400">
                <a:latin typeface="微软雅黑" panose="020B0503020204020204" charset="-122"/>
                <a:ea typeface="微软雅黑" panose="020B0503020204020204" charset="-122"/>
              </a:rPr>
              <a:t>矩形工具可对 UI 元素进行移动、大小调整和旋转。</a:t>
            </a:r>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选择 UI 元素后，可通过单击矩形内的任意位置并拖动来对元素进行移动。</a:t>
            </a:r>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通过单击边或角并拖动，可调整元素大小。</a:t>
            </a:r>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若要旋转元素，可在稍微远离角点的位置悬停光标，直到鼠标光标看起来像旋转符号。然后单击并向任一方向拖动来进行旋转。</a:t>
            </a:r>
            <a:endParaRPr lang="zh-CN" altLang="en-US" sz="2400">
              <a:latin typeface="微软雅黑" panose="020B0503020204020204" charset="-122"/>
              <a:ea typeface="微软雅黑" panose="020B0503020204020204" charset="-122"/>
            </a:endParaRPr>
          </a:p>
          <a:p>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使用 UI 时，通常最好保持为 Pivot 和 Local。</a:t>
            </a:r>
            <a:endParaRPr lang="zh-CN" altLang="en-US" sz="2400">
              <a:latin typeface="微软雅黑" panose="020B0503020204020204" charset="-122"/>
              <a:ea typeface="微软雅黑" panose="020B0503020204020204" charset="-122"/>
            </a:endParaRPr>
          </a:p>
          <a:p>
            <a:endParaRPr lang="zh-CN" altLang="en-US" sz="24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6199505" cy="571500"/>
          </a:xfrm>
        </p:spPr>
        <p:txBody>
          <a:bodyPr/>
          <a:p>
            <a:r>
              <a:rPr lang="en-US" altLang="zh-CN"/>
              <a:t>2.5 </a:t>
            </a:r>
            <a:r>
              <a:rPr lang="zh-CN" altLang="en-US"/>
              <a:t>矩形变换</a:t>
            </a:r>
            <a:endParaRPr lang="zh-CN" altLang="en-US"/>
          </a:p>
        </p:txBody>
      </p:sp>
      <p:pic>
        <p:nvPicPr>
          <p:cNvPr id="4" name="图片 3"/>
          <p:cNvPicPr>
            <a:picLocks noChangeAspect="1"/>
          </p:cNvPicPr>
          <p:nvPr/>
        </p:nvPicPr>
        <p:blipFill>
          <a:blip r:embed="rId1"/>
          <a:stretch>
            <a:fillRect/>
          </a:stretch>
        </p:blipFill>
        <p:spPr>
          <a:xfrm>
            <a:off x="1141095" y="1898650"/>
            <a:ext cx="6787515" cy="3472815"/>
          </a:xfrm>
          <a:prstGeom prst="rect">
            <a:avLst/>
          </a:prstGeom>
        </p:spPr>
      </p:pic>
      <p:sp>
        <p:nvSpPr>
          <p:cNvPr id="3" name="文本框 2"/>
          <p:cNvSpPr txBox="1"/>
          <p:nvPr/>
        </p:nvSpPr>
        <p:spPr>
          <a:xfrm>
            <a:off x="1212850" y="5816600"/>
            <a:ext cx="6833235" cy="368300"/>
          </a:xfrm>
          <a:prstGeom prst="rect">
            <a:avLst/>
          </a:prstGeom>
          <a:noFill/>
        </p:spPr>
        <p:txBody>
          <a:bodyPr wrap="square" rtlCol="0" anchor="t">
            <a:spAutoFit/>
          </a:bodyPr>
          <a:p>
            <a:r>
              <a:rPr lang="zh-CN" altLang="en-US" i="1">
                <a:solidFill>
                  <a:srgbClr val="0070C0"/>
                </a:solidFill>
                <a:latin typeface="宋体" panose="02010600030101010101" pitchFamily="2" charset="-122"/>
                <a:ea typeface="宋体" panose="02010600030101010101" pitchFamily="2" charset="-122"/>
                <a:cs typeface="宋体" panose="02010600030101010101" pitchFamily="2" charset="-122"/>
              </a:rPr>
              <a:t>改变大小时同时按住alt键，可对称进行改变大小。</a:t>
            </a:r>
            <a:endParaRPr lang="zh-CN" altLang="en-US" i="1">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6199505" cy="571500"/>
          </a:xfrm>
        </p:spPr>
        <p:txBody>
          <a:bodyPr/>
          <a:p>
            <a:r>
              <a:rPr lang="en-US" altLang="zh-CN"/>
              <a:t>2.6 </a:t>
            </a:r>
            <a:r>
              <a:rPr lang="zh-CN" altLang="en-US"/>
              <a:t>Pivot轴心</a:t>
            </a:r>
            <a:endParaRPr lang="zh-CN" altLang="en-US"/>
          </a:p>
        </p:txBody>
      </p:sp>
      <p:sp>
        <p:nvSpPr>
          <p:cNvPr id="7" name="文本框 6"/>
          <p:cNvSpPr txBox="1"/>
          <p:nvPr/>
        </p:nvSpPr>
        <p:spPr>
          <a:xfrm>
            <a:off x="277495" y="1027430"/>
            <a:ext cx="8352790" cy="1624330"/>
          </a:xfrm>
          <a:prstGeom prst="rect">
            <a:avLst/>
          </a:prstGeom>
          <a:noFill/>
        </p:spPr>
        <p:txBody>
          <a:bodyPr wrap="square" rtlCol="0" anchor="t">
            <a:noAutofit/>
          </a:bodyPr>
          <a:p>
            <a:r>
              <a:rPr lang="zh-CN" altLang="en-US" sz="2800">
                <a:latin typeface="微软雅黑" panose="020B0503020204020204" charset="-122"/>
                <a:ea typeface="微软雅黑" panose="020B0503020204020204" charset="-122"/>
              </a:rPr>
              <a:t>Pivot的位置会影响旋转、调整大小或缩放的结果。当工具栏</a:t>
            </a:r>
            <a:r>
              <a:rPr lang="zh-CN" altLang="en-US" sz="2800">
                <a:solidFill>
                  <a:srgbClr val="FF0000"/>
                </a:solidFill>
                <a:latin typeface="微软雅黑" panose="020B0503020204020204" charset="-122"/>
                <a:ea typeface="微软雅黑" panose="020B0503020204020204" charset="-122"/>
              </a:rPr>
              <a:t>Pivot/Center</a:t>
            </a:r>
            <a:r>
              <a:rPr lang="zh-CN" altLang="en-US" sz="2800">
                <a:latin typeface="微软雅黑" panose="020B0503020204020204" charset="-122"/>
                <a:ea typeface="微软雅黑" panose="020B0503020204020204" charset="-122"/>
              </a:rPr>
              <a:t>按钮设置为Pivot模式时，可以在场景视图中移动矩形变换的Pivot小圆圈。</a:t>
            </a:r>
            <a:endParaRPr lang="zh-CN" altLang="en-US" sz="2800">
              <a:latin typeface="微软雅黑" panose="020B0503020204020204" charset="-122"/>
              <a:ea typeface="微软雅黑" panose="020B0503020204020204" charset="-122"/>
            </a:endParaRPr>
          </a:p>
          <a:p>
            <a:endParaRPr lang="zh-CN" altLang="en-US" sz="2800">
              <a:latin typeface="微软雅黑" panose="020B0503020204020204" charset="-122"/>
              <a:ea typeface="微软雅黑" panose="020B0503020204020204" charset="-122"/>
            </a:endParaRPr>
          </a:p>
          <a:p>
            <a:r>
              <a:rPr lang="zh-CN" altLang="en-US" sz="2800">
                <a:latin typeface="微软雅黑" panose="020B0503020204020204" charset="-122"/>
                <a:ea typeface="微软雅黑" panose="020B0503020204020204" charset="-122"/>
              </a:rPr>
              <a:t>Pivot是相对于自身的，(0,0)为自己左下角，(1,1)为自己右上角</a:t>
            </a:r>
            <a:endParaRPr lang="zh-CN" altLang="en-US" sz="2800">
              <a:latin typeface="微软雅黑" panose="020B0503020204020204" charset="-122"/>
              <a:ea typeface="微软雅黑" panose="020B0503020204020204" charset="-122"/>
            </a:endParaRPr>
          </a:p>
          <a:p>
            <a:endParaRPr lang="zh-CN" altLang="en-US" sz="2800">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1"/>
          <a:stretch>
            <a:fillRect/>
          </a:stretch>
        </p:blipFill>
        <p:spPr>
          <a:xfrm>
            <a:off x="4198620" y="4327525"/>
            <a:ext cx="2729230" cy="150368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6199505" cy="571500"/>
          </a:xfrm>
        </p:spPr>
        <p:txBody>
          <a:bodyPr/>
          <a:p>
            <a:r>
              <a:rPr lang="en-US" altLang="zh-CN"/>
              <a:t>2.6 </a:t>
            </a:r>
            <a:r>
              <a:rPr lang="zh-CN" altLang="en-US"/>
              <a:t>Anchors锚点</a:t>
            </a:r>
            <a:endParaRPr lang="zh-CN" altLang="en-US"/>
          </a:p>
        </p:txBody>
      </p:sp>
      <p:pic>
        <p:nvPicPr>
          <p:cNvPr id="5" name="图片 4" descr="UI_Anchored1"/>
          <p:cNvPicPr>
            <a:picLocks noChangeAspect="1"/>
          </p:cNvPicPr>
          <p:nvPr/>
        </p:nvPicPr>
        <p:blipFill>
          <a:blip r:embed="rId1"/>
          <a:stretch>
            <a:fillRect/>
          </a:stretch>
        </p:blipFill>
        <p:spPr>
          <a:xfrm>
            <a:off x="2034540" y="2818130"/>
            <a:ext cx="5238750" cy="3810000"/>
          </a:xfrm>
          <a:prstGeom prst="rect">
            <a:avLst/>
          </a:prstGeom>
        </p:spPr>
      </p:pic>
      <p:sp>
        <p:nvSpPr>
          <p:cNvPr id="7" name="文本框 6"/>
          <p:cNvSpPr txBox="1"/>
          <p:nvPr/>
        </p:nvSpPr>
        <p:spPr>
          <a:xfrm>
            <a:off x="200660" y="902335"/>
            <a:ext cx="8906510" cy="1624330"/>
          </a:xfrm>
          <a:prstGeom prst="rect">
            <a:avLst/>
          </a:prstGeom>
          <a:noFill/>
        </p:spPr>
        <p:txBody>
          <a:bodyPr wrap="square" rtlCol="0" anchor="t">
            <a:noAutofit/>
          </a:bodyPr>
          <a:p>
            <a:r>
              <a:rPr lang="zh-CN" altLang="en-US" sz="2800">
                <a:latin typeface="微软雅黑" panose="020B0503020204020204" charset="-122"/>
                <a:ea typeface="微软雅黑" panose="020B0503020204020204" charset="-122"/>
              </a:rPr>
              <a:t>一个RectTransform的父物体也是RectTransform，</a:t>
            </a:r>
            <a:endParaRPr lang="zh-CN" altLang="en-US" sz="2800">
              <a:latin typeface="微软雅黑" panose="020B0503020204020204" charset="-122"/>
              <a:ea typeface="微软雅黑" panose="020B0503020204020204" charset="-122"/>
            </a:endParaRPr>
          </a:p>
          <a:p>
            <a:r>
              <a:rPr lang="zh-CN" altLang="en-US" sz="2800">
                <a:latin typeface="微软雅黑" panose="020B0503020204020204" charset="-122"/>
                <a:ea typeface="微软雅黑" panose="020B0503020204020204" charset="-122"/>
              </a:rPr>
              <a:t>子RectTransform可以以各种方式锚定到父RectTransform。Anchor为相对于父物体的，(0,0)为父物体左下角，(1,1)为父物体右上角。</a:t>
            </a:r>
            <a:endParaRPr lang="zh-CN" altLang="en-US" sz="28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6199505" cy="571500"/>
          </a:xfrm>
        </p:spPr>
        <p:txBody>
          <a:bodyPr/>
          <a:p>
            <a:r>
              <a:rPr lang="en-US" altLang="zh-CN"/>
              <a:t>2.7 </a:t>
            </a:r>
            <a:r>
              <a:rPr lang="zh-CN" altLang="en-US"/>
              <a:t>锚点预设</a:t>
            </a:r>
            <a:endParaRPr lang="zh-CN" altLang="en-US"/>
          </a:p>
        </p:txBody>
      </p:sp>
      <p:pic>
        <p:nvPicPr>
          <p:cNvPr id="4" name="图片 3"/>
          <p:cNvPicPr>
            <a:picLocks noChangeAspect="1"/>
          </p:cNvPicPr>
          <p:nvPr/>
        </p:nvPicPr>
        <p:blipFill>
          <a:blip r:embed="rId1"/>
          <a:stretch>
            <a:fillRect/>
          </a:stretch>
        </p:blipFill>
        <p:spPr>
          <a:xfrm>
            <a:off x="2054225" y="1042035"/>
            <a:ext cx="4685665" cy="53682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6199505" cy="571500"/>
          </a:xfrm>
        </p:spPr>
        <p:txBody>
          <a:bodyPr/>
          <a:p>
            <a:r>
              <a:rPr lang="en-US" altLang="zh-CN"/>
              <a:t>2.8 </a:t>
            </a:r>
            <a:r>
              <a:rPr lang="zh-CN" altLang="en-US"/>
              <a:t>锚点调整</a:t>
            </a:r>
            <a:endParaRPr lang="zh-CN" altLang="en-US"/>
          </a:p>
        </p:txBody>
      </p:sp>
      <p:sp>
        <p:nvSpPr>
          <p:cNvPr id="7" name="文本框 6"/>
          <p:cNvSpPr txBox="1"/>
          <p:nvPr/>
        </p:nvSpPr>
        <p:spPr>
          <a:xfrm>
            <a:off x="200660" y="902335"/>
            <a:ext cx="8906510" cy="1624330"/>
          </a:xfrm>
          <a:prstGeom prst="rect">
            <a:avLst/>
          </a:prstGeom>
          <a:noFill/>
        </p:spPr>
        <p:txBody>
          <a:bodyPr wrap="square" rtlCol="0" anchor="t">
            <a:noAutofit/>
          </a:bodyPr>
          <a:p>
            <a:r>
              <a:rPr lang="zh-CN" altLang="en-US" sz="2800">
                <a:latin typeface="微软雅黑" panose="020B0503020204020204" charset="-122"/>
                <a:ea typeface="微软雅黑" panose="020B0503020204020204" charset="-122"/>
              </a:rPr>
              <a:t>方式1：当所有的锚柄在一起时，显示的字段是Pos X、Pos Y、宽度和高度。Pos X和Pos Y的值表示pivot相对于锚点的位置。</a:t>
            </a:r>
            <a:endParaRPr lang="zh-CN" altLang="en-US" sz="2800">
              <a:latin typeface="微软雅黑" panose="020B0503020204020204" charset="-122"/>
              <a:ea typeface="微软雅黑" panose="020B0503020204020204" charset="-122"/>
            </a:endParaRPr>
          </a:p>
        </p:txBody>
      </p:sp>
      <p:pic>
        <p:nvPicPr>
          <p:cNvPr id="3" name="图片 2"/>
          <p:cNvPicPr>
            <a:picLocks noChangeAspect="1"/>
          </p:cNvPicPr>
          <p:nvPr>
            <p:custDataLst>
              <p:tags r:id="rId1"/>
            </p:custDataLst>
          </p:nvPr>
        </p:nvPicPr>
        <p:blipFill>
          <a:blip r:embed="rId2"/>
          <a:stretch>
            <a:fillRect/>
          </a:stretch>
        </p:blipFill>
        <p:spPr>
          <a:xfrm>
            <a:off x="1957705" y="2818765"/>
            <a:ext cx="5053965" cy="30772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148"/>
          <p:cNvSpPr txBox="1"/>
          <p:nvPr/>
        </p:nvSpPr>
        <p:spPr>
          <a:xfrm>
            <a:off x="26885" y="1517"/>
            <a:ext cx="954749" cy="2243395"/>
          </a:xfrm>
          <a:prstGeom prst="rect">
            <a:avLst/>
          </a:prstGeom>
          <a:noFill/>
        </p:spPr>
        <p:txBody>
          <a:bodyPr vert="eaVert" wrap="square" rtlCol="0">
            <a:spAutoFit/>
          </a:bodyPr>
          <a:lstStyle/>
          <a:p>
            <a:pPr algn="ctr">
              <a:lnSpc>
                <a:spcPct val="120000"/>
              </a:lnSpc>
            </a:pPr>
            <a:r>
              <a:rPr lang="zh-CN" altLang="en-US" sz="4170" b="1" cap="all" spc="569" dirty="0">
                <a:solidFill>
                  <a:srgbClr val="0066B3"/>
                </a:solidFill>
                <a:cs typeface="+mn-ea"/>
                <a:sym typeface="+mn-lt"/>
              </a:rPr>
              <a:t>目录</a:t>
            </a:r>
            <a:endParaRPr lang="en-US" altLang="zh-CN" sz="4170" b="1" cap="all" spc="569" dirty="0">
              <a:solidFill>
                <a:srgbClr val="0066B3"/>
              </a:solidFill>
              <a:cs typeface="+mn-ea"/>
              <a:sym typeface="+mn-lt"/>
            </a:endParaRPr>
          </a:p>
        </p:txBody>
      </p:sp>
      <p:sp>
        <p:nvSpPr>
          <p:cNvPr id="46" name="TextBox 148"/>
          <p:cNvSpPr txBox="1"/>
          <p:nvPr/>
        </p:nvSpPr>
        <p:spPr>
          <a:xfrm>
            <a:off x="153656" y="1381009"/>
            <a:ext cx="674928" cy="2439419"/>
          </a:xfrm>
          <a:prstGeom prst="rect">
            <a:avLst/>
          </a:prstGeom>
          <a:noFill/>
        </p:spPr>
        <p:txBody>
          <a:bodyPr vert="eaVert" wrap="square" rtlCol="0">
            <a:spAutoFit/>
          </a:bodyPr>
          <a:lstStyle/>
          <a:p>
            <a:pPr algn="ctr">
              <a:lnSpc>
                <a:spcPct val="120000"/>
              </a:lnSpc>
            </a:pPr>
            <a:r>
              <a:rPr lang="en-US" altLang="zh-CN" sz="2655" b="1" cap="all" dirty="0">
                <a:solidFill>
                  <a:schemeClr val="bg1">
                    <a:lumMod val="85000"/>
                  </a:schemeClr>
                </a:solidFill>
                <a:cs typeface="+mn-ea"/>
                <a:sym typeface="+mn-lt"/>
              </a:rPr>
              <a:t>contents</a:t>
            </a:r>
            <a:endParaRPr lang="zh-CN" altLang="en-US" sz="2655" b="1" cap="all" dirty="0">
              <a:solidFill>
                <a:schemeClr val="bg1">
                  <a:lumMod val="85000"/>
                </a:schemeClr>
              </a:solidFill>
              <a:cs typeface="+mn-ea"/>
              <a:sym typeface="+mn-lt"/>
            </a:endParaRPr>
          </a:p>
        </p:txBody>
      </p:sp>
      <p:grpSp>
        <p:nvGrpSpPr>
          <p:cNvPr id="3" name="组合 2"/>
          <p:cNvGrpSpPr/>
          <p:nvPr/>
        </p:nvGrpSpPr>
        <p:grpSpPr>
          <a:xfrm>
            <a:off x="-7144" y="-8512"/>
            <a:ext cx="200026" cy="6882350"/>
            <a:chOff x="-9526" y="378"/>
            <a:chExt cx="266701" cy="6882350"/>
          </a:xfrm>
        </p:grpSpPr>
        <p:sp>
          <p:nvSpPr>
            <p:cNvPr id="44" name="矩形 43"/>
            <p:cNvSpPr/>
            <p:nvPr/>
          </p:nvSpPr>
          <p:spPr>
            <a:xfrm>
              <a:off x="-9526" y="378"/>
              <a:ext cx="266701" cy="2333269"/>
            </a:xfrm>
            <a:custGeom>
              <a:avLst/>
              <a:gdLst>
                <a:gd name="connsiteX0" fmla="*/ 0 w 266700"/>
                <a:gd name="connsiteY0" fmla="*/ 0 h 1990348"/>
                <a:gd name="connsiteX1" fmla="*/ 266700 w 266700"/>
                <a:gd name="connsiteY1" fmla="*/ 0 h 1990348"/>
                <a:gd name="connsiteX2" fmla="*/ 266700 w 266700"/>
                <a:gd name="connsiteY2" fmla="*/ 1990348 h 1990348"/>
                <a:gd name="connsiteX3" fmla="*/ 0 w 266700"/>
                <a:gd name="connsiteY3" fmla="*/ 1990348 h 1990348"/>
                <a:gd name="connsiteX4" fmla="*/ 0 w 266700"/>
                <a:gd name="connsiteY4" fmla="*/ 0 h 1990348"/>
                <a:gd name="connsiteX0-1" fmla="*/ 1 w 266701"/>
                <a:gd name="connsiteY0-2" fmla="*/ 0 h 1990348"/>
                <a:gd name="connsiteX1-3" fmla="*/ 266701 w 266701"/>
                <a:gd name="connsiteY1-4" fmla="*/ 0 h 1990348"/>
                <a:gd name="connsiteX2-5" fmla="*/ 266701 w 266701"/>
                <a:gd name="connsiteY2-6" fmla="*/ 1990348 h 1990348"/>
                <a:gd name="connsiteX3-7" fmla="*/ 1 w 266701"/>
                <a:gd name="connsiteY3-8" fmla="*/ 1990348 h 1990348"/>
                <a:gd name="connsiteX4-9" fmla="*/ 0 w 266701"/>
                <a:gd name="connsiteY4-10" fmla="*/ 1980823 h 1990348"/>
                <a:gd name="connsiteX5" fmla="*/ 1 w 266701"/>
                <a:gd name="connsiteY5" fmla="*/ 0 h 1990348"/>
                <a:gd name="connsiteX0-11" fmla="*/ 1 w 266701"/>
                <a:gd name="connsiteY0-12" fmla="*/ 0 h 2228503"/>
                <a:gd name="connsiteX1-13" fmla="*/ 266701 w 266701"/>
                <a:gd name="connsiteY1-14" fmla="*/ 0 h 2228503"/>
                <a:gd name="connsiteX2-15" fmla="*/ 266701 w 266701"/>
                <a:gd name="connsiteY2-16" fmla="*/ 1990348 h 2228503"/>
                <a:gd name="connsiteX3-17" fmla="*/ 1 w 266701"/>
                <a:gd name="connsiteY3-18" fmla="*/ 1990348 h 2228503"/>
                <a:gd name="connsiteX4-19" fmla="*/ 0 w 266701"/>
                <a:gd name="connsiteY4-20" fmla="*/ 2228473 h 2228503"/>
                <a:gd name="connsiteX5-21" fmla="*/ 1 w 266701"/>
                <a:gd name="connsiteY5-22" fmla="*/ 0 h 2228503"/>
                <a:gd name="connsiteX0-23" fmla="*/ 1 w 266701"/>
                <a:gd name="connsiteY0-24" fmla="*/ 0 h 2228503"/>
                <a:gd name="connsiteX1-25" fmla="*/ 266701 w 266701"/>
                <a:gd name="connsiteY1-26" fmla="*/ 0 h 2228503"/>
                <a:gd name="connsiteX2-27" fmla="*/ 266701 w 266701"/>
                <a:gd name="connsiteY2-28" fmla="*/ 1990348 h 2228503"/>
                <a:gd name="connsiteX3-29" fmla="*/ 247651 w 266701"/>
                <a:gd name="connsiteY3-30" fmla="*/ 1990348 h 2228503"/>
                <a:gd name="connsiteX4-31" fmla="*/ 1 w 266701"/>
                <a:gd name="connsiteY4-32" fmla="*/ 1990348 h 2228503"/>
                <a:gd name="connsiteX5-33" fmla="*/ 0 w 266701"/>
                <a:gd name="connsiteY5-34" fmla="*/ 2228473 h 2228503"/>
                <a:gd name="connsiteX6" fmla="*/ 1 w 266701"/>
                <a:gd name="connsiteY6" fmla="*/ 0 h 2228503"/>
                <a:gd name="connsiteX0-35" fmla="*/ 1 w 266701"/>
                <a:gd name="connsiteY0-36" fmla="*/ 0 h 2228503"/>
                <a:gd name="connsiteX1-37" fmla="*/ 266701 w 266701"/>
                <a:gd name="connsiteY1-38" fmla="*/ 0 h 2228503"/>
                <a:gd name="connsiteX2-39" fmla="*/ 266701 w 266701"/>
                <a:gd name="connsiteY2-40" fmla="*/ 1990348 h 2228503"/>
                <a:gd name="connsiteX3-41" fmla="*/ 247651 w 266701"/>
                <a:gd name="connsiteY3-42" fmla="*/ 2018923 h 2228503"/>
                <a:gd name="connsiteX4-43" fmla="*/ 1 w 266701"/>
                <a:gd name="connsiteY4-44" fmla="*/ 1990348 h 2228503"/>
                <a:gd name="connsiteX5-45" fmla="*/ 0 w 266701"/>
                <a:gd name="connsiteY5-46" fmla="*/ 2228473 h 2228503"/>
                <a:gd name="connsiteX6-47" fmla="*/ 1 w 266701"/>
                <a:gd name="connsiteY6-48" fmla="*/ 0 h 2228503"/>
                <a:gd name="connsiteX0-49" fmla="*/ 1 w 266701"/>
                <a:gd name="connsiteY0-50" fmla="*/ 0 h 2276098"/>
                <a:gd name="connsiteX1-51" fmla="*/ 266701 w 266701"/>
                <a:gd name="connsiteY1-52" fmla="*/ 0 h 2276098"/>
                <a:gd name="connsiteX2-53" fmla="*/ 266701 w 266701"/>
                <a:gd name="connsiteY2-54" fmla="*/ 1990348 h 2276098"/>
                <a:gd name="connsiteX3-55" fmla="*/ 19051 w 266701"/>
                <a:gd name="connsiteY3-56" fmla="*/ 2276098 h 2276098"/>
                <a:gd name="connsiteX4-57" fmla="*/ 1 w 266701"/>
                <a:gd name="connsiteY4-58" fmla="*/ 1990348 h 2276098"/>
                <a:gd name="connsiteX5-59" fmla="*/ 0 w 266701"/>
                <a:gd name="connsiteY5-60" fmla="*/ 2228473 h 2276098"/>
                <a:gd name="connsiteX6-61" fmla="*/ 1 w 266701"/>
                <a:gd name="connsiteY6-62" fmla="*/ 0 h 2276098"/>
                <a:gd name="connsiteX0-63" fmla="*/ 1 w 266701"/>
                <a:gd name="connsiteY0-64" fmla="*/ 0 h 2333269"/>
                <a:gd name="connsiteX1-65" fmla="*/ 266701 w 266701"/>
                <a:gd name="connsiteY1-66" fmla="*/ 0 h 2333269"/>
                <a:gd name="connsiteX2-67" fmla="*/ 266701 w 266701"/>
                <a:gd name="connsiteY2-68" fmla="*/ 1990348 h 2333269"/>
                <a:gd name="connsiteX3-69" fmla="*/ 19051 w 266701"/>
                <a:gd name="connsiteY3-70" fmla="*/ 2276098 h 2333269"/>
                <a:gd name="connsiteX4-71" fmla="*/ 1 w 266701"/>
                <a:gd name="connsiteY4-72" fmla="*/ 1990348 h 2333269"/>
                <a:gd name="connsiteX5-73" fmla="*/ 0 w 266701"/>
                <a:gd name="connsiteY5-74" fmla="*/ 2333248 h 2333269"/>
                <a:gd name="connsiteX6-75" fmla="*/ 1 w 266701"/>
                <a:gd name="connsiteY6-76" fmla="*/ 0 h 233326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47" y="connsiteY6-48"/>
                </a:cxn>
              </a:cxnLst>
              <a:rect l="l" t="t" r="r" b="b"/>
              <a:pathLst>
                <a:path w="266701" h="2333269">
                  <a:moveTo>
                    <a:pt x="1" y="0"/>
                  </a:moveTo>
                  <a:lnTo>
                    <a:pt x="266701" y="0"/>
                  </a:lnTo>
                  <a:lnTo>
                    <a:pt x="266701" y="1990348"/>
                  </a:lnTo>
                  <a:lnTo>
                    <a:pt x="19051" y="2276098"/>
                  </a:lnTo>
                  <a:lnTo>
                    <a:pt x="1" y="1990348"/>
                  </a:lnTo>
                  <a:cubicBezTo>
                    <a:pt x="1" y="1987173"/>
                    <a:pt x="0" y="2336423"/>
                    <a:pt x="0" y="2333248"/>
                  </a:cubicBezTo>
                  <a:cubicBezTo>
                    <a:pt x="0" y="1672974"/>
                    <a:pt x="1" y="660274"/>
                    <a:pt x="1" y="0"/>
                  </a:cubicBezTo>
                  <a:close/>
                </a:path>
              </a:pathLst>
            </a:cu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sz="1800" dirty="0">
                <a:cs typeface="+mn-ea"/>
                <a:sym typeface="+mn-lt"/>
              </a:endParaRPr>
            </a:p>
          </p:txBody>
        </p:sp>
        <p:sp>
          <p:nvSpPr>
            <p:cNvPr id="2" name="矩形 1"/>
            <p:cNvSpPr/>
            <p:nvPr/>
          </p:nvSpPr>
          <p:spPr>
            <a:xfrm>
              <a:off x="-9525" y="1996403"/>
              <a:ext cx="45719" cy="4886325"/>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1904744" y="2131617"/>
            <a:ext cx="5265008" cy="632788"/>
            <a:chOff x="2582203" y="2399714"/>
            <a:chExt cx="7020011" cy="632788"/>
          </a:xfrm>
        </p:grpSpPr>
        <p:sp>
          <p:nvSpPr>
            <p:cNvPr id="34" name="矩形 33"/>
            <p:cNvSpPr/>
            <p:nvPr/>
          </p:nvSpPr>
          <p:spPr>
            <a:xfrm>
              <a:off x="3611105" y="2399715"/>
              <a:ext cx="5991109" cy="632787"/>
            </a:xfrm>
            <a:custGeom>
              <a:avLst/>
              <a:gdLst>
                <a:gd name="connsiteX0" fmla="*/ 0 w 5983635"/>
                <a:gd name="connsiteY0" fmla="*/ 0 h 630942"/>
                <a:gd name="connsiteX1" fmla="*/ 5983635 w 5983635"/>
                <a:gd name="connsiteY1" fmla="*/ 0 h 630942"/>
                <a:gd name="connsiteX2" fmla="*/ 5983635 w 5983635"/>
                <a:gd name="connsiteY2" fmla="*/ 630942 h 630942"/>
                <a:gd name="connsiteX3" fmla="*/ 0 w 5983635"/>
                <a:gd name="connsiteY3" fmla="*/ 630942 h 630942"/>
                <a:gd name="connsiteX4" fmla="*/ 0 w 5983635"/>
                <a:gd name="connsiteY4" fmla="*/ 0 h 630942"/>
                <a:gd name="connsiteX0-1" fmla="*/ 0 w 5983635"/>
                <a:gd name="connsiteY0-2" fmla="*/ 0 h 632787"/>
                <a:gd name="connsiteX1-3" fmla="*/ 5983635 w 5983635"/>
                <a:gd name="connsiteY1-4" fmla="*/ 0 h 632787"/>
                <a:gd name="connsiteX2-5" fmla="*/ 5983635 w 5983635"/>
                <a:gd name="connsiteY2-6" fmla="*/ 630942 h 632787"/>
                <a:gd name="connsiteX3-7" fmla="*/ 235333 w 5983635"/>
                <a:gd name="connsiteY3-8" fmla="*/ 632787 h 632787"/>
                <a:gd name="connsiteX4-9" fmla="*/ 0 w 5983635"/>
                <a:gd name="connsiteY4-10" fmla="*/ 630942 h 632787"/>
                <a:gd name="connsiteX5" fmla="*/ 0 w 5983635"/>
                <a:gd name="connsiteY5" fmla="*/ 0 h 632787"/>
                <a:gd name="connsiteX0-11" fmla="*/ 7474 w 5991109"/>
                <a:gd name="connsiteY0-12" fmla="*/ 0 h 632787"/>
                <a:gd name="connsiteX1-13" fmla="*/ 5991109 w 5991109"/>
                <a:gd name="connsiteY1-14" fmla="*/ 0 h 632787"/>
                <a:gd name="connsiteX2-15" fmla="*/ 5991109 w 5991109"/>
                <a:gd name="connsiteY2-16" fmla="*/ 630942 h 632787"/>
                <a:gd name="connsiteX3-17" fmla="*/ 242807 w 5991109"/>
                <a:gd name="connsiteY3-18" fmla="*/ 632787 h 632787"/>
                <a:gd name="connsiteX4-19" fmla="*/ 7474 w 5991109"/>
                <a:gd name="connsiteY4-20" fmla="*/ 630942 h 632787"/>
                <a:gd name="connsiteX5-21" fmla="*/ 0 w 5991109"/>
                <a:gd name="connsiteY5-22" fmla="*/ 462305 h 632787"/>
                <a:gd name="connsiteX6" fmla="*/ 7474 w 5991109"/>
                <a:gd name="connsiteY6" fmla="*/ 0 h 632787"/>
                <a:gd name="connsiteX0-23" fmla="*/ 7474 w 5991109"/>
                <a:gd name="connsiteY0-24" fmla="*/ 0 h 632787"/>
                <a:gd name="connsiteX1-25" fmla="*/ 5991109 w 5991109"/>
                <a:gd name="connsiteY1-26" fmla="*/ 0 h 632787"/>
                <a:gd name="connsiteX2-27" fmla="*/ 5991109 w 5991109"/>
                <a:gd name="connsiteY2-28" fmla="*/ 630942 h 632787"/>
                <a:gd name="connsiteX3-29" fmla="*/ 242807 w 5991109"/>
                <a:gd name="connsiteY3-30" fmla="*/ 632787 h 632787"/>
                <a:gd name="connsiteX4-31" fmla="*/ 245115 w 5991109"/>
                <a:gd name="connsiteY4-32" fmla="*/ 630942 h 632787"/>
                <a:gd name="connsiteX5-33" fmla="*/ 0 w 5991109"/>
                <a:gd name="connsiteY5-34" fmla="*/ 462305 h 632787"/>
                <a:gd name="connsiteX6-35" fmla="*/ 7474 w 5991109"/>
                <a:gd name="connsiteY6-36" fmla="*/ 0 h 63278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5991109" h="632787">
                  <a:moveTo>
                    <a:pt x="7474" y="0"/>
                  </a:moveTo>
                  <a:lnTo>
                    <a:pt x="5991109" y="0"/>
                  </a:lnTo>
                  <a:lnTo>
                    <a:pt x="5991109" y="630942"/>
                  </a:lnTo>
                  <a:lnTo>
                    <a:pt x="242807" y="632787"/>
                  </a:lnTo>
                  <a:lnTo>
                    <a:pt x="245115" y="630942"/>
                  </a:lnTo>
                  <a:lnTo>
                    <a:pt x="0" y="462305"/>
                  </a:lnTo>
                  <a:lnTo>
                    <a:pt x="7474" y="0"/>
                  </a:lnTo>
                  <a:close/>
                </a:path>
              </a:pathLst>
            </a:cu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55" dirty="0">
                  <a:solidFill>
                    <a:schemeClr val="bg1"/>
                  </a:solidFill>
                  <a:cs typeface="+mn-ea"/>
                  <a:sym typeface="+mn-lt"/>
                </a:rPr>
                <a:t> </a:t>
              </a:r>
              <a:r>
                <a:rPr sz="2655" dirty="0">
                  <a:solidFill>
                    <a:schemeClr val="bg1"/>
                  </a:solidFill>
                  <a:cs typeface="+mn-ea"/>
                  <a:sym typeface="+mn-lt"/>
                </a:rPr>
                <a:t>uGUI基本概念</a:t>
              </a:r>
              <a:endParaRPr sz="2655" dirty="0">
                <a:solidFill>
                  <a:schemeClr val="bg1"/>
                </a:solidFill>
                <a:cs typeface="+mn-ea"/>
                <a:sym typeface="+mn-lt"/>
              </a:endParaRPr>
            </a:p>
          </p:txBody>
        </p:sp>
        <p:sp>
          <p:nvSpPr>
            <p:cNvPr id="7" name="TextBox 6"/>
            <p:cNvSpPr txBox="1"/>
            <p:nvPr/>
          </p:nvSpPr>
          <p:spPr>
            <a:xfrm>
              <a:off x="2582203" y="2399714"/>
              <a:ext cx="936001" cy="630942"/>
            </a:xfrm>
            <a:custGeom>
              <a:avLst/>
              <a:gdLst>
                <a:gd name="connsiteX0" fmla="*/ 0 w 936001"/>
                <a:gd name="connsiteY0" fmla="*/ 0 h 617092"/>
                <a:gd name="connsiteX1" fmla="*/ 936001 w 936001"/>
                <a:gd name="connsiteY1" fmla="*/ 0 h 617092"/>
                <a:gd name="connsiteX2" fmla="*/ 936001 w 936001"/>
                <a:gd name="connsiteY2" fmla="*/ 617092 h 617092"/>
                <a:gd name="connsiteX3" fmla="*/ 0 w 936001"/>
                <a:gd name="connsiteY3" fmla="*/ 617092 h 617092"/>
                <a:gd name="connsiteX4" fmla="*/ 0 w 936001"/>
                <a:gd name="connsiteY4" fmla="*/ 0 h 617092"/>
                <a:gd name="connsiteX0-1" fmla="*/ 0 w 936001"/>
                <a:gd name="connsiteY0-2" fmla="*/ 0 h 617092"/>
                <a:gd name="connsiteX1-3" fmla="*/ 936001 w 936001"/>
                <a:gd name="connsiteY1-4" fmla="*/ 0 h 617092"/>
                <a:gd name="connsiteX2-5" fmla="*/ 936001 w 936001"/>
                <a:gd name="connsiteY2-6" fmla="*/ 617092 h 617092"/>
                <a:gd name="connsiteX3-7" fmla="*/ 715044 w 936001"/>
                <a:gd name="connsiteY3-8" fmla="*/ 616201 h 617092"/>
                <a:gd name="connsiteX4-9" fmla="*/ 0 w 936001"/>
                <a:gd name="connsiteY4-10" fmla="*/ 617092 h 617092"/>
                <a:gd name="connsiteX5" fmla="*/ 0 w 936001"/>
                <a:gd name="connsiteY5" fmla="*/ 0 h 617092"/>
                <a:gd name="connsiteX0-11" fmla="*/ 0 w 936001"/>
                <a:gd name="connsiteY0-12" fmla="*/ 0 h 617092"/>
                <a:gd name="connsiteX1-13" fmla="*/ 936001 w 936001"/>
                <a:gd name="connsiteY1-14" fmla="*/ 0 h 617092"/>
                <a:gd name="connsiteX2-15" fmla="*/ 935623 w 936001"/>
                <a:gd name="connsiteY2-16" fmla="*/ 463801 h 617092"/>
                <a:gd name="connsiteX3-17" fmla="*/ 936001 w 936001"/>
                <a:gd name="connsiteY3-18" fmla="*/ 617092 h 617092"/>
                <a:gd name="connsiteX4-19" fmla="*/ 715044 w 936001"/>
                <a:gd name="connsiteY4-20" fmla="*/ 616201 h 617092"/>
                <a:gd name="connsiteX5-21" fmla="*/ 0 w 936001"/>
                <a:gd name="connsiteY5-22" fmla="*/ 617092 h 617092"/>
                <a:gd name="connsiteX6" fmla="*/ 0 w 936001"/>
                <a:gd name="connsiteY6" fmla="*/ 0 h 617092"/>
                <a:gd name="connsiteX0-23" fmla="*/ 0 w 936001"/>
                <a:gd name="connsiteY0-24" fmla="*/ 0 h 617092"/>
                <a:gd name="connsiteX1-25" fmla="*/ 936001 w 936001"/>
                <a:gd name="connsiteY1-26" fmla="*/ 0 h 617092"/>
                <a:gd name="connsiteX2-27" fmla="*/ 935623 w 936001"/>
                <a:gd name="connsiteY2-28" fmla="*/ 463801 h 617092"/>
                <a:gd name="connsiteX3-29" fmla="*/ 819696 w 936001"/>
                <a:gd name="connsiteY3-30" fmla="*/ 548913 h 617092"/>
                <a:gd name="connsiteX4-31" fmla="*/ 715044 w 936001"/>
                <a:gd name="connsiteY4-32" fmla="*/ 616201 h 617092"/>
                <a:gd name="connsiteX5-33" fmla="*/ 0 w 936001"/>
                <a:gd name="connsiteY5-34" fmla="*/ 617092 h 617092"/>
                <a:gd name="connsiteX6-35" fmla="*/ 0 w 936001"/>
                <a:gd name="connsiteY6-36" fmla="*/ 0 h 617092"/>
                <a:gd name="connsiteX0-37" fmla="*/ 0 w 936001"/>
                <a:gd name="connsiteY0-38" fmla="*/ 0 h 617092"/>
                <a:gd name="connsiteX1-39" fmla="*/ 936001 w 936001"/>
                <a:gd name="connsiteY1-40" fmla="*/ 0 h 617092"/>
                <a:gd name="connsiteX2-41" fmla="*/ 935623 w 936001"/>
                <a:gd name="connsiteY2-42" fmla="*/ 463801 h 617092"/>
                <a:gd name="connsiteX3-43" fmla="*/ 726706 w 936001"/>
                <a:gd name="connsiteY3-44" fmla="*/ 614598 h 617092"/>
                <a:gd name="connsiteX4-45" fmla="*/ 715044 w 936001"/>
                <a:gd name="connsiteY4-46" fmla="*/ 616201 h 617092"/>
                <a:gd name="connsiteX5-47" fmla="*/ 0 w 936001"/>
                <a:gd name="connsiteY5-48" fmla="*/ 617092 h 617092"/>
                <a:gd name="connsiteX6-49" fmla="*/ 0 w 936001"/>
                <a:gd name="connsiteY6-50" fmla="*/ 0 h 6170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936001" h="617092">
                  <a:moveTo>
                    <a:pt x="0" y="0"/>
                  </a:moveTo>
                  <a:lnTo>
                    <a:pt x="936001" y="0"/>
                  </a:lnTo>
                  <a:lnTo>
                    <a:pt x="935623" y="463801"/>
                  </a:lnTo>
                  <a:lnTo>
                    <a:pt x="726706" y="614598"/>
                  </a:lnTo>
                  <a:lnTo>
                    <a:pt x="715044" y="616201"/>
                  </a:lnTo>
                  <a:lnTo>
                    <a:pt x="0" y="617092"/>
                  </a:lnTo>
                  <a:lnTo>
                    <a:pt x="0" y="0"/>
                  </a:lnTo>
                  <a:close/>
                </a:path>
              </a:pathLst>
            </a:custGeom>
            <a:solidFill>
              <a:srgbClr val="0066B3"/>
            </a:solidFill>
          </p:spPr>
          <p:txBody>
            <a:bodyPr wrap="square" rtlCol="0">
              <a:spAutoFit/>
            </a:bodyPr>
            <a:lstStyle/>
            <a:p>
              <a:pPr algn="ctr"/>
              <a:r>
                <a:rPr lang="en-US" altLang="zh-CN" sz="3500" dirty="0">
                  <a:solidFill>
                    <a:schemeClr val="bg1"/>
                  </a:solidFill>
                </a:rPr>
                <a:t>2</a:t>
              </a:r>
              <a:endParaRPr lang="zh-CN" altLang="en-US" sz="3500" dirty="0">
                <a:solidFill>
                  <a:schemeClr val="bg1"/>
                </a:solidFill>
              </a:endParaRPr>
            </a:p>
          </p:txBody>
        </p:sp>
      </p:grpSp>
      <p:grpSp>
        <p:nvGrpSpPr>
          <p:cNvPr id="25" name="组合 24"/>
          <p:cNvGrpSpPr/>
          <p:nvPr/>
        </p:nvGrpSpPr>
        <p:grpSpPr>
          <a:xfrm>
            <a:off x="1904744" y="1321992"/>
            <a:ext cx="5265008" cy="632788"/>
            <a:chOff x="2582203" y="2399714"/>
            <a:chExt cx="7020011" cy="632788"/>
          </a:xfrm>
        </p:grpSpPr>
        <p:sp>
          <p:nvSpPr>
            <p:cNvPr id="26" name="矩形 33"/>
            <p:cNvSpPr/>
            <p:nvPr/>
          </p:nvSpPr>
          <p:spPr>
            <a:xfrm>
              <a:off x="3611105" y="2399715"/>
              <a:ext cx="5991109" cy="632787"/>
            </a:xfrm>
            <a:custGeom>
              <a:avLst/>
              <a:gdLst>
                <a:gd name="connsiteX0" fmla="*/ 0 w 5983635"/>
                <a:gd name="connsiteY0" fmla="*/ 0 h 630942"/>
                <a:gd name="connsiteX1" fmla="*/ 5983635 w 5983635"/>
                <a:gd name="connsiteY1" fmla="*/ 0 h 630942"/>
                <a:gd name="connsiteX2" fmla="*/ 5983635 w 5983635"/>
                <a:gd name="connsiteY2" fmla="*/ 630942 h 630942"/>
                <a:gd name="connsiteX3" fmla="*/ 0 w 5983635"/>
                <a:gd name="connsiteY3" fmla="*/ 630942 h 630942"/>
                <a:gd name="connsiteX4" fmla="*/ 0 w 5983635"/>
                <a:gd name="connsiteY4" fmla="*/ 0 h 630942"/>
                <a:gd name="connsiteX0-1" fmla="*/ 0 w 5983635"/>
                <a:gd name="connsiteY0-2" fmla="*/ 0 h 632787"/>
                <a:gd name="connsiteX1-3" fmla="*/ 5983635 w 5983635"/>
                <a:gd name="connsiteY1-4" fmla="*/ 0 h 632787"/>
                <a:gd name="connsiteX2-5" fmla="*/ 5983635 w 5983635"/>
                <a:gd name="connsiteY2-6" fmla="*/ 630942 h 632787"/>
                <a:gd name="connsiteX3-7" fmla="*/ 235333 w 5983635"/>
                <a:gd name="connsiteY3-8" fmla="*/ 632787 h 632787"/>
                <a:gd name="connsiteX4-9" fmla="*/ 0 w 5983635"/>
                <a:gd name="connsiteY4-10" fmla="*/ 630942 h 632787"/>
                <a:gd name="connsiteX5" fmla="*/ 0 w 5983635"/>
                <a:gd name="connsiteY5" fmla="*/ 0 h 632787"/>
                <a:gd name="connsiteX0-11" fmla="*/ 7474 w 5991109"/>
                <a:gd name="connsiteY0-12" fmla="*/ 0 h 632787"/>
                <a:gd name="connsiteX1-13" fmla="*/ 5991109 w 5991109"/>
                <a:gd name="connsiteY1-14" fmla="*/ 0 h 632787"/>
                <a:gd name="connsiteX2-15" fmla="*/ 5991109 w 5991109"/>
                <a:gd name="connsiteY2-16" fmla="*/ 630942 h 632787"/>
                <a:gd name="connsiteX3-17" fmla="*/ 242807 w 5991109"/>
                <a:gd name="connsiteY3-18" fmla="*/ 632787 h 632787"/>
                <a:gd name="connsiteX4-19" fmla="*/ 7474 w 5991109"/>
                <a:gd name="connsiteY4-20" fmla="*/ 630942 h 632787"/>
                <a:gd name="connsiteX5-21" fmla="*/ 0 w 5991109"/>
                <a:gd name="connsiteY5-22" fmla="*/ 462305 h 632787"/>
                <a:gd name="connsiteX6" fmla="*/ 7474 w 5991109"/>
                <a:gd name="connsiteY6" fmla="*/ 0 h 632787"/>
                <a:gd name="connsiteX0-23" fmla="*/ 7474 w 5991109"/>
                <a:gd name="connsiteY0-24" fmla="*/ 0 h 632787"/>
                <a:gd name="connsiteX1-25" fmla="*/ 5991109 w 5991109"/>
                <a:gd name="connsiteY1-26" fmla="*/ 0 h 632787"/>
                <a:gd name="connsiteX2-27" fmla="*/ 5991109 w 5991109"/>
                <a:gd name="connsiteY2-28" fmla="*/ 630942 h 632787"/>
                <a:gd name="connsiteX3-29" fmla="*/ 242807 w 5991109"/>
                <a:gd name="connsiteY3-30" fmla="*/ 632787 h 632787"/>
                <a:gd name="connsiteX4-31" fmla="*/ 245115 w 5991109"/>
                <a:gd name="connsiteY4-32" fmla="*/ 630942 h 632787"/>
                <a:gd name="connsiteX5-33" fmla="*/ 0 w 5991109"/>
                <a:gd name="connsiteY5-34" fmla="*/ 462305 h 632787"/>
                <a:gd name="connsiteX6-35" fmla="*/ 7474 w 5991109"/>
                <a:gd name="connsiteY6-36" fmla="*/ 0 h 63278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5991109" h="632787">
                  <a:moveTo>
                    <a:pt x="7474" y="0"/>
                  </a:moveTo>
                  <a:lnTo>
                    <a:pt x="5991109" y="0"/>
                  </a:lnTo>
                  <a:lnTo>
                    <a:pt x="5991109" y="630942"/>
                  </a:lnTo>
                  <a:lnTo>
                    <a:pt x="242807" y="632787"/>
                  </a:lnTo>
                  <a:lnTo>
                    <a:pt x="245115" y="630942"/>
                  </a:lnTo>
                  <a:lnTo>
                    <a:pt x="0" y="462305"/>
                  </a:lnTo>
                  <a:lnTo>
                    <a:pt x="7474" y="0"/>
                  </a:lnTo>
                  <a:close/>
                </a:path>
              </a:pathLst>
            </a:cu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55" dirty="0">
                  <a:solidFill>
                    <a:schemeClr val="bg1"/>
                  </a:solidFill>
                  <a:cs typeface="+mn-ea"/>
                  <a:sym typeface="+mn-lt"/>
                </a:rPr>
                <a:t> </a:t>
              </a:r>
              <a:r>
                <a:rPr lang="en-US" altLang="zh-CN" sz="2655" dirty="0">
                  <a:solidFill>
                    <a:schemeClr val="bg1"/>
                  </a:solidFill>
                  <a:cs typeface="+mn-ea"/>
                  <a:sym typeface="+mn-lt"/>
                </a:rPr>
                <a:t>Unity UI</a:t>
              </a:r>
              <a:r>
                <a:rPr lang="zh-CN" altLang="en-US" sz="2655" dirty="0">
                  <a:solidFill>
                    <a:schemeClr val="bg1"/>
                  </a:solidFill>
                  <a:cs typeface="+mn-ea"/>
                  <a:sym typeface="+mn-lt"/>
                </a:rPr>
                <a:t>类型</a:t>
              </a:r>
              <a:endParaRPr lang="zh-CN" altLang="en-US" sz="2655" dirty="0">
                <a:solidFill>
                  <a:schemeClr val="bg1"/>
                </a:solidFill>
                <a:cs typeface="+mn-ea"/>
                <a:sym typeface="+mn-lt"/>
              </a:endParaRPr>
            </a:p>
          </p:txBody>
        </p:sp>
        <p:sp>
          <p:nvSpPr>
            <p:cNvPr id="27" name="TextBox 26"/>
            <p:cNvSpPr txBox="1"/>
            <p:nvPr/>
          </p:nvSpPr>
          <p:spPr>
            <a:xfrm>
              <a:off x="2582203" y="2399714"/>
              <a:ext cx="936001" cy="630942"/>
            </a:xfrm>
            <a:custGeom>
              <a:avLst/>
              <a:gdLst>
                <a:gd name="connsiteX0" fmla="*/ 0 w 936001"/>
                <a:gd name="connsiteY0" fmla="*/ 0 h 617092"/>
                <a:gd name="connsiteX1" fmla="*/ 936001 w 936001"/>
                <a:gd name="connsiteY1" fmla="*/ 0 h 617092"/>
                <a:gd name="connsiteX2" fmla="*/ 936001 w 936001"/>
                <a:gd name="connsiteY2" fmla="*/ 617092 h 617092"/>
                <a:gd name="connsiteX3" fmla="*/ 0 w 936001"/>
                <a:gd name="connsiteY3" fmla="*/ 617092 h 617092"/>
                <a:gd name="connsiteX4" fmla="*/ 0 w 936001"/>
                <a:gd name="connsiteY4" fmla="*/ 0 h 617092"/>
                <a:gd name="connsiteX0-1" fmla="*/ 0 w 936001"/>
                <a:gd name="connsiteY0-2" fmla="*/ 0 h 617092"/>
                <a:gd name="connsiteX1-3" fmla="*/ 936001 w 936001"/>
                <a:gd name="connsiteY1-4" fmla="*/ 0 h 617092"/>
                <a:gd name="connsiteX2-5" fmla="*/ 936001 w 936001"/>
                <a:gd name="connsiteY2-6" fmla="*/ 617092 h 617092"/>
                <a:gd name="connsiteX3-7" fmla="*/ 715044 w 936001"/>
                <a:gd name="connsiteY3-8" fmla="*/ 616201 h 617092"/>
                <a:gd name="connsiteX4-9" fmla="*/ 0 w 936001"/>
                <a:gd name="connsiteY4-10" fmla="*/ 617092 h 617092"/>
                <a:gd name="connsiteX5" fmla="*/ 0 w 936001"/>
                <a:gd name="connsiteY5" fmla="*/ 0 h 617092"/>
                <a:gd name="connsiteX0-11" fmla="*/ 0 w 936001"/>
                <a:gd name="connsiteY0-12" fmla="*/ 0 h 617092"/>
                <a:gd name="connsiteX1-13" fmla="*/ 936001 w 936001"/>
                <a:gd name="connsiteY1-14" fmla="*/ 0 h 617092"/>
                <a:gd name="connsiteX2-15" fmla="*/ 935623 w 936001"/>
                <a:gd name="connsiteY2-16" fmla="*/ 463801 h 617092"/>
                <a:gd name="connsiteX3-17" fmla="*/ 936001 w 936001"/>
                <a:gd name="connsiteY3-18" fmla="*/ 617092 h 617092"/>
                <a:gd name="connsiteX4-19" fmla="*/ 715044 w 936001"/>
                <a:gd name="connsiteY4-20" fmla="*/ 616201 h 617092"/>
                <a:gd name="connsiteX5-21" fmla="*/ 0 w 936001"/>
                <a:gd name="connsiteY5-22" fmla="*/ 617092 h 617092"/>
                <a:gd name="connsiteX6" fmla="*/ 0 w 936001"/>
                <a:gd name="connsiteY6" fmla="*/ 0 h 617092"/>
                <a:gd name="connsiteX0-23" fmla="*/ 0 w 936001"/>
                <a:gd name="connsiteY0-24" fmla="*/ 0 h 617092"/>
                <a:gd name="connsiteX1-25" fmla="*/ 936001 w 936001"/>
                <a:gd name="connsiteY1-26" fmla="*/ 0 h 617092"/>
                <a:gd name="connsiteX2-27" fmla="*/ 935623 w 936001"/>
                <a:gd name="connsiteY2-28" fmla="*/ 463801 h 617092"/>
                <a:gd name="connsiteX3-29" fmla="*/ 819696 w 936001"/>
                <a:gd name="connsiteY3-30" fmla="*/ 548913 h 617092"/>
                <a:gd name="connsiteX4-31" fmla="*/ 715044 w 936001"/>
                <a:gd name="connsiteY4-32" fmla="*/ 616201 h 617092"/>
                <a:gd name="connsiteX5-33" fmla="*/ 0 w 936001"/>
                <a:gd name="connsiteY5-34" fmla="*/ 617092 h 617092"/>
                <a:gd name="connsiteX6-35" fmla="*/ 0 w 936001"/>
                <a:gd name="connsiteY6-36" fmla="*/ 0 h 617092"/>
                <a:gd name="connsiteX0-37" fmla="*/ 0 w 936001"/>
                <a:gd name="connsiteY0-38" fmla="*/ 0 h 617092"/>
                <a:gd name="connsiteX1-39" fmla="*/ 936001 w 936001"/>
                <a:gd name="connsiteY1-40" fmla="*/ 0 h 617092"/>
                <a:gd name="connsiteX2-41" fmla="*/ 935623 w 936001"/>
                <a:gd name="connsiteY2-42" fmla="*/ 463801 h 617092"/>
                <a:gd name="connsiteX3-43" fmla="*/ 726706 w 936001"/>
                <a:gd name="connsiteY3-44" fmla="*/ 614598 h 617092"/>
                <a:gd name="connsiteX4-45" fmla="*/ 715044 w 936001"/>
                <a:gd name="connsiteY4-46" fmla="*/ 616201 h 617092"/>
                <a:gd name="connsiteX5-47" fmla="*/ 0 w 936001"/>
                <a:gd name="connsiteY5-48" fmla="*/ 617092 h 617092"/>
                <a:gd name="connsiteX6-49" fmla="*/ 0 w 936001"/>
                <a:gd name="connsiteY6-50" fmla="*/ 0 h 6170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936001" h="617092">
                  <a:moveTo>
                    <a:pt x="0" y="0"/>
                  </a:moveTo>
                  <a:lnTo>
                    <a:pt x="936001" y="0"/>
                  </a:lnTo>
                  <a:lnTo>
                    <a:pt x="935623" y="463801"/>
                  </a:lnTo>
                  <a:lnTo>
                    <a:pt x="726706" y="614598"/>
                  </a:lnTo>
                  <a:lnTo>
                    <a:pt x="715044" y="616201"/>
                  </a:lnTo>
                  <a:lnTo>
                    <a:pt x="0" y="617092"/>
                  </a:lnTo>
                  <a:lnTo>
                    <a:pt x="0" y="0"/>
                  </a:lnTo>
                  <a:close/>
                </a:path>
              </a:pathLst>
            </a:custGeom>
            <a:solidFill>
              <a:srgbClr val="0066B3"/>
            </a:solidFill>
          </p:spPr>
          <p:txBody>
            <a:bodyPr wrap="square" rtlCol="0">
              <a:spAutoFit/>
            </a:bodyPr>
            <a:lstStyle/>
            <a:p>
              <a:pPr algn="ctr"/>
              <a:r>
                <a:rPr lang="en-US" altLang="zh-CN" sz="3500" dirty="0">
                  <a:solidFill>
                    <a:schemeClr val="bg1"/>
                  </a:solidFill>
                </a:rPr>
                <a:t>1</a:t>
              </a:r>
              <a:endParaRPr lang="zh-CN" altLang="en-US" sz="3500" dirty="0">
                <a:solidFill>
                  <a:schemeClr val="bg1"/>
                </a:solidFill>
              </a:endParaRPr>
            </a:p>
          </p:txBody>
        </p:sp>
      </p:grpSp>
      <p:grpSp>
        <p:nvGrpSpPr>
          <p:cNvPr id="28" name="组合 27"/>
          <p:cNvGrpSpPr/>
          <p:nvPr/>
        </p:nvGrpSpPr>
        <p:grpSpPr>
          <a:xfrm>
            <a:off x="1914731" y="2945379"/>
            <a:ext cx="5265008" cy="632788"/>
            <a:chOff x="2489302" y="3032501"/>
            <a:chExt cx="7020011" cy="632788"/>
          </a:xfrm>
        </p:grpSpPr>
        <p:sp>
          <p:nvSpPr>
            <p:cNvPr id="30" name="矩形 33"/>
            <p:cNvSpPr/>
            <p:nvPr/>
          </p:nvSpPr>
          <p:spPr>
            <a:xfrm>
              <a:off x="3518204" y="3032502"/>
              <a:ext cx="5991109" cy="632787"/>
            </a:xfrm>
            <a:custGeom>
              <a:avLst/>
              <a:gdLst>
                <a:gd name="connsiteX0" fmla="*/ 0 w 5983635"/>
                <a:gd name="connsiteY0" fmla="*/ 0 h 630942"/>
                <a:gd name="connsiteX1" fmla="*/ 5983635 w 5983635"/>
                <a:gd name="connsiteY1" fmla="*/ 0 h 630942"/>
                <a:gd name="connsiteX2" fmla="*/ 5983635 w 5983635"/>
                <a:gd name="connsiteY2" fmla="*/ 630942 h 630942"/>
                <a:gd name="connsiteX3" fmla="*/ 0 w 5983635"/>
                <a:gd name="connsiteY3" fmla="*/ 630942 h 630942"/>
                <a:gd name="connsiteX4" fmla="*/ 0 w 5983635"/>
                <a:gd name="connsiteY4" fmla="*/ 0 h 630942"/>
                <a:gd name="connsiteX0-1" fmla="*/ 0 w 5983635"/>
                <a:gd name="connsiteY0-2" fmla="*/ 0 h 632787"/>
                <a:gd name="connsiteX1-3" fmla="*/ 5983635 w 5983635"/>
                <a:gd name="connsiteY1-4" fmla="*/ 0 h 632787"/>
                <a:gd name="connsiteX2-5" fmla="*/ 5983635 w 5983635"/>
                <a:gd name="connsiteY2-6" fmla="*/ 630942 h 632787"/>
                <a:gd name="connsiteX3-7" fmla="*/ 235333 w 5983635"/>
                <a:gd name="connsiteY3-8" fmla="*/ 632787 h 632787"/>
                <a:gd name="connsiteX4-9" fmla="*/ 0 w 5983635"/>
                <a:gd name="connsiteY4-10" fmla="*/ 630942 h 632787"/>
                <a:gd name="connsiteX5" fmla="*/ 0 w 5983635"/>
                <a:gd name="connsiteY5" fmla="*/ 0 h 632787"/>
                <a:gd name="connsiteX0-11" fmla="*/ 7474 w 5991109"/>
                <a:gd name="connsiteY0-12" fmla="*/ 0 h 632787"/>
                <a:gd name="connsiteX1-13" fmla="*/ 5991109 w 5991109"/>
                <a:gd name="connsiteY1-14" fmla="*/ 0 h 632787"/>
                <a:gd name="connsiteX2-15" fmla="*/ 5991109 w 5991109"/>
                <a:gd name="connsiteY2-16" fmla="*/ 630942 h 632787"/>
                <a:gd name="connsiteX3-17" fmla="*/ 242807 w 5991109"/>
                <a:gd name="connsiteY3-18" fmla="*/ 632787 h 632787"/>
                <a:gd name="connsiteX4-19" fmla="*/ 7474 w 5991109"/>
                <a:gd name="connsiteY4-20" fmla="*/ 630942 h 632787"/>
                <a:gd name="connsiteX5-21" fmla="*/ 0 w 5991109"/>
                <a:gd name="connsiteY5-22" fmla="*/ 462305 h 632787"/>
                <a:gd name="connsiteX6" fmla="*/ 7474 w 5991109"/>
                <a:gd name="connsiteY6" fmla="*/ 0 h 632787"/>
                <a:gd name="connsiteX0-23" fmla="*/ 7474 w 5991109"/>
                <a:gd name="connsiteY0-24" fmla="*/ 0 h 632787"/>
                <a:gd name="connsiteX1-25" fmla="*/ 5991109 w 5991109"/>
                <a:gd name="connsiteY1-26" fmla="*/ 0 h 632787"/>
                <a:gd name="connsiteX2-27" fmla="*/ 5991109 w 5991109"/>
                <a:gd name="connsiteY2-28" fmla="*/ 630942 h 632787"/>
                <a:gd name="connsiteX3-29" fmla="*/ 242807 w 5991109"/>
                <a:gd name="connsiteY3-30" fmla="*/ 632787 h 632787"/>
                <a:gd name="connsiteX4-31" fmla="*/ 245115 w 5991109"/>
                <a:gd name="connsiteY4-32" fmla="*/ 630942 h 632787"/>
                <a:gd name="connsiteX5-33" fmla="*/ 0 w 5991109"/>
                <a:gd name="connsiteY5-34" fmla="*/ 462305 h 632787"/>
                <a:gd name="connsiteX6-35" fmla="*/ 7474 w 5991109"/>
                <a:gd name="connsiteY6-36" fmla="*/ 0 h 63278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5991109" h="632787">
                  <a:moveTo>
                    <a:pt x="7474" y="0"/>
                  </a:moveTo>
                  <a:lnTo>
                    <a:pt x="5991109" y="0"/>
                  </a:lnTo>
                  <a:lnTo>
                    <a:pt x="5991109" y="630942"/>
                  </a:lnTo>
                  <a:lnTo>
                    <a:pt x="242807" y="632787"/>
                  </a:lnTo>
                  <a:lnTo>
                    <a:pt x="245115" y="630942"/>
                  </a:lnTo>
                  <a:lnTo>
                    <a:pt x="0" y="462305"/>
                  </a:lnTo>
                  <a:lnTo>
                    <a:pt x="7474" y="0"/>
                  </a:lnTo>
                  <a:close/>
                </a:path>
              </a:pathLst>
            </a:cu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55" dirty="0">
                  <a:solidFill>
                    <a:schemeClr val="bg1"/>
                  </a:solidFill>
                  <a:cs typeface="+mn-ea"/>
                  <a:sym typeface="+mn-lt"/>
                </a:rPr>
                <a:t>uGUI</a:t>
              </a:r>
              <a:r>
                <a:rPr lang="zh-CN" altLang="en-US" sz="2655" dirty="0">
                  <a:solidFill>
                    <a:schemeClr val="bg1"/>
                  </a:solidFill>
                  <a:cs typeface="+mn-ea"/>
                  <a:sym typeface="+mn-lt"/>
                </a:rPr>
                <a:t>常用控件</a:t>
              </a:r>
              <a:endParaRPr lang="zh-CN" altLang="en-US" sz="2655" dirty="0">
                <a:solidFill>
                  <a:schemeClr val="bg1"/>
                </a:solidFill>
                <a:cs typeface="+mn-ea"/>
                <a:sym typeface="+mn-lt"/>
              </a:endParaRPr>
            </a:p>
          </p:txBody>
        </p:sp>
        <p:sp>
          <p:nvSpPr>
            <p:cNvPr id="31" name="TextBox 30"/>
            <p:cNvSpPr txBox="1"/>
            <p:nvPr/>
          </p:nvSpPr>
          <p:spPr>
            <a:xfrm>
              <a:off x="2489302" y="3032501"/>
              <a:ext cx="936001" cy="630942"/>
            </a:xfrm>
            <a:custGeom>
              <a:avLst/>
              <a:gdLst>
                <a:gd name="connsiteX0" fmla="*/ 0 w 936001"/>
                <a:gd name="connsiteY0" fmla="*/ 0 h 617092"/>
                <a:gd name="connsiteX1" fmla="*/ 936001 w 936001"/>
                <a:gd name="connsiteY1" fmla="*/ 0 h 617092"/>
                <a:gd name="connsiteX2" fmla="*/ 936001 w 936001"/>
                <a:gd name="connsiteY2" fmla="*/ 617092 h 617092"/>
                <a:gd name="connsiteX3" fmla="*/ 0 w 936001"/>
                <a:gd name="connsiteY3" fmla="*/ 617092 h 617092"/>
                <a:gd name="connsiteX4" fmla="*/ 0 w 936001"/>
                <a:gd name="connsiteY4" fmla="*/ 0 h 617092"/>
                <a:gd name="connsiteX0-1" fmla="*/ 0 w 936001"/>
                <a:gd name="connsiteY0-2" fmla="*/ 0 h 617092"/>
                <a:gd name="connsiteX1-3" fmla="*/ 936001 w 936001"/>
                <a:gd name="connsiteY1-4" fmla="*/ 0 h 617092"/>
                <a:gd name="connsiteX2-5" fmla="*/ 936001 w 936001"/>
                <a:gd name="connsiteY2-6" fmla="*/ 617092 h 617092"/>
                <a:gd name="connsiteX3-7" fmla="*/ 715044 w 936001"/>
                <a:gd name="connsiteY3-8" fmla="*/ 616201 h 617092"/>
                <a:gd name="connsiteX4-9" fmla="*/ 0 w 936001"/>
                <a:gd name="connsiteY4-10" fmla="*/ 617092 h 617092"/>
                <a:gd name="connsiteX5" fmla="*/ 0 w 936001"/>
                <a:gd name="connsiteY5" fmla="*/ 0 h 617092"/>
                <a:gd name="connsiteX0-11" fmla="*/ 0 w 936001"/>
                <a:gd name="connsiteY0-12" fmla="*/ 0 h 617092"/>
                <a:gd name="connsiteX1-13" fmla="*/ 936001 w 936001"/>
                <a:gd name="connsiteY1-14" fmla="*/ 0 h 617092"/>
                <a:gd name="connsiteX2-15" fmla="*/ 935623 w 936001"/>
                <a:gd name="connsiteY2-16" fmla="*/ 463801 h 617092"/>
                <a:gd name="connsiteX3-17" fmla="*/ 936001 w 936001"/>
                <a:gd name="connsiteY3-18" fmla="*/ 617092 h 617092"/>
                <a:gd name="connsiteX4-19" fmla="*/ 715044 w 936001"/>
                <a:gd name="connsiteY4-20" fmla="*/ 616201 h 617092"/>
                <a:gd name="connsiteX5-21" fmla="*/ 0 w 936001"/>
                <a:gd name="connsiteY5-22" fmla="*/ 617092 h 617092"/>
                <a:gd name="connsiteX6" fmla="*/ 0 w 936001"/>
                <a:gd name="connsiteY6" fmla="*/ 0 h 617092"/>
                <a:gd name="connsiteX0-23" fmla="*/ 0 w 936001"/>
                <a:gd name="connsiteY0-24" fmla="*/ 0 h 617092"/>
                <a:gd name="connsiteX1-25" fmla="*/ 936001 w 936001"/>
                <a:gd name="connsiteY1-26" fmla="*/ 0 h 617092"/>
                <a:gd name="connsiteX2-27" fmla="*/ 935623 w 936001"/>
                <a:gd name="connsiteY2-28" fmla="*/ 463801 h 617092"/>
                <a:gd name="connsiteX3-29" fmla="*/ 819696 w 936001"/>
                <a:gd name="connsiteY3-30" fmla="*/ 548913 h 617092"/>
                <a:gd name="connsiteX4-31" fmla="*/ 715044 w 936001"/>
                <a:gd name="connsiteY4-32" fmla="*/ 616201 h 617092"/>
                <a:gd name="connsiteX5-33" fmla="*/ 0 w 936001"/>
                <a:gd name="connsiteY5-34" fmla="*/ 617092 h 617092"/>
                <a:gd name="connsiteX6-35" fmla="*/ 0 w 936001"/>
                <a:gd name="connsiteY6-36" fmla="*/ 0 h 617092"/>
                <a:gd name="connsiteX0-37" fmla="*/ 0 w 936001"/>
                <a:gd name="connsiteY0-38" fmla="*/ 0 h 617092"/>
                <a:gd name="connsiteX1-39" fmla="*/ 936001 w 936001"/>
                <a:gd name="connsiteY1-40" fmla="*/ 0 h 617092"/>
                <a:gd name="connsiteX2-41" fmla="*/ 935623 w 936001"/>
                <a:gd name="connsiteY2-42" fmla="*/ 463801 h 617092"/>
                <a:gd name="connsiteX3-43" fmla="*/ 726706 w 936001"/>
                <a:gd name="connsiteY3-44" fmla="*/ 614598 h 617092"/>
                <a:gd name="connsiteX4-45" fmla="*/ 715044 w 936001"/>
                <a:gd name="connsiteY4-46" fmla="*/ 616201 h 617092"/>
                <a:gd name="connsiteX5-47" fmla="*/ 0 w 936001"/>
                <a:gd name="connsiteY5-48" fmla="*/ 617092 h 617092"/>
                <a:gd name="connsiteX6-49" fmla="*/ 0 w 936001"/>
                <a:gd name="connsiteY6-50" fmla="*/ 0 h 6170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936001" h="617092">
                  <a:moveTo>
                    <a:pt x="0" y="0"/>
                  </a:moveTo>
                  <a:lnTo>
                    <a:pt x="936001" y="0"/>
                  </a:lnTo>
                  <a:lnTo>
                    <a:pt x="935623" y="463801"/>
                  </a:lnTo>
                  <a:lnTo>
                    <a:pt x="726706" y="614598"/>
                  </a:lnTo>
                  <a:lnTo>
                    <a:pt x="715044" y="616201"/>
                  </a:lnTo>
                  <a:lnTo>
                    <a:pt x="0" y="617092"/>
                  </a:lnTo>
                  <a:lnTo>
                    <a:pt x="0" y="0"/>
                  </a:lnTo>
                  <a:close/>
                </a:path>
              </a:pathLst>
            </a:custGeom>
            <a:solidFill>
              <a:srgbClr val="0066B3"/>
            </a:solidFill>
          </p:spPr>
          <p:txBody>
            <a:bodyPr wrap="square" rtlCol="0">
              <a:spAutoFit/>
            </a:bodyPr>
            <a:lstStyle/>
            <a:p>
              <a:pPr algn="ctr"/>
              <a:r>
                <a:rPr lang="en-US" altLang="zh-CN" sz="3500" dirty="0">
                  <a:solidFill>
                    <a:schemeClr val="bg1"/>
                  </a:solidFill>
                </a:rPr>
                <a:t>3</a:t>
              </a:r>
              <a:endParaRPr lang="zh-CN" altLang="en-US" sz="3500" dirty="0">
                <a:solidFill>
                  <a:schemeClr val="bg1"/>
                </a:solidFill>
              </a:endParaRPr>
            </a:p>
          </p:txBody>
        </p:sp>
      </p:grpSp>
      <p:pic>
        <p:nvPicPr>
          <p:cNvPr id="23" name="Picture 2" descr="C:\Users\Administrator\Desktop\mi.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57335" y="119640"/>
            <a:ext cx="2047632" cy="518734"/>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a:xfrm>
            <a:off x="1905206" y="3821044"/>
            <a:ext cx="5265008" cy="632788"/>
            <a:chOff x="2489302" y="3032501"/>
            <a:chExt cx="7020011" cy="632788"/>
          </a:xfrm>
        </p:grpSpPr>
        <p:sp>
          <p:nvSpPr>
            <p:cNvPr id="5" name="矩形 33"/>
            <p:cNvSpPr/>
            <p:nvPr/>
          </p:nvSpPr>
          <p:spPr>
            <a:xfrm>
              <a:off x="3518204" y="3032502"/>
              <a:ext cx="5991109" cy="632787"/>
            </a:xfrm>
            <a:custGeom>
              <a:avLst/>
              <a:gdLst>
                <a:gd name="connsiteX0" fmla="*/ 0 w 5983635"/>
                <a:gd name="connsiteY0" fmla="*/ 0 h 630942"/>
                <a:gd name="connsiteX1" fmla="*/ 5983635 w 5983635"/>
                <a:gd name="connsiteY1" fmla="*/ 0 h 630942"/>
                <a:gd name="connsiteX2" fmla="*/ 5983635 w 5983635"/>
                <a:gd name="connsiteY2" fmla="*/ 630942 h 630942"/>
                <a:gd name="connsiteX3" fmla="*/ 0 w 5983635"/>
                <a:gd name="connsiteY3" fmla="*/ 630942 h 630942"/>
                <a:gd name="connsiteX4" fmla="*/ 0 w 5983635"/>
                <a:gd name="connsiteY4" fmla="*/ 0 h 630942"/>
                <a:gd name="connsiteX0-1" fmla="*/ 0 w 5983635"/>
                <a:gd name="connsiteY0-2" fmla="*/ 0 h 632787"/>
                <a:gd name="connsiteX1-3" fmla="*/ 5983635 w 5983635"/>
                <a:gd name="connsiteY1-4" fmla="*/ 0 h 632787"/>
                <a:gd name="connsiteX2-5" fmla="*/ 5983635 w 5983635"/>
                <a:gd name="connsiteY2-6" fmla="*/ 630942 h 632787"/>
                <a:gd name="connsiteX3-7" fmla="*/ 235333 w 5983635"/>
                <a:gd name="connsiteY3-8" fmla="*/ 632787 h 632787"/>
                <a:gd name="connsiteX4-9" fmla="*/ 0 w 5983635"/>
                <a:gd name="connsiteY4-10" fmla="*/ 630942 h 632787"/>
                <a:gd name="connsiteX5" fmla="*/ 0 w 5983635"/>
                <a:gd name="connsiteY5" fmla="*/ 0 h 632787"/>
                <a:gd name="connsiteX0-11" fmla="*/ 7474 w 5991109"/>
                <a:gd name="connsiteY0-12" fmla="*/ 0 h 632787"/>
                <a:gd name="connsiteX1-13" fmla="*/ 5991109 w 5991109"/>
                <a:gd name="connsiteY1-14" fmla="*/ 0 h 632787"/>
                <a:gd name="connsiteX2-15" fmla="*/ 5991109 w 5991109"/>
                <a:gd name="connsiteY2-16" fmla="*/ 630942 h 632787"/>
                <a:gd name="connsiteX3-17" fmla="*/ 242807 w 5991109"/>
                <a:gd name="connsiteY3-18" fmla="*/ 632787 h 632787"/>
                <a:gd name="connsiteX4-19" fmla="*/ 7474 w 5991109"/>
                <a:gd name="connsiteY4-20" fmla="*/ 630942 h 632787"/>
                <a:gd name="connsiteX5-21" fmla="*/ 0 w 5991109"/>
                <a:gd name="connsiteY5-22" fmla="*/ 462305 h 632787"/>
                <a:gd name="connsiteX6" fmla="*/ 7474 w 5991109"/>
                <a:gd name="connsiteY6" fmla="*/ 0 h 632787"/>
                <a:gd name="connsiteX0-23" fmla="*/ 7474 w 5991109"/>
                <a:gd name="connsiteY0-24" fmla="*/ 0 h 632787"/>
                <a:gd name="connsiteX1-25" fmla="*/ 5991109 w 5991109"/>
                <a:gd name="connsiteY1-26" fmla="*/ 0 h 632787"/>
                <a:gd name="connsiteX2-27" fmla="*/ 5991109 w 5991109"/>
                <a:gd name="connsiteY2-28" fmla="*/ 630942 h 632787"/>
                <a:gd name="connsiteX3-29" fmla="*/ 242807 w 5991109"/>
                <a:gd name="connsiteY3-30" fmla="*/ 632787 h 632787"/>
                <a:gd name="connsiteX4-31" fmla="*/ 245115 w 5991109"/>
                <a:gd name="connsiteY4-32" fmla="*/ 630942 h 632787"/>
                <a:gd name="connsiteX5-33" fmla="*/ 0 w 5991109"/>
                <a:gd name="connsiteY5-34" fmla="*/ 462305 h 632787"/>
                <a:gd name="connsiteX6-35" fmla="*/ 7474 w 5991109"/>
                <a:gd name="connsiteY6-36" fmla="*/ 0 h 63278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5991109" h="632787">
                  <a:moveTo>
                    <a:pt x="7474" y="0"/>
                  </a:moveTo>
                  <a:lnTo>
                    <a:pt x="5991109" y="0"/>
                  </a:lnTo>
                  <a:lnTo>
                    <a:pt x="5991109" y="630942"/>
                  </a:lnTo>
                  <a:lnTo>
                    <a:pt x="242807" y="632787"/>
                  </a:lnTo>
                  <a:lnTo>
                    <a:pt x="245115" y="630942"/>
                  </a:lnTo>
                  <a:lnTo>
                    <a:pt x="0" y="462305"/>
                  </a:lnTo>
                  <a:lnTo>
                    <a:pt x="7474" y="0"/>
                  </a:lnTo>
                  <a:close/>
                </a:path>
              </a:pathLst>
            </a:cu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655" dirty="0">
                  <a:solidFill>
                    <a:schemeClr val="bg1"/>
                  </a:solidFill>
                  <a:cs typeface="+mn-ea"/>
                  <a:sym typeface="+mn-lt"/>
                </a:rPr>
                <a:t>uGUI</a:t>
              </a:r>
              <a:r>
                <a:rPr lang="zh-CN" altLang="en-US" sz="2655" dirty="0">
                  <a:solidFill>
                    <a:schemeClr val="bg1"/>
                  </a:solidFill>
                  <a:cs typeface="+mn-ea"/>
                  <a:sym typeface="+mn-lt"/>
                </a:rPr>
                <a:t>布局控件</a:t>
              </a:r>
              <a:endParaRPr lang="zh-CN" altLang="en-US" sz="2655" dirty="0">
                <a:solidFill>
                  <a:schemeClr val="bg1"/>
                </a:solidFill>
                <a:cs typeface="+mn-ea"/>
                <a:sym typeface="+mn-lt"/>
              </a:endParaRPr>
            </a:p>
          </p:txBody>
        </p:sp>
        <p:sp>
          <p:nvSpPr>
            <p:cNvPr id="6" name="TextBox 30"/>
            <p:cNvSpPr txBox="1"/>
            <p:nvPr/>
          </p:nvSpPr>
          <p:spPr>
            <a:xfrm>
              <a:off x="2489302" y="3032501"/>
              <a:ext cx="936001" cy="629920"/>
            </a:xfrm>
            <a:custGeom>
              <a:avLst/>
              <a:gdLst>
                <a:gd name="connsiteX0" fmla="*/ 0 w 936001"/>
                <a:gd name="connsiteY0" fmla="*/ 0 h 617092"/>
                <a:gd name="connsiteX1" fmla="*/ 936001 w 936001"/>
                <a:gd name="connsiteY1" fmla="*/ 0 h 617092"/>
                <a:gd name="connsiteX2" fmla="*/ 936001 w 936001"/>
                <a:gd name="connsiteY2" fmla="*/ 617092 h 617092"/>
                <a:gd name="connsiteX3" fmla="*/ 0 w 936001"/>
                <a:gd name="connsiteY3" fmla="*/ 617092 h 617092"/>
                <a:gd name="connsiteX4" fmla="*/ 0 w 936001"/>
                <a:gd name="connsiteY4" fmla="*/ 0 h 617092"/>
                <a:gd name="connsiteX0-1" fmla="*/ 0 w 936001"/>
                <a:gd name="connsiteY0-2" fmla="*/ 0 h 617092"/>
                <a:gd name="connsiteX1-3" fmla="*/ 936001 w 936001"/>
                <a:gd name="connsiteY1-4" fmla="*/ 0 h 617092"/>
                <a:gd name="connsiteX2-5" fmla="*/ 936001 w 936001"/>
                <a:gd name="connsiteY2-6" fmla="*/ 617092 h 617092"/>
                <a:gd name="connsiteX3-7" fmla="*/ 715044 w 936001"/>
                <a:gd name="connsiteY3-8" fmla="*/ 616201 h 617092"/>
                <a:gd name="connsiteX4-9" fmla="*/ 0 w 936001"/>
                <a:gd name="connsiteY4-10" fmla="*/ 617092 h 617092"/>
                <a:gd name="connsiteX5" fmla="*/ 0 w 936001"/>
                <a:gd name="connsiteY5" fmla="*/ 0 h 617092"/>
                <a:gd name="connsiteX0-11" fmla="*/ 0 w 936001"/>
                <a:gd name="connsiteY0-12" fmla="*/ 0 h 617092"/>
                <a:gd name="connsiteX1-13" fmla="*/ 936001 w 936001"/>
                <a:gd name="connsiteY1-14" fmla="*/ 0 h 617092"/>
                <a:gd name="connsiteX2-15" fmla="*/ 935623 w 936001"/>
                <a:gd name="connsiteY2-16" fmla="*/ 463801 h 617092"/>
                <a:gd name="connsiteX3-17" fmla="*/ 936001 w 936001"/>
                <a:gd name="connsiteY3-18" fmla="*/ 617092 h 617092"/>
                <a:gd name="connsiteX4-19" fmla="*/ 715044 w 936001"/>
                <a:gd name="connsiteY4-20" fmla="*/ 616201 h 617092"/>
                <a:gd name="connsiteX5-21" fmla="*/ 0 w 936001"/>
                <a:gd name="connsiteY5-22" fmla="*/ 617092 h 617092"/>
                <a:gd name="connsiteX6" fmla="*/ 0 w 936001"/>
                <a:gd name="connsiteY6" fmla="*/ 0 h 617092"/>
                <a:gd name="connsiteX0-23" fmla="*/ 0 w 936001"/>
                <a:gd name="connsiteY0-24" fmla="*/ 0 h 617092"/>
                <a:gd name="connsiteX1-25" fmla="*/ 936001 w 936001"/>
                <a:gd name="connsiteY1-26" fmla="*/ 0 h 617092"/>
                <a:gd name="connsiteX2-27" fmla="*/ 935623 w 936001"/>
                <a:gd name="connsiteY2-28" fmla="*/ 463801 h 617092"/>
                <a:gd name="connsiteX3-29" fmla="*/ 819696 w 936001"/>
                <a:gd name="connsiteY3-30" fmla="*/ 548913 h 617092"/>
                <a:gd name="connsiteX4-31" fmla="*/ 715044 w 936001"/>
                <a:gd name="connsiteY4-32" fmla="*/ 616201 h 617092"/>
                <a:gd name="connsiteX5-33" fmla="*/ 0 w 936001"/>
                <a:gd name="connsiteY5-34" fmla="*/ 617092 h 617092"/>
                <a:gd name="connsiteX6-35" fmla="*/ 0 w 936001"/>
                <a:gd name="connsiteY6-36" fmla="*/ 0 h 617092"/>
                <a:gd name="connsiteX0-37" fmla="*/ 0 w 936001"/>
                <a:gd name="connsiteY0-38" fmla="*/ 0 h 617092"/>
                <a:gd name="connsiteX1-39" fmla="*/ 936001 w 936001"/>
                <a:gd name="connsiteY1-40" fmla="*/ 0 h 617092"/>
                <a:gd name="connsiteX2-41" fmla="*/ 935623 w 936001"/>
                <a:gd name="connsiteY2-42" fmla="*/ 463801 h 617092"/>
                <a:gd name="connsiteX3-43" fmla="*/ 726706 w 936001"/>
                <a:gd name="connsiteY3-44" fmla="*/ 614598 h 617092"/>
                <a:gd name="connsiteX4-45" fmla="*/ 715044 w 936001"/>
                <a:gd name="connsiteY4-46" fmla="*/ 616201 h 617092"/>
                <a:gd name="connsiteX5-47" fmla="*/ 0 w 936001"/>
                <a:gd name="connsiteY5-48" fmla="*/ 617092 h 617092"/>
                <a:gd name="connsiteX6-49" fmla="*/ 0 w 936001"/>
                <a:gd name="connsiteY6-50" fmla="*/ 0 h 6170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936001" h="617092">
                  <a:moveTo>
                    <a:pt x="0" y="0"/>
                  </a:moveTo>
                  <a:lnTo>
                    <a:pt x="936001" y="0"/>
                  </a:lnTo>
                  <a:lnTo>
                    <a:pt x="935623" y="463801"/>
                  </a:lnTo>
                  <a:lnTo>
                    <a:pt x="726706" y="614598"/>
                  </a:lnTo>
                  <a:lnTo>
                    <a:pt x="715044" y="616201"/>
                  </a:lnTo>
                  <a:lnTo>
                    <a:pt x="0" y="617092"/>
                  </a:lnTo>
                  <a:lnTo>
                    <a:pt x="0" y="0"/>
                  </a:lnTo>
                  <a:close/>
                </a:path>
              </a:pathLst>
            </a:custGeom>
            <a:solidFill>
              <a:srgbClr val="0066B3"/>
            </a:solidFill>
          </p:spPr>
          <p:txBody>
            <a:bodyPr wrap="square" rtlCol="0">
              <a:spAutoFit/>
            </a:bodyPr>
            <a:p>
              <a:pPr algn="ctr"/>
              <a:r>
                <a:rPr lang="en-US" sz="3500" dirty="0">
                  <a:solidFill>
                    <a:schemeClr val="bg1"/>
                  </a:solidFill>
                </a:rPr>
                <a:t>4</a:t>
              </a:r>
              <a:endParaRPr lang="en-US" sz="3500"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12" presetClass="entr" presetSubtype="4"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p:tgtEl>
                                          <p:spTgt spid="45"/>
                                        </p:tgtEl>
                                        <p:attrNameLst>
                                          <p:attrName>ppt_y</p:attrName>
                                        </p:attrNameLst>
                                      </p:cBhvr>
                                      <p:tavLst>
                                        <p:tav tm="0">
                                          <p:val>
                                            <p:strVal val="#ppt_y+#ppt_h*1.125000"/>
                                          </p:val>
                                        </p:tav>
                                        <p:tav tm="100000">
                                          <p:val>
                                            <p:strVal val="#ppt_y"/>
                                          </p:val>
                                        </p:tav>
                                      </p:tavLst>
                                    </p:anim>
                                    <p:animEffect transition="in" filter="wipe(up)">
                                      <p:cBhvr>
                                        <p:cTn id="12" dur="500"/>
                                        <p:tgtEl>
                                          <p:spTgt spid="45"/>
                                        </p:tgtEl>
                                      </p:cBhvr>
                                    </p:animEffect>
                                  </p:childTnLst>
                                </p:cTn>
                              </p:par>
                            </p:childTnLst>
                          </p:cTn>
                        </p:par>
                        <p:par>
                          <p:cTn id="13" fill="hold">
                            <p:stCondLst>
                              <p:cond delay="500"/>
                            </p:stCondLst>
                            <p:childTnLst>
                              <p:par>
                                <p:cTn id="14" presetID="23" presetClass="entr" presetSubtype="32" fill="hold" grpId="0" nodeType="afterEffect">
                                  <p:stCondLst>
                                    <p:cond delay="0"/>
                                  </p:stCondLst>
                                  <p:childTnLst>
                                    <p:set>
                                      <p:cBhvr>
                                        <p:cTn id="15" dur="1" fill="hold">
                                          <p:stCondLst>
                                            <p:cond delay="0"/>
                                          </p:stCondLst>
                                        </p:cTn>
                                        <p:tgtEl>
                                          <p:spTgt spid="46"/>
                                        </p:tgtEl>
                                        <p:attrNameLst>
                                          <p:attrName>style.visibility</p:attrName>
                                        </p:attrNameLst>
                                      </p:cBhvr>
                                      <p:to>
                                        <p:strVal val="visible"/>
                                      </p:to>
                                    </p:set>
                                    <p:anim calcmode="lin" valueType="num">
                                      <p:cBhvr>
                                        <p:cTn id="16" dur="500" fill="hold"/>
                                        <p:tgtEl>
                                          <p:spTgt spid="46"/>
                                        </p:tgtEl>
                                        <p:attrNameLst>
                                          <p:attrName>ppt_w</p:attrName>
                                        </p:attrNameLst>
                                      </p:cBhvr>
                                      <p:tavLst>
                                        <p:tav tm="0">
                                          <p:val>
                                            <p:strVal val="4*#ppt_w"/>
                                          </p:val>
                                        </p:tav>
                                        <p:tav tm="100000">
                                          <p:val>
                                            <p:strVal val="#ppt_w"/>
                                          </p:val>
                                        </p:tav>
                                      </p:tavLst>
                                    </p:anim>
                                    <p:anim calcmode="lin" valueType="num">
                                      <p:cBhvr>
                                        <p:cTn id="17" dur="500" fill="hold"/>
                                        <p:tgtEl>
                                          <p:spTgt spid="46"/>
                                        </p:tgtEl>
                                        <p:attrNameLst>
                                          <p:attrName>ppt_h</p:attrName>
                                        </p:attrNameLst>
                                      </p:cBhvr>
                                      <p:tavLst>
                                        <p:tav tm="0">
                                          <p:val>
                                            <p:strVal val="4*#ppt_h"/>
                                          </p:val>
                                        </p:tav>
                                        <p:tav tm="100000">
                                          <p:val>
                                            <p:strVal val="#ppt_h"/>
                                          </p:val>
                                        </p:tav>
                                      </p:tavLst>
                                    </p:anim>
                                  </p:childTnLst>
                                </p:cTn>
                              </p:par>
                              <p:par>
                                <p:cTn id="18" presetID="2" presetClass="entr" presetSubtype="2" fill="hold" nodeType="withEffect">
                                  <p:stCondLst>
                                    <p:cond delay="20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1000" fill="hold"/>
                                        <p:tgtEl>
                                          <p:spTgt spid="25"/>
                                        </p:tgtEl>
                                        <p:attrNameLst>
                                          <p:attrName>ppt_x</p:attrName>
                                        </p:attrNameLst>
                                      </p:cBhvr>
                                      <p:tavLst>
                                        <p:tav tm="0">
                                          <p:val>
                                            <p:strVal val="1+#ppt_w/2"/>
                                          </p:val>
                                        </p:tav>
                                        <p:tav tm="100000">
                                          <p:val>
                                            <p:strVal val="#ppt_x"/>
                                          </p:val>
                                        </p:tav>
                                      </p:tavLst>
                                    </p:anim>
                                    <p:anim calcmode="lin" valueType="num">
                                      <p:cBhvr additive="base">
                                        <p:cTn id="21" dur="1000" fill="hold"/>
                                        <p:tgtEl>
                                          <p:spTgt spid="25"/>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40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1000" fill="hold"/>
                                        <p:tgtEl>
                                          <p:spTgt spid="8"/>
                                        </p:tgtEl>
                                        <p:attrNameLst>
                                          <p:attrName>ppt_x</p:attrName>
                                        </p:attrNameLst>
                                      </p:cBhvr>
                                      <p:tavLst>
                                        <p:tav tm="0">
                                          <p:val>
                                            <p:strVal val="1+#ppt_w/2"/>
                                          </p:val>
                                        </p:tav>
                                        <p:tav tm="100000">
                                          <p:val>
                                            <p:strVal val="#ppt_x"/>
                                          </p:val>
                                        </p:tav>
                                      </p:tavLst>
                                    </p:anim>
                                    <p:anim calcmode="lin" valueType="num">
                                      <p:cBhvr additive="base">
                                        <p:cTn id="25" dur="1000" fill="hold"/>
                                        <p:tgtEl>
                                          <p:spTgt spid="8"/>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600"/>
                                  </p:stCondLst>
                                  <p:childTnLst>
                                    <p:set>
                                      <p:cBhvr>
                                        <p:cTn id="27" dur="1" fill="hold">
                                          <p:stCondLst>
                                            <p:cond delay="0"/>
                                          </p:stCondLst>
                                        </p:cTn>
                                        <p:tgtEl>
                                          <p:spTgt spid="28"/>
                                        </p:tgtEl>
                                        <p:attrNameLst>
                                          <p:attrName>style.visibility</p:attrName>
                                        </p:attrNameLst>
                                      </p:cBhvr>
                                      <p:to>
                                        <p:strVal val="visible"/>
                                      </p:to>
                                    </p:set>
                                    <p:anim calcmode="lin" valueType="num">
                                      <p:cBhvr additive="base">
                                        <p:cTn id="28" dur="1000" fill="hold"/>
                                        <p:tgtEl>
                                          <p:spTgt spid="28"/>
                                        </p:tgtEl>
                                        <p:attrNameLst>
                                          <p:attrName>ppt_x</p:attrName>
                                        </p:attrNameLst>
                                      </p:cBhvr>
                                      <p:tavLst>
                                        <p:tav tm="0">
                                          <p:val>
                                            <p:strVal val="1+#ppt_w/2"/>
                                          </p:val>
                                        </p:tav>
                                        <p:tav tm="100000">
                                          <p:val>
                                            <p:strVal val="#ppt_x"/>
                                          </p:val>
                                        </p:tav>
                                      </p:tavLst>
                                    </p:anim>
                                    <p:anim calcmode="lin" valueType="num">
                                      <p:cBhvr additive="base">
                                        <p:cTn id="29" dur="1000" fill="hold"/>
                                        <p:tgtEl>
                                          <p:spTgt spid="28"/>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stCondLst>
                                    <p:cond delay="60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1000" fill="hold"/>
                                        <p:tgtEl>
                                          <p:spTgt spid="4"/>
                                        </p:tgtEl>
                                        <p:attrNameLst>
                                          <p:attrName>ppt_x</p:attrName>
                                        </p:attrNameLst>
                                      </p:cBhvr>
                                      <p:tavLst>
                                        <p:tav tm="0">
                                          <p:val>
                                            <p:strVal val="1+#ppt_w/2"/>
                                          </p:val>
                                        </p:tav>
                                        <p:tav tm="100000">
                                          <p:val>
                                            <p:strVal val="#ppt_x"/>
                                          </p:val>
                                        </p:tav>
                                      </p:tavLst>
                                    </p:anim>
                                    <p:anim calcmode="lin" valueType="num">
                                      <p:cBhvr additive="base">
                                        <p:cTn id="33"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6199505" cy="571500"/>
          </a:xfrm>
        </p:spPr>
        <p:txBody>
          <a:bodyPr/>
          <a:p>
            <a:r>
              <a:rPr lang="en-US" altLang="zh-CN"/>
              <a:t>2.8 </a:t>
            </a:r>
            <a:r>
              <a:rPr lang="zh-CN" altLang="en-US"/>
              <a:t>锚点调整</a:t>
            </a:r>
            <a:endParaRPr lang="zh-CN" altLang="en-US"/>
          </a:p>
        </p:txBody>
      </p:sp>
      <p:sp>
        <p:nvSpPr>
          <p:cNvPr id="7" name="文本框 6"/>
          <p:cNvSpPr txBox="1"/>
          <p:nvPr/>
        </p:nvSpPr>
        <p:spPr>
          <a:xfrm>
            <a:off x="200660" y="902335"/>
            <a:ext cx="8906510" cy="1624330"/>
          </a:xfrm>
          <a:prstGeom prst="rect">
            <a:avLst/>
          </a:prstGeom>
          <a:noFill/>
        </p:spPr>
        <p:txBody>
          <a:bodyPr wrap="square" rtlCol="0" anchor="t">
            <a:noAutofit/>
          </a:bodyPr>
          <a:p>
            <a:r>
              <a:rPr lang="zh-CN" altLang="en-US" sz="2800">
                <a:latin typeface="微软雅黑" panose="020B0503020204020204" charset="-122"/>
                <a:ea typeface="微软雅黑" panose="020B0503020204020204" charset="-122"/>
              </a:rPr>
              <a:t>方式</a:t>
            </a:r>
            <a:r>
              <a:rPr lang="en-US" altLang="zh-CN" sz="2800">
                <a:latin typeface="微软雅黑" panose="020B0503020204020204" charset="-122"/>
                <a:ea typeface="微软雅黑" panose="020B0503020204020204" charset="-122"/>
              </a:rPr>
              <a:t>2</a:t>
            </a:r>
            <a:r>
              <a:rPr lang="zh-CN" altLang="en-US" sz="2800">
                <a:latin typeface="微软雅黑" panose="020B0503020204020204" charset="-122"/>
                <a:ea typeface="微软雅黑" panose="020B0503020204020204" charset="-122"/>
              </a:rPr>
              <a:t>：当锚被分开时，字段可以部分或完全改变为左、右、上、下。如果锚水平分开，则使用左字段和右字段，如果锚垂直分开，则使用顶部和底部字段。</a:t>
            </a:r>
            <a:endParaRPr lang="zh-CN" altLang="en-US" sz="2800">
              <a:latin typeface="微软雅黑" panose="020B0503020204020204" charset="-122"/>
              <a:ea typeface="微软雅黑" panose="020B0503020204020204" charset="-122"/>
            </a:endParaRPr>
          </a:p>
          <a:p>
            <a:endParaRPr lang="zh-CN" altLang="en-US" sz="2800">
              <a:latin typeface="微软雅黑" panose="020B0503020204020204" charset="-122"/>
              <a:ea typeface="微软雅黑" panose="020B0503020204020204" charset="-122"/>
            </a:endParaRPr>
          </a:p>
          <a:p>
            <a:endParaRPr lang="zh-CN" altLang="en-US" sz="2800">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1"/>
          <a:stretch>
            <a:fillRect/>
          </a:stretch>
        </p:blipFill>
        <p:spPr>
          <a:xfrm>
            <a:off x="1557655" y="2601595"/>
            <a:ext cx="5888990" cy="39528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6199505" cy="571500"/>
          </a:xfrm>
        </p:spPr>
        <p:txBody>
          <a:bodyPr/>
          <a:p>
            <a:r>
              <a:rPr lang="en-US" altLang="zh-CN"/>
              <a:t>2.8 </a:t>
            </a:r>
            <a:r>
              <a:rPr lang="zh-CN" altLang="en-US"/>
              <a:t>位置区别</a:t>
            </a:r>
            <a:endParaRPr lang="zh-CN" altLang="en-US"/>
          </a:p>
        </p:txBody>
      </p:sp>
      <p:sp>
        <p:nvSpPr>
          <p:cNvPr id="7" name="文本框 6"/>
          <p:cNvSpPr txBox="1"/>
          <p:nvPr/>
        </p:nvSpPr>
        <p:spPr>
          <a:xfrm>
            <a:off x="200660" y="902335"/>
            <a:ext cx="8906510" cy="4179570"/>
          </a:xfrm>
          <a:prstGeom prst="rect">
            <a:avLst/>
          </a:prstGeom>
          <a:noFill/>
        </p:spPr>
        <p:txBody>
          <a:bodyPr wrap="square" rtlCol="0" anchor="t">
            <a:noAutofit/>
          </a:bodyPr>
          <a:p>
            <a:endParaRPr lang="zh-CN" altLang="en-US" sz="2800">
              <a:latin typeface="微软雅黑" panose="020B0503020204020204" charset="-122"/>
              <a:ea typeface="微软雅黑" panose="020B0503020204020204" charset="-122"/>
            </a:endParaRPr>
          </a:p>
          <a:p>
            <a:r>
              <a:rPr lang="zh-CN" altLang="en-US" sz="2800">
                <a:latin typeface="微软雅黑" panose="020B0503020204020204" charset="-122"/>
                <a:ea typeface="微软雅黑" panose="020B0503020204020204" charset="-122"/>
              </a:rPr>
              <a:t>localPosition与自身锚点无关，</a:t>
            </a:r>
            <a:r>
              <a:rPr lang="zh-CN" altLang="en-US" sz="2800">
                <a:latin typeface="微软雅黑" panose="020B0503020204020204" charset="-122"/>
                <a:ea typeface="微软雅黑" panose="020B0503020204020204" charset="-122"/>
                <a:sym typeface="+mn-ea"/>
              </a:rPr>
              <a:t>与自身中心点有关</a:t>
            </a:r>
            <a:r>
              <a:rPr lang="zh-CN" altLang="en-US" sz="2800">
                <a:latin typeface="微软雅黑" panose="020B0503020204020204" charset="-122"/>
                <a:ea typeface="微软雅黑" panose="020B0503020204020204" charset="-122"/>
              </a:rPr>
              <a:t>。</a:t>
            </a:r>
            <a:endParaRPr lang="zh-CN" altLang="en-US" sz="2800">
              <a:latin typeface="微软雅黑" panose="020B0503020204020204" charset="-122"/>
              <a:ea typeface="微软雅黑" panose="020B0503020204020204" charset="-122"/>
            </a:endParaRPr>
          </a:p>
          <a:p>
            <a:r>
              <a:rPr lang="zh-CN" altLang="en-US" sz="2800">
                <a:latin typeface="微软雅黑" panose="020B0503020204020204" charset="-122"/>
                <a:ea typeface="微软雅黑" panose="020B0503020204020204" charset="-122"/>
              </a:rPr>
              <a:t>anchoredPosition会随锚点的设置不同而改变，也与自身中线点有关。</a:t>
            </a:r>
            <a:endParaRPr lang="zh-CN" altLang="en-US" sz="2800">
              <a:latin typeface="微软雅黑" panose="020B0503020204020204" charset="-122"/>
              <a:ea typeface="微软雅黑" panose="020B0503020204020204" charset="-122"/>
            </a:endParaRPr>
          </a:p>
          <a:p>
            <a:endParaRPr lang="zh-CN" altLang="en-US" sz="2800">
              <a:latin typeface="微软雅黑" panose="020B0503020204020204" charset="-122"/>
              <a:ea typeface="微软雅黑" panose="020B0503020204020204" charset="-122"/>
            </a:endParaRPr>
          </a:p>
          <a:p>
            <a:r>
              <a:rPr lang="zh-CN" altLang="en-US" sz="2800">
                <a:latin typeface="微软雅黑" panose="020B0503020204020204" charset="-122"/>
                <a:ea typeface="微软雅黑" panose="020B0503020204020204" charset="-122"/>
              </a:rPr>
              <a:t>子物体的anchor与父物体的pivot重合时，localpositon和anchoredPosition的值相等。</a:t>
            </a:r>
            <a:endParaRPr lang="zh-CN" altLang="en-US" sz="28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矩形 104"/>
          <p:cNvSpPr/>
          <p:nvPr/>
        </p:nvSpPr>
        <p:spPr>
          <a:xfrm>
            <a:off x="0" y="2544568"/>
            <a:ext cx="9144000" cy="1292712"/>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06" name="文本框 17"/>
          <p:cNvSpPr txBox="1"/>
          <p:nvPr/>
        </p:nvSpPr>
        <p:spPr>
          <a:xfrm>
            <a:off x="3117215" y="2738755"/>
            <a:ext cx="5382260" cy="829945"/>
          </a:xfrm>
          <a:prstGeom prst="rect">
            <a:avLst/>
          </a:prstGeom>
          <a:noFill/>
        </p:spPr>
        <p:txBody>
          <a:bodyPr wrap="square" rtlCol="0">
            <a:spAutoFit/>
          </a:bodyPr>
          <a:lstStyle/>
          <a:p>
            <a:pPr algn="l"/>
            <a:r>
              <a:rPr lang="zh-CN" altLang="en-US" sz="4800" dirty="0">
                <a:solidFill>
                  <a:schemeClr val="bg1"/>
                </a:solidFill>
                <a:cs typeface="+mn-ea"/>
                <a:sym typeface="+mn-lt"/>
              </a:rPr>
              <a:t>常用控件</a:t>
            </a:r>
            <a:endParaRPr lang="zh-CN" altLang="en-US" sz="4800" dirty="0">
              <a:solidFill>
                <a:schemeClr val="bg1"/>
              </a:solidFill>
              <a:cs typeface="+mn-ea"/>
              <a:sym typeface="+mn-lt"/>
            </a:endParaRPr>
          </a:p>
        </p:txBody>
      </p:sp>
      <p:grpSp>
        <p:nvGrpSpPr>
          <p:cNvPr id="10" name="组合 9"/>
          <p:cNvGrpSpPr/>
          <p:nvPr/>
        </p:nvGrpSpPr>
        <p:grpSpPr>
          <a:xfrm>
            <a:off x="1481329" y="2632179"/>
            <a:ext cx="1199104" cy="1137105"/>
            <a:chOff x="1041891" y="2887277"/>
            <a:chExt cx="1036261" cy="1036518"/>
          </a:xfrm>
          <a:effectLst>
            <a:outerShdw blurRad="50800" dist="38100" dir="2700000" algn="tl" rotWithShape="0">
              <a:prstClr val="black">
                <a:alpha val="40000"/>
              </a:prstClr>
            </a:outerShdw>
          </a:effectLst>
        </p:grpSpPr>
        <p:sp>
          <p:nvSpPr>
            <p:cNvPr id="11" name="Oval 53"/>
            <p:cNvSpPr>
              <a:spLocks noChangeArrowheads="1"/>
            </p:cNvSpPr>
            <p:nvPr/>
          </p:nvSpPr>
          <p:spPr bwMode="auto">
            <a:xfrm>
              <a:off x="1041891" y="2887277"/>
              <a:ext cx="1036261" cy="1036518"/>
            </a:xfrm>
            <a:prstGeom prst="ellipse">
              <a:avLst/>
            </a:prstGeom>
            <a:solidFill>
              <a:schemeClr val="accent4"/>
            </a:solidFill>
            <a:ln w="88900">
              <a:solidFill>
                <a:srgbClr val="F1F1F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5865">
                <a:cs typeface="+mn-ea"/>
                <a:sym typeface="+mn-lt"/>
              </a:endParaRPr>
            </a:p>
          </p:txBody>
        </p:sp>
        <p:sp>
          <p:nvSpPr>
            <p:cNvPr id="12" name="Text Box 58"/>
            <p:cNvSpPr txBox="1">
              <a:spLocks noChangeArrowheads="1"/>
            </p:cNvSpPr>
            <p:nvPr/>
          </p:nvSpPr>
          <p:spPr bwMode="auto">
            <a:xfrm>
              <a:off x="1168618" y="3051118"/>
              <a:ext cx="782802" cy="644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p>
              <a:pPr algn="ctr"/>
              <a:r>
                <a:rPr lang="en-US" altLang="zh-CN" sz="4000" b="1" dirty="0">
                  <a:solidFill>
                    <a:schemeClr val="bg1"/>
                  </a:solidFill>
                  <a:cs typeface="+mn-ea"/>
                  <a:sym typeface="+mn-lt"/>
                </a:rPr>
                <a:t>03</a:t>
              </a:r>
              <a:endParaRPr lang="en-US" altLang="zh-CN" sz="4000" b="1" dirty="0">
                <a:solidFill>
                  <a:schemeClr val="bg1"/>
                </a:solidFill>
                <a:cs typeface="+mn-ea"/>
                <a:sym typeface="+mn-lt"/>
              </a:endParaRPr>
            </a:p>
          </p:txBody>
        </p:sp>
      </p:grpSp>
      <p:pic>
        <p:nvPicPr>
          <p:cNvPr id="9" name="Picture 2" descr="C:\Users\Administrator\Desktop\mi.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57335" y="119640"/>
            <a:ext cx="2047632" cy="5187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left)">
                                      <p:cBhvr>
                                        <p:cTn id="7" dur="500"/>
                                        <p:tgtEl>
                                          <p:spTgt spid="105"/>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heel(1)">
                                      <p:cBhvr>
                                        <p:cTn id="11" dur="650"/>
                                        <p:tgtEl>
                                          <p:spTgt spid="10"/>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06"/>
                                        </p:tgtEl>
                                        <p:attrNameLst>
                                          <p:attrName>style.visibility</p:attrName>
                                        </p:attrNameLst>
                                      </p:cBhvr>
                                      <p:to>
                                        <p:strVal val="visible"/>
                                      </p:to>
                                    </p:set>
                                    <p:animEffect transition="in" filter="wipe(left)">
                                      <p:cBhvr>
                                        <p:cTn id="15"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bldLvl="0" animBg="1"/>
      <p:bldP spid="10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6199505" cy="571500"/>
          </a:xfrm>
        </p:spPr>
        <p:txBody>
          <a:bodyPr/>
          <a:p>
            <a:r>
              <a:rPr lang="en-US" altLang="zh-CN"/>
              <a:t>3.1 </a:t>
            </a:r>
            <a:r>
              <a:t>图像 (Image)</a:t>
            </a:r>
          </a:p>
        </p:txBody>
      </p:sp>
      <p:sp>
        <p:nvSpPr>
          <p:cNvPr id="7" name="文本框 6"/>
          <p:cNvSpPr txBox="1"/>
          <p:nvPr/>
        </p:nvSpPr>
        <p:spPr>
          <a:xfrm>
            <a:off x="519430" y="1527810"/>
            <a:ext cx="8352790" cy="4269105"/>
          </a:xfrm>
          <a:prstGeom prst="rect">
            <a:avLst/>
          </a:prstGeom>
          <a:noFill/>
        </p:spPr>
        <p:txBody>
          <a:bodyPr wrap="square" rtlCol="0" anchor="t">
            <a:noAutofit/>
          </a:bodyPr>
          <a:p>
            <a:r>
              <a:rPr lang="zh-CN" altLang="en-US" sz="2400">
                <a:latin typeface="微软雅黑" panose="020B0503020204020204" charset="-122"/>
                <a:ea typeface="微软雅黑" panose="020B0503020204020204" charset="-122"/>
              </a:rPr>
              <a:t>Simple - 均匀缩放整个精灵。</a:t>
            </a:r>
            <a:endParaRPr lang="zh-CN" altLang="en-US" sz="2400">
              <a:latin typeface="微软雅黑" panose="020B0503020204020204" charset="-122"/>
              <a:ea typeface="微软雅黑" panose="020B0503020204020204" charset="-122"/>
            </a:endParaRPr>
          </a:p>
          <a:p>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Sliced - 使用 3x3 精灵分区，确保大小调整不会扭曲角点，而是仅拉伸中心部分。</a:t>
            </a:r>
            <a:endParaRPr lang="zh-CN" altLang="en-US" sz="2400">
              <a:latin typeface="微软雅黑" panose="020B0503020204020204" charset="-122"/>
              <a:ea typeface="微软雅黑" panose="020B0503020204020204" charset="-122"/>
            </a:endParaRPr>
          </a:p>
          <a:p>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Tiled - 类似于 Sliced，但平铺（重复）中心部分而不是对其进行拉伸。对于完全没有边框的精灵，整个精灵都是平铺的。</a:t>
            </a:r>
            <a:endParaRPr lang="zh-CN" altLang="en-US" sz="2400">
              <a:latin typeface="微软雅黑" panose="020B0503020204020204" charset="-122"/>
              <a:ea typeface="微软雅黑" panose="020B0503020204020204" charset="-122"/>
            </a:endParaRPr>
          </a:p>
          <a:p>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Filled - 按照与 Simple 相同的方式显示精灵，但不同之处是使用定义的方向、方法和数量从原点开始填充精灵</a:t>
            </a:r>
            <a:endParaRPr lang="zh-CN" altLang="en-US" sz="24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6199505" cy="571500"/>
          </a:xfrm>
        </p:spPr>
        <p:txBody>
          <a:bodyPr/>
          <a:p>
            <a:r>
              <a:rPr lang="en-US" altLang="zh-CN"/>
              <a:t>3.2 </a:t>
            </a:r>
            <a:r>
              <a:t>交互组件</a:t>
            </a:r>
          </a:p>
        </p:txBody>
      </p:sp>
      <p:pic>
        <p:nvPicPr>
          <p:cNvPr id="4" name="图片 3"/>
          <p:cNvPicPr>
            <a:picLocks noChangeAspect="1"/>
          </p:cNvPicPr>
          <p:nvPr/>
        </p:nvPicPr>
        <p:blipFill>
          <a:blip r:embed="rId1"/>
          <a:stretch>
            <a:fillRect/>
          </a:stretch>
        </p:blipFill>
        <p:spPr>
          <a:xfrm>
            <a:off x="511810" y="1207770"/>
            <a:ext cx="7814310" cy="48037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6199505" cy="571500"/>
          </a:xfrm>
        </p:spPr>
        <p:txBody>
          <a:bodyPr/>
          <a:p>
            <a:r>
              <a:rPr lang="en-US" altLang="zh-CN"/>
              <a:t>3.2 </a:t>
            </a:r>
            <a:r>
              <a:t>交互组件</a:t>
            </a:r>
          </a:p>
        </p:txBody>
      </p:sp>
      <p:sp>
        <p:nvSpPr>
          <p:cNvPr id="32" name="标题 3"/>
          <p:cNvSpPr txBox="1"/>
          <p:nvPr/>
        </p:nvSpPr>
        <p:spPr>
          <a:xfrm>
            <a:off x="389255" y="878205"/>
            <a:ext cx="6226810" cy="712470"/>
          </a:xfrm>
          <a:prstGeom prst="rect">
            <a:avLst/>
          </a:prstGeom>
        </p:spPr>
        <p:txBody>
          <a:bodyPr rtlCol="0" anchor="t">
            <a:noAutofit/>
          </a:bodyPr>
          <a:lstStyle>
            <a:lvl1pPr algn="ctr" rtl="0" fontAlgn="base">
              <a:spcBef>
                <a:spcPct val="0"/>
              </a:spcBef>
              <a:spcAft>
                <a:spcPct val="0"/>
              </a:spcAft>
              <a:defRPr sz="4400" kern="1200">
                <a:solidFill>
                  <a:schemeClr val="tx1"/>
                </a:solidFill>
                <a:latin typeface="+mj-lt"/>
                <a:ea typeface="微软雅黑" panose="020B0503020204020204" charset="-122"/>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marL="0" indent="0" algn="just" fontAlgn="auto">
              <a:lnSpc>
                <a:spcPct val="130000"/>
              </a:lnSpc>
              <a:spcAft>
                <a:spcPts val="0"/>
              </a:spcAft>
              <a:buNone/>
              <a:defRPr/>
            </a:pPr>
            <a:r>
              <a:rPr sz="2800" dirty="0">
                <a:solidFill>
                  <a:schemeClr val="tx1"/>
                </a:solidFill>
                <a:latin typeface="微软雅黑" panose="020B0503020204020204" charset="-122"/>
                <a:cs typeface="+mn-cs"/>
              </a:rPr>
              <a:t>Interactable ：是否可以交互。</a:t>
            </a:r>
            <a:endParaRPr sz="2800" dirty="0">
              <a:solidFill>
                <a:schemeClr val="tx1"/>
              </a:solidFill>
              <a:latin typeface="微软雅黑" panose="020B0503020204020204" charset="-122"/>
              <a:cs typeface="+mn-cs"/>
            </a:endParaRPr>
          </a:p>
        </p:txBody>
      </p:sp>
      <p:sp>
        <p:nvSpPr>
          <p:cNvPr id="3" name="文本框 2"/>
          <p:cNvSpPr txBox="1"/>
          <p:nvPr/>
        </p:nvSpPr>
        <p:spPr>
          <a:xfrm>
            <a:off x="457200" y="2412365"/>
            <a:ext cx="8802370" cy="3077845"/>
          </a:xfrm>
          <a:prstGeom prst="rect">
            <a:avLst/>
          </a:prstGeom>
          <a:noFill/>
        </p:spPr>
        <p:txBody>
          <a:bodyPr wrap="square" lIns="0" tIns="0" rIns="0" bIns="0" rtlCol="0" anchor="t">
            <a:spAutoFit/>
          </a:bodyPr>
          <a:p>
            <a:r>
              <a:rPr lang="zh-CN" altLang="en-US" sz="2000" dirty="0" smtClean="0">
                <a:solidFill>
                  <a:schemeClr val="tx1"/>
                </a:solidFill>
                <a:latin typeface="微软雅黑" panose="020B0503020204020204" charset="-122"/>
                <a:ea typeface="微软雅黑" panose="020B0503020204020204" charset="-122"/>
              </a:rPr>
              <a:t>void Start () {</a:t>
            </a:r>
            <a:endParaRPr lang="zh-CN" altLang="en-US" sz="2000" dirty="0" smtClean="0">
              <a:solidFill>
                <a:schemeClr val="tx1"/>
              </a:solidFill>
              <a:latin typeface="微软雅黑" panose="020B0503020204020204" charset="-122"/>
              <a:ea typeface="微软雅黑" panose="020B0503020204020204" charset="-122"/>
            </a:endParaRPr>
          </a:p>
          <a:p>
            <a:r>
              <a:rPr lang="zh-CN" altLang="en-US" sz="2000" dirty="0" smtClean="0">
                <a:solidFill>
                  <a:schemeClr val="tx1"/>
                </a:solidFill>
                <a:latin typeface="微软雅黑" panose="020B0503020204020204" charset="-122"/>
                <a:ea typeface="微软雅黑" panose="020B0503020204020204" charset="-122"/>
              </a:rPr>
              <a:t>        button = GameObject.Find("Button")</a:t>
            </a:r>
            <a:endParaRPr lang="zh-CN" altLang="en-US" sz="2000" dirty="0" smtClean="0">
              <a:solidFill>
                <a:schemeClr val="tx1"/>
              </a:solidFill>
              <a:latin typeface="微软雅黑" panose="020B0503020204020204" charset="-122"/>
              <a:ea typeface="微软雅黑" panose="020B0503020204020204" charset="-122"/>
            </a:endParaRPr>
          </a:p>
          <a:p>
            <a:r>
              <a:rPr lang="zh-CN" altLang="en-US" sz="2000" dirty="0" smtClean="0">
                <a:solidFill>
                  <a:schemeClr val="tx1"/>
                </a:solidFill>
                <a:latin typeface="微软雅黑" panose="020B0503020204020204" charset="-122"/>
                <a:ea typeface="微软雅黑" panose="020B0503020204020204" charset="-122"/>
              </a:rPr>
              <a:t>                                             .GetComponent&lt;Button&gt;();</a:t>
            </a:r>
            <a:endParaRPr lang="zh-CN" altLang="en-US" sz="2000" dirty="0" smtClean="0">
              <a:solidFill>
                <a:schemeClr val="tx1"/>
              </a:solidFill>
              <a:latin typeface="微软雅黑" panose="020B0503020204020204" charset="-122"/>
              <a:ea typeface="微软雅黑" panose="020B0503020204020204" charset="-122"/>
            </a:endParaRPr>
          </a:p>
          <a:p>
            <a:r>
              <a:rPr lang="zh-CN" altLang="en-US" sz="2000" dirty="0" smtClean="0">
                <a:solidFill>
                  <a:schemeClr val="tx1"/>
                </a:solidFill>
                <a:latin typeface="微软雅黑" panose="020B0503020204020204" charset="-122"/>
                <a:ea typeface="微软雅黑" panose="020B0503020204020204" charset="-122"/>
              </a:rPr>
              <a:t>        button.onClick.AddListener(OnButtonClick);</a:t>
            </a:r>
            <a:endParaRPr lang="zh-CN" altLang="en-US" sz="2000" dirty="0" smtClean="0">
              <a:solidFill>
                <a:schemeClr val="tx1"/>
              </a:solidFill>
              <a:latin typeface="微软雅黑" panose="020B0503020204020204" charset="-122"/>
              <a:ea typeface="微软雅黑" panose="020B0503020204020204" charset="-122"/>
            </a:endParaRPr>
          </a:p>
          <a:p>
            <a:r>
              <a:rPr lang="en-US" altLang="zh-CN" sz="2000" dirty="0" smtClean="0">
                <a:solidFill>
                  <a:schemeClr val="tx1"/>
                </a:solidFill>
                <a:latin typeface="微软雅黑" panose="020B0503020204020204" charset="-122"/>
                <a:ea typeface="微软雅黑" panose="020B0503020204020204" charset="-122"/>
              </a:rPr>
              <a:t>        //</a:t>
            </a:r>
            <a:r>
              <a:rPr lang="zh-CN" altLang="en-US" sz="2000" dirty="0" smtClean="0">
                <a:solidFill>
                  <a:schemeClr val="tx1"/>
                </a:solidFill>
                <a:latin typeface="微软雅黑" panose="020B0503020204020204" charset="-122"/>
                <a:ea typeface="微软雅黑" panose="020B0503020204020204" charset="-122"/>
                <a:sym typeface="+mn-ea"/>
              </a:rPr>
              <a:t>button.onClick</a:t>
            </a:r>
            <a:r>
              <a:rPr lang="en-US" altLang="zh-CN" sz="2000" dirty="0" smtClean="0">
                <a:solidFill>
                  <a:schemeClr val="tx1"/>
                </a:solidFill>
                <a:latin typeface="微软雅黑" panose="020B0503020204020204" charset="-122"/>
                <a:ea typeface="微软雅黑" panose="020B0503020204020204" charset="-122"/>
                <a:sym typeface="+mn-ea"/>
              </a:rPr>
              <a:t>+=</a:t>
            </a:r>
            <a:r>
              <a:rPr lang="zh-CN" altLang="en-US" sz="2000" dirty="0" smtClean="0">
                <a:solidFill>
                  <a:schemeClr val="tx1"/>
                </a:solidFill>
                <a:latin typeface="微软雅黑" panose="020B0503020204020204" charset="-122"/>
                <a:ea typeface="微软雅黑" panose="020B0503020204020204" charset="-122"/>
                <a:sym typeface="+mn-ea"/>
              </a:rPr>
              <a:t>OnButtonClick</a:t>
            </a:r>
            <a:r>
              <a:rPr lang="en-US" altLang="zh-CN" sz="2000" dirty="0" smtClean="0">
                <a:solidFill>
                  <a:schemeClr val="tx1"/>
                </a:solidFill>
                <a:latin typeface="微软雅黑" panose="020B0503020204020204" charset="-122"/>
                <a:ea typeface="微软雅黑" panose="020B0503020204020204" charset="-122"/>
                <a:sym typeface="+mn-ea"/>
              </a:rPr>
              <a:t>;</a:t>
            </a:r>
            <a:endParaRPr lang="zh-CN" altLang="en-US" sz="2000" dirty="0" smtClean="0">
              <a:solidFill>
                <a:schemeClr val="tx1"/>
              </a:solidFill>
              <a:latin typeface="微软雅黑" panose="020B0503020204020204" charset="-122"/>
              <a:ea typeface="微软雅黑" panose="020B0503020204020204" charset="-122"/>
            </a:endParaRPr>
          </a:p>
          <a:p>
            <a:r>
              <a:rPr lang="zh-CN" altLang="en-US" sz="2000" dirty="0" smtClean="0">
                <a:solidFill>
                  <a:schemeClr val="tx1"/>
                </a:solidFill>
                <a:latin typeface="微软雅黑" panose="020B0503020204020204" charset="-122"/>
                <a:ea typeface="微软雅黑" panose="020B0503020204020204" charset="-122"/>
              </a:rPr>
              <a:t>    }</a:t>
            </a:r>
            <a:endParaRPr lang="zh-CN" altLang="en-US" sz="2000" dirty="0" smtClean="0">
              <a:solidFill>
                <a:schemeClr val="tx1"/>
              </a:solidFill>
              <a:latin typeface="微软雅黑" panose="020B0503020204020204" charset="-122"/>
              <a:ea typeface="微软雅黑" panose="020B0503020204020204" charset="-122"/>
            </a:endParaRPr>
          </a:p>
          <a:p>
            <a:r>
              <a:rPr lang="zh-CN" altLang="en-US" sz="2000" dirty="0" smtClean="0">
                <a:solidFill>
                  <a:schemeClr val="tx1"/>
                </a:solidFill>
                <a:latin typeface="微软雅黑" panose="020B0503020204020204" charset="-122"/>
                <a:ea typeface="微软雅黑" panose="020B0503020204020204" charset="-122"/>
              </a:rPr>
              <a:t>    void OnButtonClick()</a:t>
            </a:r>
            <a:endParaRPr lang="zh-CN" altLang="en-US" sz="2000" dirty="0" smtClean="0">
              <a:solidFill>
                <a:schemeClr val="tx1"/>
              </a:solidFill>
              <a:latin typeface="微软雅黑" panose="020B0503020204020204" charset="-122"/>
              <a:ea typeface="微软雅黑" panose="020B0503020204020204" charset="-122"/>
            </a:endParaRPr>
          </a:p>
          <a:p>
            <a:r>
              <a:rPr lang="zh-CN" altLang="en-US" sz="2000" dirty="0" smtClean="0">
                <a:solidFill>
                  <a:schemeClr val="tx1"/>
                </a:solidFill>
                <a:latin typeface="微软雅黑" panose="020B0503020204020204" charset="-122"/>
                <a:ea typeface="微软雅黑" panose="020B0503020204020204" charset="-122"/>
              </a:rPr>
              <a:t>    {</a:t>
            </a:r>
            <a:endParaRPr lang="zh-CN" altLang="en-US" sz="2000" dirty="0" smtClean="0">
              <a:solidFill>
                <a:schemeClr val="tx1"/>
              </a:solidFill>
              <a:latin typeface="微软雅黑" panose="020B0503020204020204" charset="-122"/>
              <a:ea typeface="微软雅黑" panose="020B0503020204020204" charset="-122"/>
            </a:endParaRPr>
          </a:p>
          <a:p>
            <a:r>
              <a:rPr lang="zh-CN" altLang="en-US" sz="2000" dirty="0" smtClean="0">
                <a:solidFill>
                  <a:schemeClr val="tx1"/>
                </a:solidFill>
                <a:latin typeface="微软雅黑" panose="020B0503020204020204" charset="-122"/>
                <a:ea typeface="微软雅黑" panose="020B0503020204020204" charset="-122"/>
              </a:rPr>
              <a:t>        Debug.Log("onbuttonclick");</a:t>
            </a:r>
            <a:endParaRPr lang="zh-CN" altLang="en-US" sz="2000" dirty="0" smtClean="0">
              <a:solidFill>
                <a:schemeClr val="tx1"/>
              </a:solidFill>
              <a:latin typeface="微软雅黑" panose="020B0503020204020204" charset="-122"/>
              <a:ea typeface="微软雅黑" panose="020B0503020204020204" charset="-122"/>
            </a:endParaRPr>
          </a:p>
          <a:p>
            <a:r>
              <a:rPr lang="zh-CN" altLang="en-US" sz="2000" dirty="0" smtClean="0">
                <a:solidFill>
                  <a:schemeClr val="tx1"/>
                </a:solidFill>
                <a:latin typeface="微软雅黑" panose="020B0503020204020204" charset="-122"/>
                <a:ea typeface="微软雅黑" panose="020B0503020204020204" charset="-122"/>
              </a:rPr>
              <a:t>    }</a:t>
            </a:r>
            <a:endParaRPr lang="zh-CN" altLang="en-US" sz="2000" dirty="0" smtClean="0">
              <a:solidFill>
                <a:schemeClr val="tx1"/>
              </a:solidFill>
              <a:latin typeface="微软雅黑" panose="020B0503020204020204" charset="-122"/>
              <a:ea typeface="微软雅黑" panose="020B0503020204020204" charset="-122"/>
            </a:endParaRPr>
          </a:p>
        </p:txBody>
      </p:sp>
      <p:sp>
        <p:nvSpPr>
          <p:cNvPr id="4" name="文本框 3"/>
          <p:cNvSpPr txBox="1"/>
          <p:nvPr/>
        </p:nvSpPr>
        <p:spPr>
          <a:xfrm>
            <a:off x="968375" y="5734050"/>
            <a:ext cx="6358255" cy="368300"/>
          </a:xfrm>
          <a:prstGeom prst="rect">
            <a:avLst/>
          </a:prstGeom>
          <a:noFill/>
        </p:spPr>
        <p:txBody>
          <a:bodyPr wrap="square" rtlCol="0" anchor="t">
            <a:spAutoFit/>
          </a:bodyPr>
          <a:p>
            <a:r>
              <a:rPr lang="zh-CN" altLang="en-US">
                <a:hlinkClick r:id="rId1" action="ppaction://hlinkfile"/>
              </a:rPr>
              <a:t>https://www.jb51.net/article/236063.htm</a:t>
            </a:r>
            <a:endParaRPr lang="zh-CN" altLang="en-US"/>
          </a:p>
        </p:txBody>
      </p:sp>
      <p:sp>
        <p:nvSpPr>
          <p:cNvPr id="5" name="文本框 4"/>
          <p:cNvSpPr txBox="1"/>
          <p:nvPr/>
        </p:nvSpPr>
        <p:spPr>
          <a:xfrm>
            <a:off x="892810" y="6220460"/>
            <a:ext cx="5217795" cy="368300"/>
          </a:xfrm>
          <a:prstGeom prst="rect">
            <a:avLst/>
          </a:prstGeom>
          <a:noFill/>
        </p:spPr>
        <p:txBody>
          <a:bodyPr wrap="square" rtlCol="0" anchor="t">
            <a:spAutoFit/>
          </a:bodyPr>
          <a:p>
            <a:r>
              <a:rPr lang="zh-CN" altLang="en-US">
                <a:hlinkClick r:id="rId2" tooltip="" action="ppaction://hlinkfile"/>
              </a:rPr>
              <a:t>Unity Editor为UGUI属性面板添加事件</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6199505" cy="571500"/>
          </a:xfrm>
        </p:spPr>
        <p:txBody>
          <a:bodyPr/>
          <a:p>
            <a:r>
              <a:rPr lang="en-US" altLang="zh-CN"/>
              <a:t>3.2 </a:t>
            </a:r>
            <a:r>
              <a:t>交互组件</a:t>
            </a:r>
          </a:p>
        </p:txBody>
      </p:sp>
      <p:pic>
        <p:nvPicPr>
          <p:cNvPr id="3" name="图片 2"/>
          <p:cNvPicPr>
            <a:picLocks noChangeAspect="1"/>
          </p:cNvPicPr>
          <p:nvPr/>
        </p:nvPicPr>
        <p:blipFill>
          <a:blip r:embed="rId1"/>
          <a:stretch>
            <a:fillRect/>
          </a:stretch>
        </p:blipFill>
        <p:spPr>
          <a:xfrm>
            <a:off x="786765" y="1169035"/>
            <a:ext cx="5819775" cy="1719580"/>
          </a:xfrm>
          <a:prstGeom prst="rect">
            <a:avLst/>
          </a:prstGeom>
        </p:spPr>
      </p:pic>
      <p:pic>
        <p:nvPicPr>
          <p:cNvPr id="5" name="图片 4"/>
          <p:cNvPicPr>
            <a:picLocks noChangeAspect="1"/>
          </p:cNvPicPr>
          <p:nvPr/>
        </p:nvPicPr>
        <p:blipFill>
          <a:blip r:embed="rId2"/>
          <a:stretch>
            <a:fillRect/>
          </a:stretch>
        </p:blipFill>
        <p:spPr>
          <a:xfrm>
            <a:off x="1727835" y="2842260"/>
            <a:ext cx="5462905" cy="1647825"/>
          </a:xfrm>
          <a:prstGeom prst="rect">
            <a:avLst/>
          </a:prstGeom>
        </p:spPr>
      </p:pic>
      <p:pic>
        <p:nvPicPr>
          <p:cNvPr id="6" name="图片 5"/>
          <p:cNvPicPr>
            <a:picLocks noChangeAspect="1"/>
          </p:cNvPicPr>
          <p:nvPr/>
        </p:nvPicPr>
        <p:blipFill>
          <a:blip r:embed="rId3"/>
          <a:stretch>
            <a:fillRect/>
          </a:stretch>
        </p:blipFill>
        <p:spPr>
          <a:xfrm>
            <a:off x="2792095" y="4527550"/>
            <a:ext cx="5734050" cy="17907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矩形 104"/>
          <p:cNvSpPr/>
          <p:nvPr/>
        </p:nvSpPr>
        <p:spPr>
          <a:xfrm>
            <a:off x="0" y="2544568"/>
            <a:ext cx="9144000" cy="1292712"/>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06" name="文本框 17"/>
          <p:cNvSpPr txBox="1"/>
          <p:nvPr/>
        </p:nvSpPr>
        <p:spPr>
          <a:xfrm>
            <a:off x="3216910" y="2738755"/>
            <a:ext cx="5282565" cy="829945"/>
          </a:xfrm>
          <a:prstGeom prst="rect">
            <a:avLst/>
          </a:prstGeom>
          <a:noFill/>
        </p:spPr>
        <p:txBody>
          <a:bodyPr wrap="square" rtlCol="0">
            <a:spAutoFit/>
          </a:bodyPr>
          <a:lstStyle/>
          <a:p>
            <a:pPr algn="l"/>
            <a:r>
              <a:rPr lang="zh-CN" altLang="en-US" sz="4800" dirty="0">
                <a:solidFill>
                  <a:schemeClr val="bg1"/>
                </a:solidFill>
                <a:cs typeface="+mn-ea"/>
                <a:sym typeface="+mn-lt"/>
              </a:rPr>
              <a:t>布局控件</a:t>
            </a:r>
            <a:endParaRPr lang="zh-CN" altLang="en-US" sz="4800" dirty="0">
              <a:solidFill>
                <a:schemeClr val="bg1"/>
              </a:solidFill>
              <a:cs typeface="+mn-ea"/>
              <a:sym typeface="+mn-lt"/>
            </a:endParaRPr>
          </a:p>
        </p:txBody>
      </p:sp>
      <p:grpSp>
        <p:nvGrpSpPr>
          <p:cNvPr id="10" name="组合 9"/>
          <p:cNvGrpSpPr/>
          <p:nvPr/>
        </p:nvGrpSpPr>
        <p:grpSpPr>
          <a:xfrm>
            <a:off x="1481329" y="2632179"/>
            <a:ext cx="1199104" cy="1137105"/>
            <a:chOff x="1041891" y="2887277"/>
            <a:chExt cx="1036261" cy="1036518"/>
          </a:xfrm>
          <a:effectLst>
            <a:outerShdw blurRad="50800" dist="38100" dir="2700000" algn="tl" rotWithShape="0">
              <a:prstClr val="black">
                <a:alpha val="40000"/>
              </a:prstClr>
            </a:outerShdw>
          </a:effectLst>
        </p:grpSpPr>
        <p:sp>
          <p:nvSpPr>
            <p:cNvPr id="11" name="Oval 53"/>
            <p:cNvSpPr>
              <a:spLocks noChangeArrowheads="1"/>
            </p:cNvSpPr>
            <p:nvPr/>
          </p:nvSpPr>
          <p:spPr bwMode="auto">
            <a:xfrm>
              <a:off x="1041891" y="2887277"/>
              <a:ext cx="1036261" cy="1036518"/>
            </a:xfrm>
            <a:prstGeom prst="ellipse">
              <a:avLst/>
            </a:prstGeom>
            <a:solidFill>
              <a:schemeClr val="accent4"/>
            </a:solidFill>
            <a:ln w="88900">
              <a:solidFill>
                <a:srgbClr val="F1F1F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5865">
                <a:cs typeface="+mn-ea"/>
                <a:sym typeface="+mn-lt"/>
              </a:endParaRPr>
            </a:p>
          </p:txBody>
        </p:sp>
        <p:sp>
          <p:nvSpPr>
            <p:cNvPr id="12" name="Text Box 58"/>
            <p:cNvSpPr txBox="1">
              <a:spLocks noChangeArrowheads="1"/>
            </p:cNvSpPr>
            <p:nvPr/>
          </p:nvSpPr>
          <p:spPr bwMode="auto">
            <a:xfrm>
              <a:off x="1168618" y="3051118"/>
              <a:ext cx="782802" cy="644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p>
              <a:pPr algn="ctr"/>
              <a:r>
                <a:rPr lang="en-US" altLang="zh-CN" sz="4000" b="1" dirty="0">
                  <a:solidFill>
                    <a:schemeClr val="bg1"/>
                  </a:solidFill>
                  <a:cs typeface="+mn-ea"/>
                  <a:sym typeface="+mn-lt"/>
                </a:rPr>
                <a:t>04</a:t>
              </a:r>
              <a:endParaRPr lang="en-US" altLang="zh-CN" sz="4000" b="1" dirty="0">
                <a:solidFill>
                  <a:schemeClr val="bg1"/>
                </a:solidFill>
                <a:cs typeface="+mn-ea"/>
                <a:sym typeface="+mn-lt"/>
              </a:endParaRPr>
            </a:p>
          </p:txBody>
        </p:sp>
      </p:grpSp>
      <p:pic>
        <p:nvPicPr>
          <p:cNvPr id="9" name="Picture 2" descr="C:\Users\Administrator\Desktop\mi.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57335" y="119640"/>
            <a:ext cx="2047632" cy="5187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left)">
                                      <p:cBhvr>
                                        <p:cTn id="7" dur="500"/>
                                        <p:tgtEl>
                                          <p:spTgt spid="105"/>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heel(1)">
                                      <p:cBhvr>
                                        <p:cTn id="11" dur="650"/>
                                        <p:tgtEl>
                                          <p:spTgt spid="10"/>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06"/>
                                        </p:tgtEl>
                                        <p:attrNameLst>
                                          <p:attrName>style.visibility</p:attrName>
                                        </p:attrNameLst>
                                      </p:cBhvr>
                                      <p:to>
                                        <p:strVal val="visible"/>
                                      </p:to>
                                    </p:set>
                                    <p:animEffect transition="in" filter="wipe(left)">
                                      <p:cBhvr>
                                        <p:cTn id="15"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bldLvl="0" animBg="1"/>
      <p:bldP spid="10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6199505" cy="571500"/>
          </a:xfrm>
        </p:spPr>
        <p:txBody>
          <a:bodyPr/>
          <a:p>
            <a:r>
              <a:rPr lang="en-US" altLang="zh-CN"/>
              <a:t>4.3 </a:t>
            </a:r>
            <a:r>
              <a:rPr lang="zh-CN" altLang="en-US"/>
              <a:t>自动布局</a:t>
            </a:r>
            <a:endParaRPr lang="zh-CN" altLang="en-US"/>
          </a:p>
        </p:txBody>
      </p:sp>
      <p:sp>
        <p:nvSpPr>
          <p:cNvPr id="4" name="文本框 3"/>
          <p:cNvSpPr txBox="1"/>
          <p:nvPr/>
        </p:nvSpPr>
        <p:spPr>
          <a:xfrm>
            <a:off x="519430" y="1527810"/>
            <a:ext cx="8352790" cy="4269105"/>
          </a:xfrm>
          <a:prstGeom prst="rect">
            <a:avLst/>
          </a:prstGeom>
          <a:noFill/>
        </p:spPr>
        <p:txBody>
          <a:bodyPr wrap="square" rtlCol="0" anchor="t">
            <a:noAutofit/>
          </a:bodyPr>
          <a:p>
            <a:r>
              <a:rPr lang="zh-CN" altLang="en-US" sz="2400">
                <a:latin typeface="微软雅黑" panose="020B0503020204020204" charset="-122"/>
                <a:ea typeface="微软雅黑" panose="020B0503020204020204" charset="-122"/>
              </a:rPr>
              <a:t>自动布局系统基于布局元素和布局控制器的概念。</a:t>
            </a:r>
            <a:endParaRPr lang="zh-CN" altLang="en-US" sz="2400">
              <a:latin typeface="微软雅黑" panose="020B0503020204020204" charset="-122"/>
              <a:ea typeface="微软雅黑" panose="020B0503020204020204" charset="-122"/>
            </a:endParaRPr>
          </a:p>
          <a:p>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一个布局元素是具有矩形变换以及其他可选组件的游戏对象。布局元素对自身应具有的大小有一定的了解。</a:t>
            </a:r>
            <a:endParaRPr lang="zh-CN" altLang="en-US" sz="2400">
              <a:latin typeface="微软雅黑" panose="020B0503020204020204" charset="-122"/>
              <a:ea typeface="微软雅黑" panose="020B0503020204020204" charset="-122"/>
            </a:endParaRPr>
          </a:p>
          <a:p>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布局元素不直接设置自身的大小，而是由用作布局控制器的其他组件使用布局元素提供的信息来计算布局元素要使用的大小。</a:t>
            </a:r>
            <a:endParaRPr lang="zh-CN" altLang="en-US" sz="24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6199505" cy="571500"/>
          </a:xfrm>
        </p:spPr>
        <p:txBody>
          <a:bodyPr/>
          <a:p>
            <a:r>
              <a:rPr lang="en-US" altLang="zh-CN"/>
              <a:t>4.4 </a:t>
            </a:r>
            <a:r>
              <a:rPr lang="zh-CN" altLang="en-US"/>
              <a:t>布局组</a:t>
            </a:r>
            <a:endParaRPr lang="zh-CN" altLang="en-US"/>
          </a:p>
        </p:txBody>
      </p:sp>
      <p:sp>
        <p:nvSpPr>
          <p:cNvPr id="4" name="文本框 3"/>
          <p:cNvSpPr txBox="1"/>
          <p:nvPr/>
        </p:nvSpPr>
        <p:spPr>
          <a:xfrm>
            <a:off x="395605" y="1592580"/>
            <a:ext cx="8352790" cy="4269105"/>
          </a:xfrm>
          <a:prstGeom prst="rect">
            <a:avLst/>
          </a:prstGeom>
          <a:noFill/>
        </p:spPr>
        <p:txBody>
          <a:bodyPr wrap="square" rtlCol="0" anchor="t">
            <a:noAutofit/>
          </a:bodyPr>
          <a:p>
            <a:r>
              <a:rPr lang="zh-CN" altLang="en-US" sz="2800">
                <a:latin typeface="微软雅黑" panose="020B0503020204020204" charset="-122"/>
                <a:ea typeface="微软雅黑" panose="020B0503020204020204" charset="-122"/>
              </a:rPr>
              <a:t>布局组充当布局控制器，可用于控制其子布局元素的大小和位置。例如，水平布局组将其子项并排放置。</a:t>
            </a:r>
            <a:endParaRPr lang="zh-CN" altLang="en-US" sz="2800">
              <a:latin typeface="微软雅黑" panose="020B0503020204020204" charset="-122"/>
              <a:ea typeface="微软雅黑" panose="020B0503020204020204" charset="-122"/>
            </a:endParaRPr>
          </a:p>
          <a:p>
            <a:endParaRPr lang="zh-CN" altLang="en-US" sz="2800">
              <a:latin typeface="微软雅黑" panose="020B0503020204020204" charset="-122"/>
              <a:ea typeface="微软雅黑" panose="020B0503020204020204" charset="-122"/>
            </a:endParaRPr>
          </a:p>
          <a:p>
            <a:r>
              <a:rPr lang="zh-CN" altLang="en-US" sz="2800">
                <a:latin typeface="微软雅黑" panose="020B0503020204020204" charset="-122"/>
                <a:ea typeface="微软雅黑" panose="020B0503020204020204" charset="-122"/>
              </a:rPr>
              <a:t>布局组不控制自身的大小。布局组自身作为布局元素，可由其他布局控制器进行控制或手动设置。</a:t>
            </a:r>
            <a:endParaRPr lang="zh-CN" altLang="en-US" sz="2800">
              <a:latin typeface="微软雅黑" panose="020B0503020204020204" charset="-122"/>
              <a:ea typeface="微软雅黑" panose="020B0503020204020204" charset="-122"/>
            </a:endParaRPr>
          </a:p>
          <a:p>
            <a:endParaRPr lang="zh-CN" altLang="en-US" sz="2800">
              <a:latin typeface="微软雅黑" panose="020B0503020204020204" charset="-122"/>
              <a:ea typeface="微软雅黑" panose="020B0503020204020204" charset="-122"/>
            </a:endParaRPr>
          </a:p>
          <a:p>
            <a:endParaRPr lang="zh-CN" altLang="en-US" sz="28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902494" y="1265682"/>
            <a:ext cx="7283291" cy="5253989"/>
            <a:chOff x="902494" y="1265682"/>
            <a:chExt cx="7283291" cy="5253989"/>
          </a:xfrm>
        </p:grpSpPr>
        <p:sp>
          <p:nvSpPr>
            <p:cNvPr id="26" name="矩形 33"/>
            <p:cNvSpPr/>
            <p:nvPr/>
          </p:nvSpPr>
          <p:spPr>
            <a:xfrm>
              <a:off x="1965731" y="1265682"/>
              <a:ext cx="6220054" cy="5253989"/>
            </a:xfrm>
            <a:custGeom>
              <a:avLst/>
              <a:gdLst>
                <a:gd name="connsiteX0" fmla="*/ 20 w 10729"/>
                <a:gd name="connsiteY0" fmla="*/ 0 h 6158"/>
                <a:gd name="connsiteX1" fmla="*/ 10729 w 10729"/>
                <a:gd name="connsiteY1" fmla="*/ 0 h 6158"/>
                <a:gd name="connsiteX2" fmla="*/ 10729 w 10729"/>
                <a:gd name="connsiteY2" fmla="*/ 6140 h 6158"/>
                <a:gd name="connsiteX3" fmla="*/ 442 w 10729"/>
                <a:gd name="connsiteY3" fmla="*/ 6158 h 6158"/>
                <a:gd name="connsiteX4" fmla="*/ 446 w 10729"/>
                <a:gd name="connsiteY4" fmla="*/ 6140 h 6158"/>
                <a:gd name="connsiteX5" fmla="*/ 0 w 10729"/>
                <a:gd name="connsiteY5" fmla="*/ 5745 h 6158"/>
                <a:gd name="connsiteX6" fmla="*/ 20 w 10729"/>
                <a:gd name="connsiteY6" fmla="*/ 0 h 6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29" h="6158">
                  <a:moveTo>
                    <a:pt x="20" y="0"/>
                  </a:moveTo>
                  <a:lnTo>
                    <a:pt x="10729" y="0"/>
                  </a:lnTo>
                  <a:lnTo>
                    <a:pt x="10729" y="6140"/>
                  </a:lnTo>
                  <a:lnTo>
                    <a:pt x="442" y="6158"/>
                  </a:lnTo>
                  <a:lnTo>
                    <a:pt x="446" y="6140"/>
                  </a:lnTo>
                  <a:lnTo>
                    <a:pt x="0" y="5745"/>
                  </a:lnTo>
                  <a:lnTo>
                    <a:pt x="20"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55" dirty="0">
                <a:solidFill>
                  <a:schemeClr val="tx1"/>
                </a:solidFill>
                <a:cs typeface="+mn-ea"/>
                <a:sym typeface="+mn-lt"/>
              </a:endParaRPr>
            </a:p>
          </p:txBody>
        </p:sp>
        <p:sp>
          <p:nvSpPr>
            <p:cNvPr id="27" name="TextBox 26"/>
            <p:cNvSpPr txBox="1"/>
            <p:nvPr/>
          </p:nvSpPr>
          <p:spPr>
            <a:xfrm>
              <a:off x="902494" y="1265683"/>
              <a:ext cx="971118" cy="1169551"/>
            </a:xfrm>
            <a:custGeom>
              <a:avLst/>
              <a:gdLst>
                <a:gd name="connsiteX0" fmla="*/ 0 w 936001"/>
                <a:gd name="connsiteY0" fmla="*/ 0 h 617092"/>
                <a:gd name="connsiteX1" fmla="*/ 936001 w 936001"/>
                <a:gd name="connsiteY1" fmla="*/ 0 h 617092"/>
                <a:gd name="connsiteX2" fmla="*/ 936001 w 936001"/>
                <a:gd name="connsiteY2" fmla="*/ 617092 h 617092"/>
                <a:gd name="connsiteX3" fmla="*/ 0 w 936001"/>
                <a:gd name="connsiteY3" fmla="*/ 617092 h 617092"/>
                <a:gd name="connsiteX4" fmla="*/ 0 w 936001"/>
                <a:gd name="connsiteY4" fmla="*/ 0 h 617092"/>
                <a:gd name="connsiteX0-1" fmla="*/ 0 w 936001"/>
                <a:gd name="connsiteY0-2" fmla="*/ 0 h 617092"/>
                <a:gd name="connsiteX1-3" fmla="*/ 936001 w 936001"/>
                <a:gd name="connsiteY1-4" fmla="*/ 0 h 617092"/>
                <a:gd name="connsiteX2-5" fmla="*/ 936001 w 936001"/>
                <a:gd name="connsiteY2-6" fmla="*/ 617092 h 617092"/>
                <a:gd name="connsiteX3-7" fmla="*/ 715044 w 936001"/>
                <a:gd name="connsiteY3-8" fmla="*/ 616201 h 617092"/>
                <a:gd name="connsiteX4-9" fmla="*/ 0 w 936001"/>
                <a:gd name="connsiteY4-10" fmla="*/ 617092 h 617092"/>
                <a:gd name="connsiteX5" fmla="*/ 0 w 936001"/>
                <a:gd name="connsiteY5" fmla="*/ 0 h 617092"/>
                <a:gd name="connsiteX0-11" fmla="*/ 0 w 936001"/>
                <a:gd name="connsiteY0-12" fmla="*/ 0 h 617092"/>
                <a:gd name="connsiteX1-13" fmla="*/ 936001 w 936001"/>
                <a:gd name="connsiteY1-14" fmla="*/ 0 h 617092"/>
                <a:gd name="connsiteX2-15" fmla="*/ 935623 w 936001"/>
                <a:gd name="connsiteY2-16" fmla="*/ 463801 h 617092"/>
                <a:gd name="connsiteX3-17" fmla="*/ 936001 w 936001"/>
                <a:gd name="connsiteY3-18" fmla="*/ 617092 h 617092"/>
                <a:gd name="connsiteX4-19" fmla="*/ 715044 w 936001"/>
                <a:gd name="connsiteY4-20" fmla="*/ 616201 h 617092"/>
                <a:gd name="connsiteX5-21" fmla="*/ 0 w 936001"/>
                <a:gd name="connsiteY5-22" fmla="*/ 617092 h 617092"/>
                <a:gd name="connsiteX6" fmla="*/ 0 w 936001"/>
                <a:gd name="connsiteY6" fmla="*/ 0 h 617092"/>
                <a:gd name="connsiteX0-23" fmla="*/ 0 w 936001"/>
                <a:gd name="connsiteY0-24" fmla="*/ 0 h 617092"/>
                <a:gd name="connsiteX1-25" fmla="*/ 936001 w 936001"/>
                <a:gd name="connsiteY1-26" fmla="*/ 0 h 617092"/>
                <a:gd name="connsiteX2-27" fmla="*/ 935623 w 936001"/>
                <a:gd name="connsiteY2-28" fmla="*/ 463801 h 617092"/>
                <a:gd name="connsiteX3-29" fmla="*/ 819696 w 936001"/>
                <a:gd name="connsiteY3-30" fmla="*/ 548913 h 617092"/>
                <a:gd name="connsiteX4-31" fmla="*/ 715044 w 936001"/>
                <a:gd name="connsiteY4-32" fmla="*/ 616201 h 617092"/>
                <a:gd name="connsiteX5-33" fmla="*/ 0 w 936001"/>
                <a:gd name="connsiteY5-34" fmla="*/ 617092 h 617092"/>
                <a:gd name="connsiteX6-35" fmla="*/ 0 w 936001"/>
                <a:gd name="connsiteY6-36" fmla="*/ 0 h 617092"/>
                <a:gd name="connsiteX0-37" fmla="*/ 0 w 936001"/>
                <a:gd name="connsiteY0-38" fmla="*/ 0 h 617092"/>
                <a:gd name="connsiteX1-39" fmla="*/ 936001 w 936001"/>
                <a:gd name="connsiteY1-40" fmla="*/ 0 h 617092"/>
                <a:gd name="connsiteX2-41" fmla="*/ 935623 w 936001"/>
                <a:gd name="connsiteY2-42" fmla="*/ 463801 h 617092"/>
                <a:gd name="connsiteX3-43" fmla="*/ 726706 w 936001"/>
                <a:gd name="connsiteY3-44" fmla="*/ 614598 h 617092"/>
                <a:gd name="connsiteX4-45" fmla="*/ 715044 w 936001"/>
                <a:gd name="connsiteY4-46" fmla="*/ 616201 h 617092"/>
                <a:gd name="connsiteX5-47" fmla="*/ 0 w 936001"/>
                <a:gd name="connsiteY5-48" fmla="*/ 617092 h 617092"/>
                <a:gd name="connsiteX6-49" fmla="*/ 0 w 936001"/>
                <a:gd name="connsiteY6-50" fmla="*/ 0 h 6170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936001" h="617092">
                  <a:moveTo>
                    <a:pt x="0" y="0"/>
                  </a:moveTo>
                  <a:lnTo>
                    <a:pt x="936001" y="0"/>
                  </a:lnTo>
                  <a:lnTo>
                    <a:pt x="935623" y="463801"/>
                  </a:lnTo>
                  <a:lnTo>
                    <a:pt x="726706" y="614598"/>
                  </a:lnTo>
                  <a:lnTo>
                    <a:pt x="715044" y="616201"/>
                  </a:lnTo>
                  <a:lnTo>
                    <a:pt x="0" y="617092"/>
                  </a:lnTo>
                  <a:lnTo>
                    <a:pt x="0" y="0"/>
                  </a:lnTo>
                  <a:close/>
                </a:path>
              </a:pathLst>
            </a:custGeom>
            <a:solidFill>
              <a:srgbClr val="0066B3"/>
            </a:solidFill>
          </p:spPr>
          <p:txBody>
            <a:bodyPr wrap="square" rtlCol="0">
              <a:spAutoFit/>
            </a:bodyPr>
            <a:lstStyle/>
            <a:p>
              <a:pPr algn="ctr"/>
              <a:r>
                <a:rPr lang="zh-CN" altLang="en-US" sz="3500" dirty="0">
                  <a:solidFill>
                    <a:schemeClr val="bg1"/>
                  </a:solidFill>
                </a:rPr>
                <a:t>重点</a:t>
              </a:r>
              <a:r>
                <a:rPr lang="en-US" altLang="zh-CN" sz="3500" dirty="0">
                  <a:solidFill>
                    <a:schemeClr val="bg1"/>
                  </a:solidFill>
                </a:rPr>
                <a:t>  </a:t>
              </a:r>
              <a:endParaRPr lang="en-US" altLang="zh-CN" sz="3500" dirty="0">
                <a:solidFill>
                  <a:schemeClr val="bg1"/>
                </a:solidFill>
              </a:endParaRPr>
            </a:p>
          </p:txBody>
        </p:sp>
      </p:grpSp>
      <p:sp>
        <p:nvSpPr>
          <p:cNvPr id="9" name="文本框 8"/>
          <p:cNvSpPr txBox="1"/>
          <p:nvPr/>
        </p:nvSpPr>
        <p:spPr>
          <a:xfrm>
            <a:off x="2578735" y="1714500"/>
            <a:ext cx="5607050" cy="1383665"/>
          </a:xfrm>
          <a:prstGeom prst="rect">
            <a:avLst/>
          </a:prstGeom>
          <a:noFill/>
        </p:spPr>
        <p:txBody>
          <a:bodyPr wrap="square" rtlCol="0">
            <a:spAutoFit/>
          </a:bodyPr>
          <a:lstStyle/>
          <a:p>
            <a:pPr marL="514350" indent="-514350">
              <a:buFont typeface="+mj-lt"/>
              <a:buAutoNum type="arabicPeriod"/>
            </a:pPr>
            <a:r>
              <a:rPr lang="zh-CN" altLang="en-US" sz="2800" b="1" dirty="0">
                <a:latin typeface="宋体" panose="02010600030101010101" pitchFamily="2" charset="-122"/>
                <a:ea typeface="宋体" panose="02010600030101010101" pitchFamily="2" charset="-122"/>
                <a:cs typeface="+mn-ea"/>
                <a:sym typeface="+mn-lt"/>
              </a:rPr>
              <a:t>uGUI基本概念</a:t>
            </a:r>
            <a:endParaRPr lang="zh-CN" altLang="en-US" sz="2800" b="1" dirty="0">
              <a:latin typeface="宋体" panose="02010600030101010101" pitchFamily="2" charset="-122"/>
              <a:ea typeface="宋体" panose="02010600030101010101" pitchFamily="2" charset="-122"/>
              <a:cs typeface="+mn-ea"/>
              <a:sym typeface="+mn-lt"/>
            </a:endParaRPr>
          </a:p>
          <a:p>
            <a:pPr marL="514350" indent="-514350">
              <a:buFont typeface="+mj-lt"/>
              <a:buAutoNum type="arabicPeriod"/>
            </a:pPr>
            <a:r>
              <a:rPr lang="zh-CN" altLang="en-US" sz="2800" b="1" dirty="0">
                <a:latin typeface="宋体" panose="02010600030101010101" pitchFamily="2" charset="-122"/>
                <a:ea typeface="宋体" panose="02010600030101010101" pitchFamily="2" charset="-122"/>
                <a:cs typeface="+mn-ea"/>
                <a:sym typeface="+mn-lt"/>
              </a:rPr>
              <a:t>uGUI常用控件</a:t>
            </a:r>
            <a:endParaRPr lang="zh-CN" altLang="en-US" sz="2800" b="1" dirty="0">
              <a:latin typeface="宋体" panose="02010600030101010101" pitchFamily="2" charset="-122"/>
              <a:ea typeface="宋体" panose="02010600030101010101" pitchFamily="2" charset="-122"/>
              <a:cs typeface="+mn-ea"/>
              <a:sym typeface="+mn-lt"/>
            </a:endParaRPr>
          </a:p>
          <a:p>
            <a:pPr marL="514350" indent="-514350">
              <a:buFont typeface="+mj-lt"/>
              <a:buAutoNum type="arabicPeriod"/>
            </a:pPr>
            <a:endParaRPr lang="en-US" altLang="zh-CN" sz="2800" b="1" dirty="0">
              <a:latin typeface="宋体" panose="02010600030101010101" pitchFamily="2" charset="-122"/>
              <a:ea typeface="宋体" panose="02010600030101010101" pitchFamily="2" charset="-122"/>
              <a:cs typeface="+mn-ea"/>
              <a:sym typeface="+mn-lt"/>
            </a:endParaRPr>
          </a:p>
        </p:txBody>
      </p:sp>
      <p:pic>
        <p:nvPicPr>
          <p:cNvPr id="12" name="Picture 2" descr="C:\Users\Administrator\Desktop\mi.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57335" y="119640"/>
            <a:ext cx="2047632" cy="5187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6998970" cy="571500"/>
          </a:xfrm>
        </p:spPr>
        <p:txBody>
          <a:bodyPr/>
          <a:p>
            <a:r>
              <a:rPr lang="en-US" altLang="zh-CN"/>
              <a:t>4.4 </a:t>
            </a:r>
            <a:r>
              <a:rPr lang="zh-CN" altLang="en-US"/>
              <a:t>网格布局组</a:t>
            </a:r>
            <a:r>
              <a:rPr lang="zh-CN" altLang="en-US" sz="2400"/>
              <a:t> (Grid Layout Group)</a:t>
            </a:r>
            <a:endParaRPr lang="zh-CN" altLang="en-US" sz="2400"/>
          </a:p>
        </p:txBody>
      </p:sp>
      <p:pic>
        <p:nvPicPr>
          <p:cNvPr id="3" name="图片 2"/>
          <p:cNvPicPr>
            <a:picLocks noChangeAspect="1"/>
          </p:cNvPicPr>
          <p:nvPr/>
        </p:nvPicPr>
        <p:blipFill>
          <a:blip r:embed="rId1"/>
          <a:stretch>
            <a:fillRect/>
          </a:stretch>
        </p:blipFill>
        <p:spPr>
          <a:xfrm>
            <a:off x="1191895" y="949325"/>
            <a:ext cx="3209925" cy="1409700"/>
          </a:xfrm>
          <a:prstGeom prst="rect">
            <a:avLst/>
          </a:prstGeom>
        </p:spPr>
      </p:pic>
      <p:pic>
        <p:nvPicPr>
          <p:cNvPr id="5" name="图片 4"/>
          <p:cNvPicPr>
            <a:picLocks noChangeAspect="1"/>
          </p:cNvPicPr>
          <p:nvPr/>
        </p:nvPicPr>
        <p:blipFill>
          <a:blip r:embed="rId2"/>
          <a:stretch>
            <a:fillRect/>
          </a:stretch>
        </p:blipFill>
        <p:spPr>
          <a:xfrm>
            <a:off x="777240" y="3138170"/>
            <a:ext cx="7914005" cy="22872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6998970" cy="571500"/>
          </a:xfrm>
        </p:spPr>
        <p:txBody>
          <a:bodyPr/>
          <a:p>
            <a:r>
              <a:rPr lang="en-US" altLang="zh-CN"/>
              <a:t>4.4 </a:t>
            </a:r>
            <a:r>
              <a:rPr lang="zh-CN" altLang="en-US"/>
              <a:t>网格布局组</a:t>
            </a:r>
            <a:r>
              <a:rPr lang="zh-CN" altLang="en-US" sz="2400"/>
              <a:t> (Grid Layout Group)</a:t>
            </a:r>
            <a:endParaRPr lang="zh-CN" altLang="en-US" sz="2400"/>
          </a:p>
        </p:txBody>
      </p:sp>
      <p:pic>
        <p:nvPicPr>
          <p:cNvPr id="4" name="图片 3"/>
          <p:cNvPicPr>
            <a:picLocks noChangeAspect="1"/>
          </p:cNvPicPr>
          <p:nvPr/>
        </p:nvPicPr>
        <p:blipFill>
          <a:blip r:embed="rId1"/>
          <a:stretch>
            <a:fillRect/>
          </a:stretch>
        </p:blipFill>
        <p:spPr>
          <a:xfrm>
            <a:off x="360680" y="972185"/>
            <a:ext cx="3302000" cy="3312795"/>
          </a:xfrm>
          <a:prstGeom prst="rect">
            <a:avLst/>
          </a:prstGeom>
        </p:spPr>
      </p:pic>
      <p:pic>
        <p:nvPicPr>
          <p:cNvPr id="6" name="图片 5"/>
          <p:cNvPicPr>
            <a:picLocks noChangeAspect="1"/>
          </p:cNvPicPr>
          <p:nvPr/>
        </p:nvPicPr>
        <p:blipFill>
          <a:blip r:embed="rId2"/>
          <a:stretch>
            <a:fillRect/>
          </a:stretch>
        </p:blipFill>
        <p:spPr>
          <a:xfrm>
            <a:off x="4187190" y="3556635"/>
            <a:ext cx="4306570" cy="21062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632528"/>
            <a:ext cx="8229600" cy="861928"/>
          </a:xfrm>
          <a:prstGeom prst="rect">
            <a:avLst/>
          </a:prstGeom>
        </p:spPr>
        <p:txBody>
          <a:bodyPr/>
          <a:lstStyle/>
          <a:p>
            <a:r>
              <a:rPr lang="zh-CN" altLang="en-US" sz="5400" b="1" kern="10" spc="300" dirty="0" smtClean="0">
                <a:solidFill>
                  <a:schemeClr val="bg1"/>
                </a:solidFill>
                <a:cs typeface="+mn-ea"/>
                <a:sym typeface="+mn-lt"/>
              </a:rPr>
              <a:t>谢谢</a:t>
            </a:r>
            <a:endParaRPr lang="zh-CN" altLang="en-US" sz="5400" dirty="0"/>
          </a:p>
        </p:txBody>
      </p: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902494" y="1265683"/>
            <a:ext cx="7283291" cy="5141426"/>
            <a:chOff x="902494" y="1265683"/>
            <a:chExt cx="7283291" cy="5141426"/>
          </a:xfrm>
        </p:grpSpPr>
        <p:sp>
          <p:nvSpPr>
            <p:cNvPr id="26" name="矩形 33"/>
            <p:cNvSpPr/>
            <p:nvPr/>
          </p:nvSpPr>
          <p:spPr>
            <a:xfrm>
              <a:off x="1965731" y="1265683"/>
              <a:ext cx="6220054" cy="5141426"/>
            </a:xfrm>
            <a:custGeom>
              <a:avLst/>
              <a:gdLst>
                <a:gd name="connsiteX0" fmla="*/ 20 w 10729"/>
                <a:gd name="connsiteY0" fmla="*/ 0 h 6158"/>
                <a:gd name="connsiteX1" fmla="*/ 10729 w 10729"/>
                <a:gd name="connsiteY1" fmla="*/ 0 h 6158"/>
                <a:gd name="connsiteX2" fmla="*/ 10729 w 10729"/>
                <a:gd name="connsiteY2" fmla="*/ 6140 h 6158"/>
                <a:gd name="connsiteX3" fmla="*/ 442 w 10729"/>
                <a:gd name="connsiteY3" fmla="*/ 6158 h 6158"/>
                <a:gd name="connsiteX4" fmla="*/ 446 w 10729"/>
                <a:gd name="connsiteY4" fmla="*/ 6140 h 6158"/>
                <a:gd name="connsiteX5" fmla="*/ 0 w 10729"/>
                <a:gd name="connsiteY5" fmla="*/ 5745 h 6158"/>
                <a:gd name="connsiteX6" fmla="*/ 20 w 10729"/>
                <a:gd name="connsiteY6" fmla="*/ 0 h 6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29" h="6158">
                  <a:moveTo>
                    <a:pt x="20" y="0"/>
                  </a:moveTo>
                  <a:lnTo>
                    <a:pt x="10729" y="0"/>
                  </a:lnTo>
                  <a:lnTo>
                    <a:pt x="10729" y="6140"/>
                  </a:lnTo>
                  <a:lnTo>
                    <a:pt x="442" y="6158"/>
                  </a:lnTo>
                  <a:lnTo>
                    <a:pt x="446" y="6140"/>
                  </a:lnTo>
                  <a:lnTo>
                    <a:pt x="0" y="5745"/>
                  </a:lnTo>
                  <a:lnTo>
                    <a:pt x="20"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55" dirty="0">
                <a:solidFill>
                  <a:schemeClr val="tx1"/>
                </a:solidFill>
                <a:cs typeface="+mn-ea"/>
                <a:sym typeface="+mn-lt"/>
              </a:endParaRPr>
            </a:p>
          </p:txBody>
        </p:sp>
        <p:sp>
          <p:nvSpPr>
            <p:cNvPr id="27" name="TextBox 26"/>
            <p:cNvSpPr txBox="1"/>
            <p:nvPr/>
          </p:nvSpPr>
          <p:spPr>
            <a:xfrm>
              <a:off x="902494" y="1265683"/>
              <a:ext cx="971118" cy="1169551"/>
            </a:xfrm>
            <a:custGeom>
              <a:avLst/>
              <a:gdLst>
                <a:gd name="connsiteX0" fmla="*/ 0 w 936001"/>
                <a:gd name="connsiteY0" fmla="*/ 0 h 617092"/>
                <a:gd name="connsiteX1" fmla="*/ 936001 w 936001"/>
                <a:gd name="connsiteY1" fmla="*/ 0 h 617092"/>
                <a:gd name="connsiteX2" fmla="*/ 936001 w 936001"/>
                <a:gd name="connsiteY2" fmla="*/ 617092 h 617092"/>
                <a:gd name="connsiteX3" fmla="*/ 0 w 936001"/>
                <a:gd name="connsiteY3" fmla="*/ 617092 h 617092"/>
                <a:gd name="connsiteX4" fmla="*/ 0 w 936001"/>
                <a:gd name="connsiteY4" fmla="*/ 0 h 617092"/>
                <a:gd name="connsiteX0-1" fmla="*/ 0 w 936001"/>
                <a:gd name="connsiteY0-2" fmla="*/ 0 h 617092"/>
                <a:gd name="connsiteX1-3" fmla="*/ 936001 w 936001"/>
                <a:gd name="connsiteY1-4" fmla="*/ 0 h 617092"/>
                <a:gd name="connsiteX2-5" fmla="*/ 936001 w 936001"/>
                <a:gd name="connsiteY2-6" fmla="*/ 617092 h 617092"/>
                <a:gd name="connsiteX3-7" fmla="*/ 715044 w 936001"/>
                <a:gd name="connsiteY3-8" fmla="*/ 616201 h 617092"/>
                <a:gd name="connsiteX4-9" fmla="*/ 0 w 936001"/>
                <a:gd name="connsiteY4-10" fmla="*/ 617092 h 617092"/>
                <a:gd name="connsiteX5" fmla="*/ 0 w 936001"/>
                <a:gd name="connsiteY5" fmla="*/ 0 h 617092"/>
                <a:gd name="connsiteX0-11" fmla="*/ 0 w 936001"/>
                <a:gd name="connsiteY0-12" fmla="*/ 0 h 617092"/>
                <a:gd name="connsiteX1-13" fmla="*/ 936001 w 936001"/>
                <a:gd name="connsiteY1-14" fmla="*/ 0 h 617092"/>
                <a:gd name="connsiteX2-15" fmla="*/ 935623 w 936001"/>
                <a:gd name="connsiteY2-16" fmla="*/ 463801 h 617092"/>
                <a:gd name="connsiteX3-17" fmla="*/ 936001 w 936001"/>
                <a:gd name="connsiteY3-18" fmla="*/ 617092 h 617092"/>
                <a:gd name="connsiteX4-19" fmla="*/ 715044 w 936001"/>
                <a:gd name="connsiteY4-20" fmla="*/ 616201 h 617092"/>
                <a:gd name="connsiteX5-21" fmla="*/ 0 w 936001"/>
                <a:gd name="connsiteY5-22" fmla="*/ 617092 h 617092"/>
                <a:gd name="connsiteX6" fmla="*/ 0 w 936001"/>
                <a:gd name="connsiteY6" fmla="*/ 0 h 617092"/>
                <a:gd name="connsiteX0-23" fmla="*/ 0 w 936001"/>
                <a:gd name="connsiteY0-24" fmla="*/ 0 h 617092"/>
                <a:gd name="connsiteX1-25" fmla="*/ 936001 w 936001"/>
                <a:gd name="connsiteY1-26" fmla="*/ 0 h 617092"/>
                <a:gd name="connsiteX2-27" fmla="*/ 935623 w 936001"/>
                <a:gd name="connsiteY2-28" fmla="*/ 463801 h 617092"/>
                <a:gd name="connsiteX3-29" fmla="*/ 819696 w 936001"/>
                <a:gd name="connsiteY3-30" fmla="*/ 548913 h 617092"/>
                <a:gd name="connsiteX4-31" fmla="*/ 715044 w 936001"/>
                <a:gd name="connsiteY4-32" fmla="*/ 616201 h 617092"/>
                <a:gd name="connsiteX5-33" fmla="*/ 0 w 936001"/>
                <a:gd name="connsiteY5-34" fmla="*/ 617092 h 617092"/>
                <a:gd name="connsiteX6-35" fmla="*/ 0 w 936001"/>
                <a:gd name="connsiteY6-36" fmla="*/ 0 h 617092"/>
                <a:gd name="connsiteX0-37" fmla="*/ 0 w 936001"/>
                <a:gd name="connsiteY0-38" fmla="*/ 0 h 617092"/>
                <a:gd name="connsiteX1-39" fmla="*/ 936001 w 936001"/>
                <a:gd name="connsiteY1-40" fmla="*/ 0 h 617092"/>
                <a:gd name="connsiteX2-41" fmla="*/ 935623 w 936001"/>
                <a:gd name="connsiteY2-42" fmla="*/ 463801 h 617092"/>
                <a:gd name="connsiteX3-43" fmla="*/ 726706 w 936001"/>
                <a:gd name="connsiteY3-44" fmla="*/ 614598 h 617092"/>
                <a:gd name="connsiteX4-45" fmla="*/ 715044 w 936001"/>
                <a:gd name="connsiteY4-46" fmla="*/ 616201 h 617092"/>
                <a:gd name="connsiteX5-47" fmla="*/ 0 w 936001"/>
                <a:gd name="connsiteY5-48" fmla="*/ 617092 h 617092"/>
                <a:gd name="connsiteX6-49" fmla="*/ 0 w 936001"/>
                <a:gd name="connsiteY6-50" fmla="*/ 0 h 6170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936001" h="617092">
                  <a:moveTo>
                    <a:pt x="0" y="0"/>
                  </a:moveTo>
                  <a:lnTo>
                    <a:pt x="936001" y="0"/>
                  </a:lnTo>
                  <a:lnTo>
                    <a:pt x="935623" y="463801"/>
                  </a:lnTo>
                  <a:lnTo>
                    <a:pt x="726706" y="614598"/>
                  </a:lnTo>
                  <a:lnTo>
                    <a:pt x="715044" y="616201"/>
                  </a:lnTo>
                  <a:lnTo>
                    <a:pt x="0" y="617092"/>
                  </a:lnTo>
                  <a:lnTo>
                    <a:pt x="0" y="0"/>
                  </a:lnTo>
                  <a:close/>
                </a:path>
              </a:pathLst>
            </a:custGeom>
            <a:solidFill>
              <a:srgbClr val="0066B3"/>
            </a:solidFill>
          </p:spPr>
          <p:txBody>
            <a:bodyPr wrap="square" rtlCol="0">
              <a:spAutoFit/>
            </a:bodyPr>
            <a:lstStyle/>
            <a:p>
              <a:pPr algn="ctr"/>
              <a:r>
                <a:rPr lang="zh-CN" altLang="en-US" sz="3500" dirty="0">
                  <a:solidFill>
                    <a:schemeClr val="bg1"/>
                  </a:solidFill>
                </a:rPr>
                <a:t>难点</a:t>
              </a:r>
              <a:r>
                <a:rPr lang="en-US" altLang="zh-CN" sz="3500" dirty="0">
                  <a:solidFill>
                    <a:schemeClr val="bg1"/>
                  </a:solidFill>
                </a:rPr>
                <a:t>  </a:t>
              </a:r>
              <a:endParaRPr lang="en-US" altLang="zh-CN" sz="3500" dirty="0">
                <a:solidFill>
                  <a:schemeClr val="bg1"/>
                </a:solidFill>
              </a:endParaRPr>
            </a:p>
          </p:txBody>
        </p:sp>
      </p:grpSp>
      <p:pic>
        <p:nvPicPr>
          <p:cNvPr id="12" name="Picture 2" descr="C:\Users\Administrator\Desktop\mi.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57335" y="119640"/>
            <a:ext cx="2047632" cy="518734"/>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2455545" y="2091055"/>
            <a:ext cx="5607050" cy="1383665"/>
          </a:xfrm>
          <a:prstGeom prst="rect">
            <a:avLst/>
          </a:prstGeom>
          <a:noFill/>
        </p:spPr>
        <p:txBody>
          <a:bodyPr wrap="square" rtlCol="0">
            <a:spAutoFit/>
          </a:bodyPr>
          <a:p>
            <a:pPr marL="514350" indent="-514350">
              <a:buFont typeface="+mj-lt"/>
              <a:buAutoNum type="arabicPeriod"/>
            </a:pPr>
            <a:r>
              <a:rPr lang="zh-CN" altLang="en-US" sz="2800" b="1" dirty="0">
                <a:latin typeface="宋体" panose="02010600030101010101" pitchFamily="2" charset="-122"/>
                <a:ea typeface="宋体" panose="02010600030101010101" pitchFamily="2" charset="-122"/>
                <a:cs typeface="+mn-ea"/>
                <a:sym typeface="+mn-lt"/>
              </a:rPr>
              <a:t>Unity UI类型</a:t>
            </a:r>
            <a:endParaRPr lang="zh-CN" altLang="en-US" sz="2800" b="1" dirty="0">
              <a:latin typeface="宋体" panose="02010600030101010101" pitchFamily="2" charset="-122"/>
              <a:ea typeface="宋体" panose="02010600030101010101" pitchFamily="2" charset="-122"/>
              <a:cs typeface="+mn-ea"/>
              <a:sym typeface="+mn-lt"/>
            </a:endParaRPr>
          </a:p>
          <a:p>
            <a:pPr marL="514350" indent="-514350">
              <a:buFont typeface="+mj-lt"/>
              <a:buAutoNum type="arabicPeriod"/>
            </a:pPr>
            <a:r>
              <a:rPr lang="zh-CN" altLang="en-US" sz="2800" b="1" dirty="0">
                <a:latin typeface="宋体" panose="02010600030101010101" pitchFamily="2" charset="-122"/>
                <a:ea typeface="宋体" panose="02010600030101010101" pitchFamily="2" charset="-122"/>
                <a:cs typeface="+mn-ea"/>
                <a:sym typeface="+mn-lt"/>
              </a:rPr>
              <a:t>uGUI布局控件</a:t>
            </a:r>
            <a:endParaRPr lang="zh-CN" altLang="en-US" sz="2800" b="1" dirty="0">
              <a:latin typeface="宋体" panose="02010600030101010101" pitchFamily="2" charset="-122"/>
              <a:ea typeface="宋体" panose="02010600030101010101" pitchFamily="2" charset="-122"/>
              <a:cs typeface="+mn-ea"/>
              <a:sym typeface="+mn-lt"/>
            </a:endParaRPr>
          </a:p>
          <a:p>
            <a:pPr marL="514350" indent="-514350">
              <a:buFont typeface="+mj-lt"/>
              <a:buAutoNum type="arabicPeriod"/>
            </a:pPr>
            <a:endParaRPr lang="zh-CN" altLang="en-US" sz="2800" b="1" dirty="0">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矩形 104"/>
          <p:cNvSpPr/>
          <p:nvPr/>
        </p:nvSpPr>
        <p:spPr>
          <a:xfrm>
            <a:off x="0" y="2544568"/>
            <a:ext cx="9144000" cy="1292712"/>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06" name="文本框 17"/>
          <p:cNvSpPr txBox="1"/>
          <p:nvPr/>
        </p:nvSpPr>
        <p:spPr>
          <a:xfrm>
            <a:off x="2971800" y="2738755"/>
            <a:ext cx="5527675" cy="829945"/>
          </a:xfrm>
          <a:prstGeom prst="rect">
            <a:avLst/>
          </a:prstGeom>
          <a:noFill/>
        </p:spPr>
        <p:txBody>
          <a:bodyPr wrap="square" rtlCol="0">
            <a:spAutoFit/>
          </a:bodyPr>
          <a:lstStyle/>
          <a:p>
            <a:pPr algn="l"/>
            <a:r>
              <a:rPr lang="zh-CN" altLang="en-US" sz="4800" dirty="0">
                <a:solidFill>
                  <a:schemeClr val="bg1"/>
                </a:solidFill>
                <a:cs typeface="+mn-ea"/>
                <a:sym typeface="+mn-lt"/>
              </a:rPr>
              <a:t>Unity UI类型</a:t>
            </a:r>
            <a:endParaRPr lang="zh-CN" altLang="en-US" sz="4800" dirty="0">
              <a:solidFill>
                <a:schemeClr val="bg1"/>
              </a:solidFill>
              <a:cs typeface="+mn-ea"/>
              <a:sym typeface="+mn-lt"/>
            </a:endParaRPr>
          </a:p>
        </p:txBody>
      </p:sp>
      <p:grpSp>
        <p:nvGrpSpPr>
          <p:cNvPr id="10" name="组合 9"/>
          <p:cNvGrpSpPr/>
          <p:nvPr/>
        </p:nvGrpSpPr>
        <p:grpSpPr>
          <a:xfrm>
            <a:off x="1481329" y="2632179"/>
            <a:ext cx="1199104" cy="1137105"/>
            <a:chOff x="1041891" y="2887277"/>
            <a:chExt cx="1036261" cy="1036518"/>
          </a:xfrm>
          <a:effectLst>
            <a:outerShdw blurRad="50800" dist="38100" dir="2700000" algn="tl" rotWithShape="0">
              <a:prstClr val="black">
                <a:alpha val="40000"/>
              </a:prstClr>
            </a:outerShdw>
          </a:effectLst>
        </p:grpSpPr>
        <p:sp>
          <p:nvSpPr>
            <p:cNvPr id="11" name="Oval 53"/>
            <p:cNvSpPr>
              <a:spLocks noChangeArrowheads="1"/>
            </p:cNvSpPr>
            <p:nvPr/>
          </p:nvSpPr>
          <p:spPr bwMode="auto">
            <a:xfrm>
              <a:off x="1041891" y="2887277"/>
              <a:ext cx="1036261" cy="1036518"/>
            </a:xfrm>
            <a:prstGeom prst="ellipse">
              <a:avLst/>
            </a:prstGeom>
            <a:solidFill>
              <a:schemeClr val="accent4"/>
            </a:solidFill>
            <a:ln w="88900">
              <a:solidFill>
                <a:srgbClr val="F1F1F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5865">
                <a:cs typeface="+mn-ea"/>
                <a:sym typeface="+mn-lt"/>
              </a:endParaRPr>
            </a:p>
          </p:txBody>
        </p:sp>
        <p:sp>
          <p:nvSpPr>
            <p:cNvPr id="12" name="Text Box 58"/>
            <p:cNvSpPr txBox="1">
              <a:spLocks noChangeArrowheads="1"/>
            </p:cNvSpPr>
            <p:nvPr/>
          </p:nvSpPr>
          <p:spPr bwMode="auto">
            <a:xfrm>
              <a:off x="1168618" y="3051118"/>
              <a:ext cx="782802" cy="644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p>
              <a:pPr algn="ctr"/>
              <a:r>
                <a:rPr lang="en-US" altLang="zh-CN" sz="4000" b="1" dirty="0">
                  <a:solidFill>
                    <a:schemeClr val="bg1"/>
                  </a:solidFill>
                  <a:cs typeface="+mn-ea"/>
                  <a:sym typeface="+mn-lt"/>
                </a:rPr>
                <a:t>01</a:t>
              </a:r>
              <a:endParaRPr lang="en-US" altLang="zh-CN" sz="4000" b="1" dirty="0">
                <a:solidFill>
                  <a:schemeClr val="bg1"/>
                </a:solidFill>
                <a:cs typeface="+mn-ea"/>
                <a:sym typeface="+mn-lt"/>
              </a:endParaRPr>
            </a:p>
          </p:txBody>
        </p:sp>
      </p:grpSp>
      <p:pic>
        <p:nvPicPr>
          <p:cNvPr id="9" name="Picture 2" descr="C:\Users\Administrator\Desktop\mi.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57335" y="119640"/>
            <a:ext cx="2047632" cy="5187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left)">
                                      <p:cBhvr>
                                        <p:cTn id="7" dur="500"/>
                                        <p:tgtEl>
                                          <p:spTgt spid="105"/>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heel(1)">
                                      <p:cBhvr>
                                        <p:cTn id="11" dur="650"/>
                                        <p:tgtEl>
                                          <p:spTgt spid="10"/>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06"/>
                                        </p:tgtEl>
                                        <p:attrNameLst>
                                          <p:attrName>style.visibility</p:attrName>
                                        </p:attrNameLst>
                                      </p:cBhvr>
                                      <p:to>
                                        <p:strVal val="visible"/>
                                      </p:to>
                                    </p:set>
                                    <p:animEffect transition="in" filter="wipe(left)">
                                      <p:cBhvr>
                                        <p:cTn id="15"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5775960" cy="571500"/>
          </a:xfrm>
        </p:spPr>
        <p:txBody>
          <a:bodyPr/>
          <a:p>
            <a:r>
              <a:rPr lang="en-US" altLang="zh-CN"/>
              <a:t>1.1 </a:t>
            </a:r>
            <a:r>
              <a:rPr lang="zh-CN" altLang="en-US"/>
              <a:t>UI 工具包</a:t>
            </a:r>
            <a:endParaRPr lang="zh-CN" altLang="en-US"/>
          </a:p>
        </p:txBody>
      </p:sp>
      <p:sp>
        <p:nvSpPr>
          <p:cNvPr id="5" name="文本框 4"/>
          <p:cNvSpPr txBox="1"/>
          <p:nvPr/>
        </p:nvSpPr>
        <p:spPr>
          <a:xfrm>
            <a:off x="457200" y="1352550"/>
            <a:ext cx="8065135" cy="3282315"/>
          </a:xfrm>
          <a:prstGeom prst="rect">
            <a:avLst/>
          </a:prstGeom>
          <a:noFill/>
        </p:spPr>
        <p:txBody>
          <a:bodyPr wrap="square" rtlCol="0" anchor="t">
            <a:noAutofit/>
          </a:bodyPr>
          <a:p>
            <a:r>
              <a:rPr lang="zh-CN" altLang="en-US" sz="2400">
                <a:latin typeface="微软雅黑" panose="020B0503020204020204" charset="-122"/>
                <a:ea typeface="微软雅黑" panose="020B0503020204020204" charset="-122"/>
              </a:rPr>
              <a:t>Unity 打算让 UI 工具包成为新 UI 开发项目的推荐 UI 系统，但它仍然缺少 Unity UI (uGUI) 和 IMGUI 中的一些功能。</a:t>
            </a:r>
            <a:endParaRPr lang="zh-CN" altLang="en-US" sz="2400">
              <a:latin typeface="微软雅黑" panose="020B0503020204020204" charset="-122"/>
              <a:ea typeface="微软雅黑" panose="020B0503020204020204" charset="-122"/>
            </a:endParaRPr>
          </a:p>
          <a:p>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旨在优化跨平台的性能，并</a:t>
            </a:r>
            <a:r>
              <a:rPr lang="zh-CN" altLang="en-US" sz="2400">
                <a:solidFill>
                  <a:srgbClr val="FF0000"/>
                </a:solidFill>
                <a:latin typeface="微软雅黑" panose="020B0503020204020204" charset="-122"/>
                <a:ea typeface="微软雅黑" panose="020B0503020204020204" charset="-122"/>
              </a:rPr>
              <a:t>基于标准 Web 技术</a:t>
            </a:r>
            <a:r>
              <a:rPr lang="zh-CN" altLang="en-US" sz="2400">
                <a:latin typeface="微软雅黑" panose="020B0503020204020204" charset="-122"/>
                <a:ea typeface="微软雅黑" panose="020B0503020204020204" charset="-122"/>
              </a:rPr>
              <a:t>。</a:t>
            </a:r>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使用 UI 工具包为 Unity 编辑器创建扩展为游戏和应用程序创建运行时UI</a:t>
            </a:r>
            <a:endParaRPr lang="zh-CN" altLang="en-US" sz="2400">
              <a:solidFill>
                <a:srgbClr val="FF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5775960" cy="571500"/>
          </a:xfrm>
        </p:spPr>
        <p:txBody>
          <a:bodyPr/>
          <a:p>
            <a:r>
              <a:rPr lang="en-US" altLang="zh-CN"/>
              <a:t>1.2 </a:t>
            </a:r>
            <a:r>
              <a:rPr lang="zh-CN" altLang="en-US"/>
              <a:t>uGUI</a:t>
            </a:r>
            <a:endParaRPr lang="zh-CN" altLang="en-US"/>
          </a:p>
        </p:txBody>
      </p:sp>
      <p:sp>
        <p:nvSpPr>
          <p:cNvPr id="5" name="文本框 4"/>
          <p:cNvSpPr txBox="1"/>
          <p:nvPr/>
        </p:nvSpPr>
        <p:spPr>
          <a:xfrm>
            <a:off x="457200" y="1352550"/>
            <a:ext cx="8352790" cy="3282315"/>
          </a:xfrm>
          <a:prstGeom prst="rect">
            <a:avLst/>
          </a:prstGeom>
          <a:noFill/>
        </p:spPr>
        <p:txBody>
          <a:bodyPr wrap="square" rtlCol="0" anchor="t">
            <a:noAutofit/>
          </a:bodyPr>
          <a:p>
            <a:r>
              <a:rPr lang="zh-CN" altLang="en-US" sz="2400">
                <a:latin typeface="微软雅黑" panose="020B0503020204020204" charset="-122"/>
                <a:ea typeface="微软雅黑" panose="020B0503020204020204" charset="-122"/>
              </a:rPr>
              <a:t>Unity 用户界面 (Unity UI) 软件包（也称为 uGUI）</a:t>
            </a:r>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是一个基于游戏对象的 UI 系统，您可以使用它为游戏和应用程序开发运行时UI。</a:t>
            </a:r>
            <a:endParaRPr lang="zh-CN" altLang="en-US" sz="2400">
              <a:latin typeface="微软雅黑" panose="020B0503020204020204" charset="-122"/>
              <a:ea typeface="微软雅黑" panose="020B0503020204020204" charset="-122"/>
            </a:endParaRPr>
          </a:p>
          <a:p>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在 Unity UI 中，可使用组件和 Game 视图来排列和定位用户界面并设置其样式。它支持高级渲染和文本功能。</a:t>
            </a:r>
            <a:endParaRPr lang="zh-CN" altLang="en-US" sz="24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5775960" cy="571500"/>
          </a:xfrm>
        </p:spPr>
        <p:txBody>
          <a:bodyPr/>
          <a:p>
            <a:r>
              <a:rPr lang="en-US" altLang="zh-CN"/>
              <a:t>1.3 </a:t>
            </a:r>
            <a:r>
              <a:rPr lang="zh-CN" altLang="en-US"/>
              <a:t>IMGUI</a:t>
            </a:r>
            <a:endParaRPr lang="zh-CN" altLang="en-US"/>
          </a:p>
        </p:txBody>
      </p:sp>
      <p:sp>
        <p:nvSpPr>
          <p:cNvPr id="5" name="文本框 4"/>
          <p:cNvSpPr txBox="1"/>
          <p:nvPr/>
        </p:nvSpPr>
        <p:spPr>
          <a:xfrm>
            <a:off x="457200" y="1352550"/>
            <a:ext cx="8352790" cy="3282315"/>
          </a:xfrm>
          <a:prstGeom prst="rect">
            <a:avLst/>
          </a:prstGeom>
          <a:noFill/>
        </p:spPr>
        <p:txBody>
          <a:bodyPr wrap="square" rtlCol="0" anchor="t">
            <a:noAutofit/>
          </a:bodyPr>
          <a:p>
            <a:r>
              <a:rPr lang="zh-CN" altLang="en-US" sz="2400">
                <a:latin typeface="微软雅黑" panose="020B0503020204020204" charset="-122"/>
                <a:ea typeface="微软雅黑" panose="020B0503020204020204" charset="-122"/>
              </a:rPr>
              <a:t>立即模式图形用户界面 (IMGUI) 是一个代码驱动的 UI 工具包，它使用 OnGUI 函数以及实现它的脚本来绘制和管理用户界面。</a:t>
            </a:r>
            <a:endParaRPr lang="zh-CN" altLang="en-US" sz="2400">
              <a:latin typeface="微软雅黑" panose="020B0503020204020204" charset="-122"/>
              <a:ea typeface="微软雅黑" panose="020B0503020204020204" charset="-122"/>
            </a:endParaRPr>
          </a:p>
          <a:p>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您可以使用 IMGUI 来创建脚本组件的自定义 Inspector，Unity 编辑器的扩展以及游戏内调试显示。</a:t>
            </a:r>
            <a:endParaRPr lang="zh-CN" altLang="en-US" sz="2400">
              <a:latin typeface="微软雅黑" panose="020B0503020204020204" charset="-122"/>
              <a:ea typeface="微软雅黑" panose="020B0503020204020204" charset="-122"/>
            </a:endParaRPr>
          </a:p>
          <a:p>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不推荐用于构建运行时 UI。</a:t>
            </a:r>
            <a:endParaRPr lang="zh-CN" altLang="en-US" sz="24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5775960" cy="571500"/>
          </a:xfrm>
        </p:spPr>
        <p:txBody>
          <a:bodyPr/>
          <a:p>
            <a:r>
              <a:rPr lang="en-US" altLang="zh-CN"/>
              <a:t>1.4 </a:t>
            </a:r>
            <a:r>
              <a:rPr lang="zh-CN" altLang="en-US"/>
              <a:t>使用比较</a:t>
            </a:r>
            <a:endParaRPr lang="zh-CN" altLang="en-US"/>
          </a:p>
        </p:txBody>
      </p:sp>
      <p:pic>
        <p:nvPicPr>
          <p:cNvPr id="3" name="图片 2"/>
          <p:cNvPicPr>
            <a:picLocks noChangeAspect="1"/>
          </p:cNvPicPr>
          <p:nvPr/>
        </p:nvPicPr>
        <p:blipFill>
          <a:blip r:embed="rId1"/>
          <a:stretch>
            <a:fillRect/>
          </a:stretch>
        </p:blipFill>
        <p:spPr>
          <a:xfrm>
            <a:off x="335280" y="1135380"/>
            <a:ext cx="8248650" cy="1262380"/>
          </a:xfrm>
          <a:prstGeom prst="rect">
            <a:avLst/>
          </a:prstGeom>
        </p:spPr>
      </p:pic>
      <p:pic>
        <p:nvPicPr>
          <p:cNvPr id="4" name="图片 3"/>
          <p:cNvPicPr>
            <a:picLocks noChangeAspect="1"/>
          </p:cNvPicPr>
          <p:nvPr/>
        </p:nvPicPr>
        <p:blipFill>
          <a:blip r:embed="rId2"/>
          <a:stretch>
            <a:fillRect/>
          </a:stretch>
        </p:blipFill>
        <p:spPr>
          <a:xfrm>
            <a:off x="387985" y="3215005"/>
            <a:ext cx="8003540" cy="29908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4343,&quot;width&quot;:713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dakvugzl">
      <a:majorFont>
        <a:latin typeface="字魂59号-创粗黑"/>
        <a:ea typeface="字魂59号-创粗黑"/>
        <a:cs typeface=""/>
      </a:majorFont>
      <a:minorFont>
        <a:latin typeface="字魂59号-创粗黑"/>
        <a:ea typeface="字魂59号-创粗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2626</Words>
  <Application>WPS 演示</Application>
  <PresentationFormat>全屏显示(4:3)</PresentationFormat>
  <Paragraphs>197</Paragraphs>
  <Slides>32</Slides>
  <Notes>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32</vt:i4>
      </vt:variant>
    </vt:vector>
  </HeadingPairs>
  <TitlesOfParts>
    <vt:vector size="43" baseType="lpstr">
      <vt:lpstr>Arial</vt:lpstr>
      <vt:lpstr>宋体</vt:lpstr>
      <vt:lpstr>Wingdings</vt:lpstr>
      <vt:lpstr>微软雅黑</vt:lpstr>
      <vt:lpstr>Segoe UI</vt:lpstr>
      <vt:lpstr>字魂59号-创粗黑</vt:lpstr>
      <vt:lpstr>黑体</vt:lpstr>
      <vt:lpstr>Arial Unicode MS</vt:lpstr>
      <vt:lpstr>等线</vt:lpstr>
      <vt:lpstr>Calibri</vt:lpstr>
      <vt:lpstr>Office 主题​​</vt:lpstr>
      <vt:lpstr>第12讲 Unity UI</vt:lpstr>
      <vt:lpstr>PowerPoint 演示文稿</vt:lpstr>
      <vt:lpstr>PowerPoint 演示文稿</vt:lpstr>
      <vt:lpstr>PowerPoint 演示文稿</vt:lpstr>
      <vt:lpstr>PowerPoint 演示文稿</vt:lpstr>
      <vt:lpstr>1.1 UI 工具包</vt:lpstr>
      <vt:lpstr>1.2 uGUI</vt:lpstr>
      <vt:lpstr>1.3 IMGUI</vt:lpstr>
      <vt:lpstr>1.4 使用比较</vt:lpstr>
      <vt:lpstr>PowerPoint 演示文稿</vt:lpstr>
      <vt:lpstr>2.1 画布 (Canvas)</vt:lpstr>
      <vt:lpstr>2.2 绘制元素的顺序</vt:lpstr>
      <vt:lpstr>2.3 渲染模式</vt:lpstr>
      <vt:lpstr>2.4 矩形工具</vt:lpstr>
      <vt:lpstr>2.5 矩形变换</vt:lpstr>
      <vt:lpstr>2.6 Pivot轴心</vt:lpstr>
      <vt:lpstr>2.6 Anchors锚点</vt:lpstr>
      <vt:lpstr>2.7 锚点预设</vt:lpstr>
      <vt:lpstr>2.8 锚点调整</vt:lpstr>
      <vt:lpstr>2.8 锚点调整</vt:lpstr>
      <vt:lpstr>2.8 位置区别</vt:lpstr>
      <vt:lpstr>PowerPoint 演示文稿</vt:lpstr>
      <vt:lpstr>3.1 图像 (Image)</vt:lpstr>
      <vt:lpstr>3.2 交互组件</vt:lpstr>
      <vt:lpstr>3.2 交互组件</vt:lpstr>
      <vt:lpstr>3.2 交互组件</vt:lpstr>
      <vt:lpstr>PowerPoint 演示文稿</vt:lpstr>
      <vt:lpstr>4.3 自动布局</vt:lpstr>
      <vt:lpstr>4.4 布局组</vt:lpstr>
      <vt:lpstr>4.4 网格布局组 (Grid Layout Group)</vt:lpstr>
      <vt:lpstr>4.4 网格布局组 (Grid Layout Group)</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天蓝色</dc:title>
  <dc:creator>ljw</dc:creator>
  <cp:lastModifiedBy>Administrator</cp:lastModifiedBy>
  <cp:revision>210</cp:revision>
  <dcterms:created xsi:type="dcterms:W3CDTF">2016-10-26T12:21:00Z</dcterms:created>
  <dcterms:modified xsi:type="dcterms:W3CDTF">2022-11-21T05:55:46Z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2052-11.8.2.8053</vt:lpwstr>
  </property>
  <property fmtid="{D5CDD505-2E9C-101B-9397-08002B2CF9AE}" pid="3" name="ICV">
    <vt:lpwstr>000D2C39DD1147198C7130698C8D6F9F</vt:lpwstr>
  </property>
</Properties>
</file>