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6"/>
  </p:handoutMasterIdLst>
  <p:sldIdLst>
    <p:sldId id="295" r:id="rId3"/>
    <p:sldId id="290" r:id="rId5"/>
    <p:sldId id="302" r:id="rId6"/>
    <p:sldId id="303" r:id="rId7"/>
    <p:sldId id="283" r:id="rId8"/>
    <p:sldId id="689" r:id="rId9"/>
    <p:sldId id="860" r:id="rId10"/>
    <p:sldId id="861" r:id="rId11"/>
    <p:sldId id="827" r:id="rId12"/>
    <p:sldId id="828" r:id="rId13"/>
    <p:sldId id="789" r:id="rId14"/>
    <p:sldId id="862" r:id="rId15"/>
    <p:sldId id="863" r:id="rId16"/>
    <p:sldId id="847" r:id="rId17"/>
    <p:sldId id="848" r:id="rId18"/>
    <p:sldId id="889" r:id="rId19"/>
    <p:sldId id="864" r:id="rId20"/>
    <p:sldId id="865" r:id="rId21"/>
    <p:sldId id="890" r:id="rId22"/>
    <p:sldId id="891" r:id="rId23"/>
    <p:sldId id="892" r:id="rId24"/>
    <p:sldId id="834" r:id="rId25"/>
    <p:sldId id="836" r:id="rId26"/>
    <p:sldId id="837" r:id="rId27"/>
    <p:sldId id="881" r:id="rId28"/>
    <p:sldId id="866" r:id="rId29"/>
    <p:sldId id="870" r:id="rId30"/>
    <p:sldId id="838" r:id="rId31"/>
    <p:sldId id="867" r:id="rId32"/>
    <p:sldId id="868" r:id="rId33"/>
    <p:sldId id="869" r:id="rId34"/>
    <p:sldId id="291" r:id="rId35"/>
  </p:sldIdLst>
  <p:sldSz cx="9144000" cy="6858000" type="screen4x3"/>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BAC"/>
    <a:srgbClr val="0066B3"/>
    <a:srgbClr val="E60012"/>
    <a:srgbClr val="F2F2F2"/>
    <a:srgbClr val="F1F1F1"/>
    <a:srgbClr val="FF3F4D"/>
    <a:srgbClr val="FF7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0" y="-96"/>
      </p:cViewPr>
      <p:guideLst>
        <p:guide orient="horz" pos="2159"/>
        <p:guide pos="2862"/>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3" d="100"/>
          <a:sy n="83" d="100"/>
        </p:scale>
        <p:origin x="-3876" y="-102"/>
      </p:cViewPr>
      <p:guideLst>
        <p:guide orient="horz" pos="2933"/>
        <p:guide pos="214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2.xml"/><Relationship Id="rId40" Type="http://schemas.openxmlformats.org/officeDocument/2006/relationships/commentAuthors" Target="commentAuthors.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459379-BD75-45E7-9078-F58020561C9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A20CE0-357F-4823-ABEA-60B0CEC4412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F5F04-C590-4642-A15E-DBE4DD392B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81C5E-ABEC-406E-876A-C0540989C2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A58BC7-AB6D-4B43-BCA4-F5663673D20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微软雅黑" panose="020B0503020204020204" charset="-122"/>
                <a:ea typeface="微软雅黑" panose="020B0503020204020204" charset="-122"/>
                <a:sym typeface="+mn-ea"/>
              </a:rPr>
              <a:t>首先绘制第一个子项，然后绘制第二个子项，依此类推。如果两个 UI 元素重叠，</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Screen Space - Camera</a:t>
            </a:r>
            <a:endParaRPr lang="zh-CN" altLang="en-US"/>
          </a:p>
          <a:p>
            <a:r>
              <a:rPr lang="zh-CN" altLang="en-US"/>
              <a:t>此渲染模式类似于 __Screen Space - Overlay__，但在此模式下，画布放置在指定__摄像机__前面的给定距离处。UI 元素由此摄像机渲染，这意味着摄像机设置会影响 UI 的外观。如果摄像机设置为__正交视图__，则 UI 元素将以透视图渲染，透视失真量可由摄像机__视野__控制。如果调整屏幕大小、更改分辨率或摄像机视锥体发生改变，则画布也将自动更改大小来适应此情况。</a:t>
            </a:r>
            <a:endParaRPr lang="zh-CN" altLang="en-US"/>
          </a:p>
          <a:p>
            <a:r>
              <a:rPr lang="zh-CN" altLang="en-US"/>
              <a:t>World Space</a:t>
            </a:r>
            <a:endParaRPr lang="zh-CN" altLang="en-US"/>
          </a:p>
          <a:p>
            <a:r>
              <a:rPr lang="zh-CN" altLang="en-US"/>
              <a:t>在此渲染模式下，画布的行为与场景中的所有其他对象相同。画布大小可用矩形变换进行手动设置，而 UI 元素将基于 3D 位置在场景中的其他对象前面或后面渲染。此模式对于要成为世界一部分的 UI 非常有用。这种界面也称为“叙事界面”</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微软雅黑" panose="020B0503020204020204" charset="-122"/>
                <a:ea typeface="微软雅黑" panose="020B0503020204020204" charset="-122"/>
                <a:sym typeface="+mn-ea"/>
              </a:rPr>
              <a:t>选择 UI 元素后，可通过单击矩形内的任意位置并拖动来对元素进行移动。通过单击边或角并拖动，可调整元素大小。若要旋转元素，可在稍微远离角点的位置悬停光标，直到鼠标光标看起来像旋转符号。然后，可单击并向任一方向拖动来进行旋转。</a:t>
            </a:r>
            <a:endParaRPr lang="zh-CN" altLang="en-US">
              <a:latin typeface="微软雅黑" panose="020B0503020204020204" charset="-122"/>
              <a:ea typeface="微软雅黑" panose="020B0503020204020204" charset="-122"/>
            </a:endParaRP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当所有锚点控制柄在一起时，显示的字段为posx，poxy，height，width，其中posx，poxy表示的是物体本身轴心距离的父物体的锚点位置</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微软雅黑" panose="020B0503020204020204" charset="-122"/>
                <a:ea typeface="微软雅黑" panose="020B0503020204020204" charset="-122"/>
                <a:sym typeface="+mn-ea"/>
              </a:rPr>
              <a:t>无论分配给布局组的大小如何，在大多数情况下，布局组都将尝试根据其子布局元素报告的最小大小、偏好大小和灵活大小为每个子布局元素分配适当的空间量。布局组也可通过这种方式任意嵌套。</a:t>
            </a:r>
            <a:endParaRPr lang="zh-CN" altLang="en-US">
              <a:latin typeface="微软雅黑" panose="020B0503020204020204" charset="-122"/>
              <a:ea typeface="微软雅黑" panose="020B0503020204020204" charset="-122"/>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A58BC7-AB6D-4B43-BCA4-F5663673D20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浅灰背景">
    <p:spTree>
      <p:nvGrpSpPr>
        <p:cNvPr id="1" name=""/>
        <p:cNvGrpSpPr/>
        <p:nvPr/>
      </p:nvGrpSpPr>
      <p:grpSpPr>
        <a:xfrm>
          <a:off x="0" y="0"/>
          <a:ext cx="0" cy="0"/>
          <a:chOff x="0" y="0"/>
          <a:chExt cx="0" cy="0"/>
        </a:xfrm>
      </p:grpSpPr>
      <p:sp>
        <p:nvSpPr>
          <p:cNvPr id="5" name="矩形 4"/>
          <p:cNvSpPr/>
          <p:nvPr userDrawn="1"/>
        </p:nvSpPr>
        <p:spPr>
          <a:xfrm>
            <a:off x="0" y="0"/>
            <a:ext cx="9144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首页封面">
    <p:spTree>
      <p:nvGrpSpPr>
        <p:cNvPr id="1" name=""/>
        <p:cNvGrpSpPr/>
        <p:nvPr/>
      </p:nvGrpSpPr>
      <p:grpSpPr>
        <a:xfrm>
          <a:off x="0" y="0"/>
          <a:ext cx="0" cy="0"/>
          <a:chOff x="0" y="0"/>
          <a:chExt cx="0" cy="0"/>
        </a:xfrm>
      </p:grpSpPr>
      <p:sp>
        <p:nvSpPr>
          <p:cNvPr id="6" name="矩形 5"/>
          <p:cNvSpPr/>
          <p:nvPr userDrawn="1"/>
        </p:nvSpPr>
        <p:spPr>
          <a:xfrm>
            <a:off x="0" y="2743201"/>
            <a:ext cx="9144000" cy="4114800"/>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7110" y="217190"/>
            <a:ext cx="2923522" cy="727977"/>
          </a:xfrm>
          <a:prstGeom prst="rect">
            <a:avLst/>
          </a:prstGeom>
          <a:effectLst>
            <a:reflection blurRad="6350" stA="52000" endA="300" endPos="35000" dir="5400000" sy="-100000" algn="bl" rotWithShape="0"/>
          </a:effectLst>
        </p:spPr>
      </p:pic>
      <p:sp>
        <p:nvSpPr>
          <p:cNvPr id="8" name="标题 1"/>
          <p:cNvSpPr>
            <a:spLocks noGrp="1"/>
          </p:cNvSpPr>
          <p:nvPr>
            <p:ph type="title" hasCustomPrompt="1"/>
          </p:nvPr>
        </p:nvSpPr>
        <p:spPr>
          <a:xfrm>
            <a:off x="452639" y="3556249"/>
            <a:ext cx="8229600" cy="861928"/>
          </a:xfrm>
          <a:prstGeom prst="rect">
            <a:avLst/>
          </a:prstGeom>
        </p:spPr>
        <p:txBody>
          <a:bodyPr/>
          <a:lstStyle>
            <a:lvl1pPr algn="ctr" fontAlgn="base">
              <a:spcBef>
                <a:spcPct val="0"/>
              </a:spcBef>
              <a:spcAft>
                <a:spcPct val="0"/>
              </a:spcAft>
              <a:defRPr sz="4800">
                <a:solidFill>
                  <a:srgbClr val="0066B3"/>
                </a:solidFill>
                <a:latin typeface="+mj-lt"/>
              </a:defRPr>
            </a:lvl1pPr>
          </a:lstStyle>
          <a:p>
            <a:pPr fontAlgn="base">
              <a:spcBef>
                <a:spcPct val="0"/>
              </a:spcBef>
              <a:spcAft>
                <a:spcPct val="0"/>
              </a:spcAft>
            </a:pPr>
            <a:r>
              <a:rPr lang="zh-CN" altLang="en-US" sz="5400" b="1" kern="10" spc="300" dirty="0" smtClean="0">
                <a:solidFill>
                  <a:schemeClr val="bg1"/>
                </a:solidFill>
                <a:cs typeface="+mn-ea"/>
                <a:sym typeface="+mn-lt"/>
              </a:rPr>
              <a:t>添加相关课程章节标题</a:t>
            </a:r>
            <a:endParaRPr lang="zh-CN" altLang="en-US" sz="5400" b="1" kern="10" spc="3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20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141288"/>
            <a:ext cx="4600576" cy="571500"/>
          </a:xfrm>
          <a:prstGeom prst="rect">
            <a:avLst/>
          </a:prstGeom>
        </p:spPr>
        <p:txBody>
          <a:bodyPr/>
          <a:lstStyle>
            <a:lvl1pPr>
              <a:defRPr sz="3200">
                <a:solidFill>
                  <a:schemeClr val="tx1"/>
                </a:solidFill>
                <a:latin typeface="微软雅黑" panose="020B0503020204020204" charset="-122"/>
                <a:ea typeface="微软雅黑" panose="020B0503020204020204" charset="-122"/>
                <a:cs typeface="微软雅黑" panose="020B0503020204020204" charset="-122"/>
              </a:defRPr>
            </a:lvl1pPr>
          </a:lstStyle>
          <a:p>
            <a:r>
              <a:rPr lang="en-US" altLang="zh-CN" dirty="0"/>
              <a:t>01 </a:t>
            </a:r>
            <a:r>
              <a:rPr lang="zh-CN" altLang="en-US" dirty="0"/>
              <a:t>单击此处输入标题</a:t>
            </a:r>
            <a:endParaRPr lang="zh-CN" altLang="en-US" dirty="0"/>
          </a:p>
        </p:txBody>
      </p:sp>
      <p:sp>
        <p:nvSpPr>
          <p:cNvPr id="3" name="日期占位符 2"/>
          <p:cNvSpPr>
            <a:spLocks noGrp="1"/>
          </p:cNvSpPr>
          <p:nvPr>
            <p:ph type="dt" sz="half" idx="10"/>
          </p:nvPr>
        </p:nvSpPr>
        <p:spPr/>
        <p:txBody>
          <a:bodyPr/>
          <a:lstStyle/>
          <a:p>
            <a:fld id="{E7A3BAA1-0399-4982-9ADF-42D0D51ED48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14F3E240-550B-496C-B175-E079E6E03E7B}" type="slidenum">
              <a:rPr lang="zh-CN" altLang="en-US" smtClean="0"/>
            </a:fld>
            <a:endParaRPr lang="zh-CN" altLang="en-US"/>
          </a:p>
        </p:txBody>
      </p:sp>
      <p:sp>
        <p:nvSpPr>
          <p:cNvPr id="6" name="内容占位符 2"/>
          <p:cNvSpPr>
            <a:spLocks noGrp="1"/>
          </p:cNvSpPr>
          <p:nvPr>
            <p:ph idx="1" hasCustomPrompt="1"/>
          </p:nvPr>
        </p:nvSpPr>
        <p:spPr>
          <a:xfrm>
            <a:off x="628650" y="1530350"/>
            <a:ext cx="7886700" cy="4351338"/>
          </a:xfrm>
        </p:spPr>
        <p:txBody>
          <a:bodyPr/>
          <a:lstStyle/>
          <a:p>
            <a:pPr lvl="0"/>
            <a:r>
              <a:rPr lang="zh-CN" altLang="en-US" dirty="0"/>
              <a:t>单击此处输入正文文本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8" name="直接连接符 7"/>
          <p:cNvCxnSpPr/>
          <p:nvPr userDrawn="1"/>
        </p:nvCxnSpPr>
        <p:spPr>
          <a:xfrm>
            <a:off x="0" y="7366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C:\Users\Administrator\Desktop\mi.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89511"/>
            <a:ext cx="8741880" cy="899665"/>
          </a:xfrm>
        </p:spPr>
        <p:txBody>
          <a:bodyPr/>
          <a:lstStyle>
            <a:lvl1pPr>
              <a:defRPr sz="3200" baseline="0">
                <a:latin typeface="Arial" panose="020B0604020202020204" pitchFamily="34" charset="0"/>
                <a:ea typeface="微软雅黑" panose="020B0503020204020204" charset="-122"/>
                <a:cs typeface="Arial" panose="020B0604020202020204" pitchFamily="34" charset="0"/>
              </a:defRPr>
            </a:lvl1pPr>
          </a:lstStyle>
          <a:p>
            <a:r>
              <a:rPr lang="en-US" dirty="0"/>
              <a:t>Slide for developer code</a:t>
            </a:r>
            <a:endParaRPr lang="en-US" dirty="0"/>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noAutofit/>
          </a:bodyPr>
          <a:lstStyle/>
          <a:p>
            <a:pPr algn="ctr" defTabSz="932180" fontAlgn="base">
              <a:spcBef>
                <a:spcPct val="0"/>
              </a:spcBef>
              <a:spcAft>
                <a:spcPct val="0"/>
              </a:spcAft>
            </a:pPr>
            <a:endParaRPr lang="en-US" sz="132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0"/>
          </p:nvPr>
        </p:nvSpPr>
        <p:spPr>
          <a:xfrm>
            <a:off x="201929" y="1197321"/>
            <a:ext cx="8740141" cy="1956973"/>
          </a:xfrm>
        </p:spPr>
        <p:txBody>
          <a:bodyPr/>
          <a:lstStyle>
            <a:lvl1pPr marL="0" indent="0">
              <a:buNone/>
              <a:defRPr sz="2425">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1pPr>
            <a:lvl2pPr marL="254635" indent="0">
              <a:buNone/>
              <a:defRPr>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2pPr>
            <a:lvl3pPr marL="429895" indent="0">
              <a:buNone/>
              <a:defRPr>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3pPr>
            <a:lvl4pPr marL="598805" indent="0">
              <a:buNone/>
              <a:defRPr>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4pPr>
            <a:lvl5pPr marL="772795" indent="0">
              <a:buNone/>
              <a:defRPr>
                <a:gradFill>
                  <a:gsLst>
                    <a:gs pos="1250">
                      <a:srgbClr val="000000"/>
                    </a:gs>
                    <a:gs pos="100000">
                      <a:srgbClr val="000000"/>
                    </a:gs>
                  </a:gsLst>
                  <a:lin ang="5400000" scaled="0"/>
                </a:gradFill>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6" name="Picture 5"/>
          <p:cNvPicPr>
            <a:picLocks noChangeAspect="1"/>
          </p:cNvPicPr>
          <p:nvPr userDrawn="1"/>
        </p:nvPicPr>
        <p:blipFill>
          <a:blip r:embed="rId2"/>
          <a:stretch>
            <a:fillRect/>
          </a:stretch>
        </p:blipFill>
        <p:spPr>
          <a:xfrm>
            <a:off x="7709486" y="163432"/>
            <a:ext cx="1257096" cy="252155"/>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50000"/>
          </a:schemeClr>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1139825"/>
            <a:ext cx="78867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3BAA1-0399-4982-9ADF-42D0D51ED489}"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3E240-550B-496C-B175-E079E6E03E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advTm="3000">
        <p14:ripple/>
      </p:transition>
    </mc:Choice>
    <mc:Fallback>
      <p:transition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3.GI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15.jpe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6.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3.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副标题"/>
          <p:cNvSpPr txBox="1">
            <a:spLocks noChangeArrowheads="1"/>
          </p:cNvSpPr>
          <p:nvPr/>
        </p:nvSpPr>
        <p:spPr bwMode="ltGray">
          <a:xfrm>
            <a:off x="3182706" y="4613656"/>
            <a:ext cx="2980350" cy="573405"/>
          </a:xfrm>
          <a:prstGeom prst="rect">
            <a:avLst/>
          </a:prstGeom>
          <a:noFill/>
          <a:ln>
            <a:noFill/>
          </a:ln>
          <a:effectLst/>
        </p:spPr>
        <p:txBody>
          <a:bodyPr wrap="square" lIns="81667" tIns="40833" rIns="81667" bIns="40833">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a:spcBef>
                <a:spcPct val="0"/>
              </a:spcBef>
              <a:spcAft>
                <a:spcPct val="0"/>
              </a:spcAft>
            </a:pPr>
            <a:r>
              <a:rPr lang="zh-CN" altLang="en-US" sz="3200" spc="300" dirty="0">
                <a:solidFill>
                  <a:schemeClr val="bg1"/>
                </a:solidFill>
                <a:latin typeface="微软雅黑" panose="020B0503020204020204" charset="-122"/>
                <a:ea typeface="微软雅黑" panose="020B0503020204020204" charset="-122"/>
                <a:cs typeface="+mn-ea"/>
                <a:sym typeface="+mn-lt"/>
              </a:rPr>
              <a:t>主讲：刘生建</a:t>
            </a:r>
            <a:endParaRPr lang="zh-CN" altLang="en-US" sz="3200" spc="300" dirty="0">
              <a:solidFill>
                <a:schemeClr val="bg1"/>
              </a:solidFill>
              <a:latin typeface="微软雅黑" panose="020B0503020204020204" charset="-122"/>
              <a:ea typeface="微软雅黑" panose="020B0503020204020204" charset="-122"/>
              <a:cs typeface="+mn-ea"/>
              <a:sym typeface="+mn-lt"/>
            </a:endParaRPr>
          </a:p>
        </p:txBody>
      </p:sp>
      <p:sp>
        <p:nvSpPr>
          <p:cNvPr id="3" name="标题 2"/>
          <p:cNvSpPr>
            <a:spLocks noGrp="1"/>
          </p:cNvSpPr>
          <p:nvPr>
            <p:ph type="title"/>
          </p:nvPr>
        </p:nvSpPr>
        <p:spPr>
          <a:xfrm>
            <a:off x="452639" y="3336793"/>
            <a:ext cx="8229600" cy="861928"/>
          </a:xfrm>
          <a:prstGeom prst="rect">
            <a:avLst/>
          </a:prstGeom>
        </p:spPr>
        <p:txBody>
          <a:bodyPr/>
          <a:lstStyle/>
          <a:p>
            <a:r>
              <a:rPr lang="zh-CN" altLang="en-US"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rPr>
              <a:t>第</a:t>
            </a:r>
            <a:r>
              <a:rPr lang="en-US" altLang="zh-CN"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rPr>
              <a:t>12</a:t>
            </a:r>
            <a:r>
              <a:rPr lang="zh-CN" altLang="en-US"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rPr>
              <a:t>讲 </a:t>
            </a:r>
            <a:r>
              <a:rPr lang="en-US" altLang="zh-CN"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rPr>
              <a:t>Unity UI</a:t>
            </a:r>
            <a:endParaRPr lang="zh-CN" altLang="en-US" kern="10" spc="300" dirty="0" smtClean="0">
              <a:solidFill>
                <a:schemeClr val="bg1"/>
              </a:solidFill>
              <a:latin typeface="微软雅黑" panose="020B0503020204020204" charset="-122"/>
              <a:ea typeface="微软雅黑" panose="020B0503020204020204" charset="-122"/>
              <a:cs typeface="微软雅黑" panose="020B0503020204020204" charset="-122"/>
              <a:sym typeface="+mn-lt"/>
            </a:endParaRPr>
          </a:p>
        </p:txBody>
      </p:sp>
      <p:sp>
        <p:nvSpPr>
          <p:cNvPr id="4" name="标题 1"/>
          <p:cNvSpPr txBox="1"/>
          <p:nvPr/>
        </p:nvSpPr>
        <p:spPr>
          <a:xfrm>
            <a:off x="477023" y="1649063"/>
            <a:ext cx="8229600" cy="861928"/>
          </a:xfrm>
          <a:prstGeom prst="rect">
            <a:avLst/>
          </a:prstGeom>
        </p:spPr>
        <p:txBody>
          <a:bodyPr/>
          <a:lstStyle>
            <a:lvl1pPr algn="ctr" defTabSz="914400" rtl="0" eaLnBrk="1" fontAlgn="base" latinLnBrk="0" hangingPunct="1">
              <a:lnSpc>
                <a:spcPct val="90000"/>
              </a:lnSpc>
              <a:spcBef>
                <a:spcPct val="0"/>
              </a:spcBef>
              <a:spcAft>
                <a:spcPct val="0"/>
              </a:spcAft>
              <a:buNone/>
              <a:defRPr sz="4400" kern="1200">
                <a:solidFill>
                  <a:schemeClr val="tx1"/>
                </a:solidFill>
                <a:latin typeface="+mj-lt"/>
                <a:ea typeface="+mj-ea"/>
                <a:cs typeface="+mj-cs"/>
              </a:defRPr>
            </a:lvl1pPr>
          </a:lstStyle>
          <a:p>
            <a:r>
              <a:rPr lang="en-US" altLang="zh-CN" sz="5400" b="1" kern="10" spc="300" dirty="0" smtClean="0">
                <a:solidFill>
                  <a:srgbClr val="0066B3"/>
                </a:solidFill>
                <a:latin typeface="微软雅黑" panose="020B0503020204020204" charset="-122"/>
                <a:ea typeface="微软雅黑" panose="020B0503020204020204" charset="-122"/>
                <a:cs typeface="微软雅黑" panose="020B0503020204020204" charset="-122"/>
                <a:sym typeface="+mn-lt"/>
              </a:rPr>
              <a:t>2D</a:t>
            </a:r>
            <a:r>
              <a:rPr lang="zh-CN" altLang="en-US" sz="5400" b="1" kern="10" spc="300" dirty="0" smtClean="0">
                <a:solidFill>
                  <a:srgbClr val="0066B3"/>
                </a:solidFill>
                <a:latin typeface="微软雅黑" panose="020B0503020204020204" charset="-122"/>
                <a:ea typeface="微软雅黑" panose="020B0503020204020204" charset="-122"/>
                <a:cs typeface="微软雅黑" panose="020B0503020204020204" charset="-122"/>
                <a:sym typeface="+mn-lt"/>
              </a:rPr>
              <a:t>游戏引擎应用与开发</a:t>
            </a:r>
            <a:endParaRPr lang="zh-CN" altLang="en-US" sz="5400" b="1" kern="10" spc="300" dirty="0" smtClean="0">
              <a:solidFill>
                <a:srgbClr val="0066B3"/>
              </a:solidFill>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2963545" y="2738755"/>
            <a:ext cx="5535930" cy="829945"/>
          </a:xfrm>
          <a:prstGeom prst="rect">
            <a:avLst/>
          </a:prstGeom>
          <a:noFill/>
        </p:spPr>
        <p:txBody>
          <a:bodyPr wrap="square" rtlCol="0">
            <a:spAutoFit/>
          </a:bodyPr>
          <a:lstStyle/>
          <a:p>
            <a:pPr algn="l"/>
            <a:r>
              <a:rPr lang="zh-CN" altLang="en-US" sz="4800" dirty="0">
                <a:solidFill>
                  <a:schemeClr val="bg1"/>
                </a:solidFill>
                <a:cs typeface="+mn-ea"/>
                <a:sym typeface="+mn-lt"/>
              </a:rPr>
              <a:t>uGUI基本概念</a:t>
            </a:r>
            <a:endParaRPr lang="zh-CN" altLang="en-US" sz="4800" dirty="0">
              <a:solidFill>
                <a:schemeClr val="bg1"/>
              </a:solidFill>
              <a:cs typeface="+mn-ea"/>
              <a:sym typeface="+mn-lt"/>
            </a:endParaRPr>
          </a:p>
        </p:txBody>
      </p:sp>
      <p:grpSp>
        <p:nvGrpSpPr>
          <p:cNvPr id="10" name="组合 9"/>
          <p:cNvGrpSpPr/>
          <p:nvPr/>
        </p:nvGrpSpPr>
        <p:grpSpPr>
          <a:xfrm>
            <a:off x="1481329" y="263217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02</a:t>
              </a:r>
              <a:endParaRPr lang="en-US" altLang="zh-CN" sz="4000" b="1" dirty="0">
                <a:solidFill>
                  <a:schemeClr val="bg1"/>
                </a:solidFill>
                <a:cs typeface="+mn-ea"/>
                <a:sym typeface="+mn-lt"/>
              </a:endParaRPr>
            </a:p>
          </p:txBody>
        </p:sp>
      </p:grpSp>
      <p:pic>
        <p:nvPicPr>
          <p:cNvPr id="9"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2.1 </a:t>
            </a:r>
            <a:r>
              <a:rPr lang="zh-CN" altLang="en-US"/>
              <a:t>画布 (Canvas)</a:t>
            </a:r>
            <a:endParaRPr lang="zh-CN" altLang="en-US"/>
          </a:p>
        </p:txBody>
      </p:sp>
      <p:sp>
        <p:nvSpPr>
          <p:cNvPr id="5" name="文本框 4"/>
          <p:cNvSpPr txBox="1"/>
          <p:nvPr/>
        </p:nvSpPr>
        <p:spPr>
          <a:xfrm>
            <a:off x="457200" y="1352550"/>
            <a:ext cx="8352790" cy="4494530"/>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rPr>
              <a:t>容纳所有UI元素的区域。</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所有</a:t>
            </a:r>
            <a:r>
              <a:rPr lang="zh-CN" altLang="en-US" sz="2400">
                <a:solidFill>
                  <a:srgbClr val="FF0000"/>
                </a:solidFill>
                <a:latin typeface="微软雅黑" panose="020B0503020204020204" charset="-122"/>
                <a:ea typeface="微软雅黑" panose="020B0503020204020204" charset="-122"/>
              </a:rPr>
              <a:t>UI元素都必须是画布的子项</a:t>
            </a:r>
            <a:r>
              <a:rPr lang="zh-CN" altLang="en-US" sz="2400">
                <a:latin typeface="微软雅黑" panose="020B0503020204020204" charset="-122"/>
                <a:ea typeface="微软雅黑" panose="020B0503020204020204" charset="-122"/>
              </a:rPr>
              <a:t>。</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创建新的UI元素（如使用菜单 GameObject &gt; UI &gt; Image 创建图像）时，如果场景中还没有画布，则会自动创建画布。UI 元素将创建为此画布的子项。</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画布区域在 Scene 视图中显示为矩形。这样可以轻松定位 UI 元素，而无需始终显示 Game 视图。</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画布使用 EventSystem 对象来协助消息</a:t>
            </a:r>
            <a:r>
              <a:rPr lang="zh-CN" altLang="en-US" sz="2400">
                <a:latin typeface="微软雅黑" panose="020B0503020204020204" charset="-122"/>
                <a:ea typeface="微软雅黑" panose="020B0503020204020204" charset="-122"/>
              </a:rPr>
              <a:t>处理。</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2.2 </a:t>
            </a:r>
            <a:r>
              <a:rPr lang="zh-CN" altLang="en-US"/>
              <a:t>绘制元素的顺序</a:t>
            </a:r>
            <a:endParaRPr lang="zh-CN" altLang="en-US"/>
          </a:p>
        </p:txBody>
      </p:sp>
      <p:sp>
        <p:nvSpPr>
          <p:cNvPr id="5" name="文本框 4"/>
          <p:cNvSpPr txBox="1"/>
          <p:nvPr/>
        </p:nvSpPr>
        <p:spPr>
          <a:xfrm>
            <a:off x="457200" y="1352550"/>
            <a:ext cx="8352790" cy="4494530"/>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rPr>
              <a:t>画布中的 UI 元素按照它们在 Hierarchy 中显示的顺序绘制。则后一个元素将显示在前一个元素之上。</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要更改元素的显示顺序，只需在 Hierarchy 中拖动元素进行重新排序。也可以通过在变换组件上使用以下方法从脚本控制顺序：SetAsFirstSibling、SetAsLastSibling 和 SetSiblingIndex。</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2.3 </a:t>
            </a:r>
            <a:r>
              <a:rPr lang="zh-CN" altLang="en-US"/>
              <a:t>渲染模式</a:t>
            </a:r>
            <a:endParaRPr lang="zh-CN" altLang="en-US"/>
          </a:p>
        </p:txBody>
      </p:sp>
      <p:pic>
        <p:nvPicPr>
          <p:cNvPr id="3" name="图片 2"/>
          <p:cNvPicPr>
            <a:picLocks noChangeAspect="1"/>
          </p:cNvPicPr>
          <p:nvPr/>
        </p:nvPicPr>
        <p:blipFill>
          <a:blip r:embed="rId1"/>
          <a:stretch>
            <a:fillRect/>
          </a:stretch>
        </p:blipFill>
        <p:spPr>
          <a:xfrm>
            <a:off x="231775" y="1071880"/>
            <a:ext cx="8029575" cy="5038725"/>
          </a:xfrm>
          <a:prstGeom prst="rect">
            <a:avLst/>
          </a:prstGeom>
        </p:spPr>
      </p:pic>
      <p:pic>
        <p:nvPicPr>
          <p:cNvPr id="4" name="图片 3"/>
          <p:cNvPicPr>
            <a:picLocks noChangeAspect="1"/>
          </p:cNvPicPr>
          <p:nvPr/>
        </p:nvPicPr>
        <p:blipFill>
          <a:blip r:embed="rId2"/>
          <a:stretch>
            <a:fillRect/>
          </a:stretch>
        </p:blipFill>
        <p:spPr>
          <a:xfrm>
            <a:off x="394335" y="1432560"/>
            <a:ext cx="8029575" cy="5067300"/>
          </a:xfrm>
          <a:prstGeom prst="rect">
            <a:avLst/>
          </a:prstGeom>
        </p:spPr>
      </p:pic>
      <p:pic>
        <p:nvPicPr>
          <p:cNvPr id="5" name="图片 4"/>
          <p:cNvPicPr>
            <a:picLocks noChangeAspect="1"/>
          </p:cNvPicPr>
          <p:nvPr/>
        </p:nvPicPr>
        <p:blipFill>
          <a:blip r:embed="rId3"/>
          <a:stretch>
            <a:fillRect/>
          </a:stretch>
        </p:blipFill>
        <p:spPr>
          <a:xfrm>
            <a:off x="836930" y="1692275"/>
            <a:ext cx="8020050" cy="5048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2.4 </a:t>
            </a:r>
            <a:r>
              <a:rPr lang="zh-CN" altLang="en-US"/>
              <a:t>矩形工具</a:t>
            </a:r>
            <a:endParaRPr lang="zh-CN" altLang="en-US"/>
          </a:p>
        </p:txBody>
      </p:sp>
      <p:pic>
        <p:nvPicPr>
          <p:cNvPr id="3" name="图片 2"/>
          <p:cNvPicPr>
            <a:picLocks noChangeAspect="1"/>
          </p:cNvPicPr>
          <p:nvPr/>
        </p:nvPicPr>
        <p:blipFill>
          <a:blip r:embed="rId1"/>
          <a:stretch>
            <a:fillRect/>
          </a:stretch>
        </p:blipFill>
        <p:spPr>
          <a:xfrm>
            <a:off x="727075" y="1322070"/>
            <a:ext cx="1714500" cy="314325"/>
          </a:xfrm>
          <a:prstGeom prst="rect">
            <a:avLst/>
          </a:prstGeom>
        </p:spPr>
      </p:pic>
      <p:pic>
        <p:nvPicPr>
          <p:cNvPr id="4" name="图片 3"/>
          <p:cNvPicPr>
            <a:picLocks noChangeAspect="1"/>
          </p:cNvPicPr>
          <p:nvPr/>
        </p:nvPicPr>
        <p:blipFill>
          <a:blip r:embed="rId2"/>
          <a:stretch>
            <a:fillRect/>
          </a:stretch>
        </p:blipFill>
        <p:spPr>
          <a:xfrm>
            <a:off x="5027295" y="1350645"/>
            <a:ext cx="1314450" cy="257175"/>
          </a:xfrm>
          <a:prstGeom prst="rect">
            <a:avLst/>
          </a:prstGeom>
        </p:spPr>
      </p:pic>
      <p:sp>
        <p:nvSpPr>
          <p:cNvPr id="7" name="文本框 6"/>
          <p:cNvSpPr txBox="1"/>
          <p:nvPr/>
        </p:nvSpPr>
        <p:spPr>
          <a:xfrm>
            <a:off x="481965" y="1915795"/>
            <a:ext cx="8352790" cy="4269105"/>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rPr>
              <a:t>矩形工具可对 UI 元素进行移动、大小调整和旋转。</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选择 UI 元素后，可通过单击矩形内的任意位置并拖动来对元素进行移动。</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通过单击边或角并拖动，可调整元素大小。</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若要旋转元素，可在稍微远离角点的位置悬停光标，直到鼠标光标看起来像旋转符号。然后单击并向任一方向拖动来进行旋转。</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使用 UI 时，通常最好保持为 Pivot 和 Local。</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2.5 </a:t>
            </a:r>
            <a:r>
              <a:rPr lang="zh-CN" altLang="en-US"/>
              <a:t>矩形变换</a:t>
            </a:r>
            <a:endParaRPr lang="zh-CN" altLang="en-US"/>
          </a:p>
        </p:txBody>
      </p:sp>
      <p:pic>
        <p:nvPicPr>
          <p:cNvPr id="4" name="图片 3"/>
          <p:cNvPicPr>
            <a:picLocks noChangeAspect="1"/>
          </p:cNvPicPr>
          <p:nvPr/>
        </p:nvPicPr>
        <p:blipFill>
          <a:blip r:embed="rId1"/>
          <a:stretch>
            <a:fillRect/>
          </a:stretch>
        </p:blipFill>
        <p:spPr>
          <a:xfrm>
            <a:off x="1141095" y="1898650"/>
            <a:ext cx="6787515" cy="3472815"/>
          </a:xfrm>
          <a:prstGeom prst="rect">
            <a:avLst/>
          </a:prstGeom>
        </p:spPr>
      </p:pic>
      <p:sp>
        <p:nvSpPr>
          <p:cNvPr id="3" name="文本框 2"/>
          <p:cNvSpPr txBox="1"/>
          <p:nvPr/>
        </p:nvSpPr>
        <p:spPr>
          <a:xfrm>
            <a:off x="1212850" y="5816600"/>
            <a:ext cx="6833235" cy="368300"/>
          </a:xfrm>
          <a:prstGeom prst="rect">
            <a:avLst/>
          </a:prstGeom>
          <a:noFill/>
        </p:spPr>
        <p:txBody>
          <a:bodyPr wrap="square" rtlCol="0" anchor="t">
            <a:spAutoFit/>
          </a:bodyPr>
          <a:p>
            <a:r>
              <a:rPr lang="zh-CN" altLang="en-US" i="1">
                <a:solidFill>
                  <a:srgbClr val="0070C0"/>
                </a:solidFill>
                <a:latin typeface="宋体" panose="02010600030101010101" pitchFamily="2" charset="-122"/>
                <a:ea typeface="宋体" panose="02010600030101010101" pitchFamily="2" charset="-122"/>
                <a:cs typeface="宋体" panose="02010600030101010101" pitchFamily="2" charset="-122"/>
              </a:rPr>
              <a:t>改变大小时同时按住alt键，可对称进行改变大小。</a:t>
            </a:r>
            <a:endParaRPr lang="zh-CN" altLang="en-US" i="1">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2.6 </a:t>
            </a:r>
            <a:r>
              <a:rPr lang="zh-CN" altLang="en-US"/>
              <a:t>Pivot轴心</a:t>
            </a:r>
            <a:endParaRPr lang="zh-CN" altLang="en-US"/>
          </a:p>
        </p:txBody>
      </p:sp>
      <p:sp>
        <p:nvSpPr>
          <p:cNvPr id="7" name="文本框 6"/>
          <p:cNvSpPr txBox="1"/>
          <p:nvPr/>
        </p:nvSpPr>
        <p:spPr>
          <a:xfrm>
            <a:off x="277495" y="1027430"/>
            <a:ext cx="8352790" cy="1624330"/>
          </a:xfrm>
          <a:prstGeom prst="rect">
            <a:avLst/>
          </a:prstGeom>
          <a:noFill/>
        </p:spPr>
        <p:txBody>
          <a:bodyPr wrap="square" rtlCol="0" anchor="t">
            <a:noAutofit/>
          </a:bodyPr>
          <a:p>
            <a:r>
              <a:rPr lang="zh-CN" altLang="en-US" sz="2800">
                <a:latin typeface="微软雅黑" panose="020B0503020204020204" charset="-122"/>
                <a:ea typeface="微软雅黑" panose="020B0503020204020204" charset="-122"/>
              </a:rPr>
              <a:t>Pivot的位置会影响旋转、调整大小或缩放的结果。当工具栏</a:t>
            </a:r>
            <a:r>
              <a:rPr lang="zh-CN" altLang="en-US" sz="2800">
                <a:solidFill>
                  <a:srgbClr val="FF0000"/>
                </a:solidFill>
                <a:latin typeface="微软雅黑" panose="020B0503020204020204" charset="-122"/>
                <a:ea typeface="微软雅黑" panose="020B0503020204020204" charset="-122"/>
              </a:rPr>
              <a:t>Pivot/Center</a:t>
            </a:r>
            <a:r>
              <a:rPr lang="zh-CN" altLang="en-US" sz="2800">
                <a:latin typeface="微软雅黑" panose="020B0503020204020204" charset="-122"/>
                <a:ea typeface="微软雅黑" panose="020B0503020204020204" charset="-122"/>
              </a:rPr>
              <a:t>按钮设置为Pivot模式时，可以在场景视图中移动矩形变换的Pivot小圆圈。</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Pivot是相对于自身的，(0,0)为自己左下角，(1,1)为自己右上角</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1"/>
          <a:stretch>
            <a:fillRect/>
          </a:stretch>
        </p:blipFill>
        <p:spPr>
          <a:xfrm>
            <a:off x="4198620" y="4327525"/>
            <a:ext cx="2729230" cy="15036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2.6 </a:t>
            </a:r>
            <a:r>
              <a:rPr lang="zh-CN" altLang="en-US"/>
              <a:t>Anchors锚点</a:t>
            </a:r>
            <a:endParaRPr lang="zh-CN" altLang="en-US"/>
          </a:p>
        </p:txBody>
      </p:sp>
      <p:pic>
        <p:nvPicPr>
          <p:cNvPr id="5" name="图片 4" descr="UI_Anchored1"/>
          <p:cNvPicPr>
            <a:picLocks noChangeAspect="1"/>
          </p:cNvPicPr>
          <p:nvPr/>
        </p:nvPicPr>
        <p:blipFill>
          <a:blip r:embed="rId1"/>
          <a:stretch>
            <a:fillRect/>
          </a:stretch>
        </p:blipFill>
        <p:spPr>
          <a:xfrm>
            <a:off x="2034540" y="2818130"/>
            <a:ext cx="5238750" cy="3810000"/>
          </a:xfrm>
          <a:prstGeom prst="rect">
            <a:avLst/>
          </a:prstGeom>
        </p:spPr>
      </p:pic>
      <p:sp>
        <p:nvSpPr>
          <p:cNvPr id="7" name="文本框 6"/>
          <p:cNvSpPr txBox="1"/>
          <p:nvPr/>
        </p:nvSpPr>
        <p:spPr>
          <a:xfrm>
            <a:off x="200660" y="902335"/>
            <a:ext cx="8906510" cy="1624330"/>
          </a:xfrm>
          <a:prstGeom prst="rect">
            <a:avLst/>
          </a:prstGeom>
          <a:noFill/>
        </p:spPr>
        <p:txBody>
          <a:bodyPr wrap="square" rtlCol="0" anchor="t">
            <a:noAutofit/>
          </a:bodyPr>
          <a:p>
            <a:r>
              <a:rPr lang="zh-CN" altLang="en-US" sz="2800">
                <a:latin typeface="微软雅黑" panose="020B0503020204020204" charset="-122"/>
                <a:ea typeface="微软雅黑" panose="020B0503020204020204" charset="-122"/>
              </a:rPr>
              <a:t>一个RectTransform的父物体也是RectTransform，</a:t>
            </a:r>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子RectTransform可以以各种方式锚定到父RectTransform。Anchor为相对于父物体的，(0,0)为父物体左下角，(1,1)为父物体右上角。</a:t>
            </a:r>
            <a:endParaRPr lang="zh-CN" altLang="en-US" sz="28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2.7 </a:t>
            </a:r>
            <a:r>
              <a:rPr lang="zh-CN" altLang="en-US"/>
              <a:t>锚点预设</a:t>
            </a:r>
            <a:endParaRPr lang="zh-CN" altLang="en-US"/>
          </a:p>
        </p:txBody>
      </p:sp>
      <p:pic>
        <p:nvPicPr>
          <p:cNvPr id="4" name="图片 3"/>
          <p:cNvPicPr>
            <a:picLocks noChangeAspect="1"/>
          </p:cNvPicPr>
          <p:nvPr/>
        </p:nvPicPr>
        <p:blipFill>
          <a:blip r:embed="rId1"/>
          <a:stretch>
            <a:fillRect/>
          </a:stretch>
        </p:blipFill>
        <p:spPr>
          <a:xfrm>
            <a:off x="2054225" y="1042035"/>
            <a:ext cx="4685665" cy="53682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2.8 </a:t>
            </a:r>
            <a:r>
              <a:rPr lang="zh-CN" altLang="en-US"/>
              <a:t>锚点</a:t>
            </a:r>
            <a:r>
              <a:rPr lang="zh-CN" altLang="en-US"/>
              <a:t>调整</a:t>
            </a:r>
            <a:endParaRPr lang="zh-CN" altLang="en-US"/>
          </a:p>
        </p:txBody>
      </p:sp>
      <p:sp>
        <p:nvSpPr>
          <p:cNvPr id="7" name="文本框 6"/>
          <p:cNvSpPr txBox="1"/>
          <p:nvPr/>
        </p:nvSpPr>
        <p:spPr>
          <a:xfrm>
            <a:off x="200660" y="902335"/>
            <a:ext cx="8906510" cy="1624330"/>
          </a:xfrm>
          <a:prstGeom prst="rect">
            <a:avLst/>
          </a:prstGeom>
          <a:noFill/>
        </p:spPr>
        <p:txBody>
          <a:bodyPr wrap="square" rtlCol="0" anchor="t">
            <a:noAutofit/>
          </a:bodyPr>
          <a:p>
            <a:r>
              <a:rPr lang="zh-CN" altLang="en-US" sz="2800">
                <a:latin typeface="微软雅黑" panose="020B0503020204020204" charset="-122"/>
                <a:ea typeface="微软雅黑" panose="020B0503020204020204" charset="-122"/>
              </a:rPr>
              <a:t>方式1：当所有的锚柄在一起时，显示的字段是Pos X、Pos Y、宽度和高度。Pos X和Pos Y的值表示pivot相对于锚点的位置。</a:t>
            </a:r>
            <a:endParaRPr lang="zh-CN" altLang="en-US" sz="2800">
              <a:latin typeface="微软雅黑" panose="020B0503020204020204" charset="-122"/>
              <a:ea typeface="微软雅黑" panose="020B0503020204020204" charset="-122"/>
            </a:endParaRPr>
          </a:p>
        </p:txBody>
      </p:sp>
      <p:pic>
        <p:nvPicPr>
          <p:cNvPr id="3" name="图片 2"/>
          <p:cNvPicPr>
            <a:picLocks noChangeAspect="1"/>
          </p:cNvPicPr>
          <p:nvPr>
            <p:custDataLst>
              <p:tags r:id="rId1"/>
            </p:custDataLst>
          </p:nvPr>
        </p:nvPicPr>
        <p:blipFill>
          <a:blip r:embed="rId2"/>
          <a:stretch>
            <a:fillRect/>
          </a:stretch>
        </p:blipFill>
        <p:spPr>
          <a:xfrm>
            <a:off x="1957705" y="2818765"/>
            <a:ext cx="5053965" cy="30772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148"/>
          <p:cNvSpPr txBox="1"/>
          <p:nvPr/>
        </p:nvSpPr>
        <p:spPr>
          <a:xfrm>
            <a:off x="26885" y="1517"/>
            <a:ext cx="954749" cy="2243395"/>
          </a:xfrm>
          <a:prstGeom prst="rect">
            <a:avLst/>
          </a:prstGeom>
          <a:noFill/>
        </p:spPr>
        <p:txBody>
          <a:bodyPr vert="eaVert" wrap="square" rtlCol="0">
            <a:spAutoFit/>
          </a:bodyPr>
          <a:lstStyle/>
          <a:p>
            <a:pPr algn="ctr">
              <a:lnSpc>
                <a:spcPct val="120000"/>
              </a:lnSpc>
            </a:pPr>
            <a:r>
              <a:rPr lang="zh-CN" altLang="en-US" sz="4170" b="1" cap="all" spc="569" dirty="0">
                <a:solidFill>
                  <a:srgbClr val="0066B3"/>
                </a:solidFill>
                <a:cs typeface="+mn-ea"/>
                <a:sym typeface="+mn-lt"/>
              </a:rPr>
              <a:t>目录</a:t>
            </a:r>
            <a:endParaRPr lang="en-US" altLang="zh-CN" sz="4170" b="1" cap="all" spc="569" dirty="0">
              <a:solidFill>
                <a:srgbClr val="0066B3"/>
              </a:solidFill>
              <a:cs typeface="+mn-ea"/>
              <a:sym typeface="+mn-lt"/>
            </a:endParaRPr>
          </a:p>
        </p:txBody>
      </p:sp>
      <p:sp>
        <p:nvSpPr>
          <p:cNvPr id="46" name="TextBox 148"/>
          <p:cNvSpPr txBox="1"/>
          <p:nvPr/>
        </p:nvSpPr>
        <p:spPr>
          <a:xfrm>
            <a:off x="153656" y="1381009"/>
            <a:ext cx="674928" cy="2439419"/>
          </a:xfrm>
          <a:prstGeom prst="rect">
            <a:avLst/>
          </a:prstGeom>
          <a:noFill/>
        </p:spPr>
        <p:txBody>
          <a:bodyPr vert="eaVert" wrap="square" rtlCol="0">
            <a:spAutoFit/>
          </a:bodyPr>
          <a:lstStyle/>
          <a:p>
            <a:pPr algn="ctr">
              <a:lnSpc>
                <a:spcPct val="120000"/>
              </a:lnSpc>
            </a:pPr>
            <a:r>
              <a:rPr lang="en-US" altLang="zh-CN" sz="2655" b="1" cap="all" dirty="0">
                <a:solidFill>
                  <a:schemeClr val="bg1">
                    <a:lumMod val="85000"/>
                  </a:schemeClr>
                </a:solidFill>
                <a:cs typeface="+mn-ea"/>
                <a:sym typeface="+mn-lt"/>
              </a:rPr>
              <a:t>contents</a:t>
            </a:r>
            <a:endParaRPr lang="zh-CN" altLang="en-US" sz="2655" b="1" cap="all" dirty="0">
              <a:solidFill>
                <a:schemeClr val="bg1">
                  <a:lumMod val="85000"/>
                </a:schemeClr>
              </a:solidFill>
              <a:cs typeface="+mn-ea"/>
              <a:sym typeface="+mn-lt"/>
            </a:endParaRPr>
          </a:p>
        </p:txBody>
      </p:sp>
      <p:grpSp>
        <p:nvGrpSpPr>
          <p:cNvPr id="3" name="组合 2"/>
          <p:cNvGrpSpPr/>
          <p:nvPr/>
        </p:nvGrpSpPr>
        <p:grpSpPr>
          <a:xfrm>
            <a:off x="-7144" y="-8512"/>
            <a:ext cx="200026" cy="6882350"/>
            <a:chOff x="-9526" y="378"/>
            <a:chExt cx="266701" cy="6882350"/>
          </a:xfrm>
        </p:grpSpPr>
        <p:sp>
          <p:nvSpPr>
            <p:cNvPr id="44" name="矩形 43"/>
            <p:cNvSpPr/>
            <p:nvPr/>
          </p:nvSpPr>
          <p:spPr>
            <a:xfrm>
              <a:off x="-9526" y="378"/>
              <a:ext cx="266701" cy="2333269"/>
            </a:xfrm>
            <a:custGeom>
              <a:avLst/>
              <a:gdLst>
                <a:gd name="connsiteX0" fmla="*/ 0 w 266700"/>
                <a:gd name="connsiteY0" fmla="*/ 0 h 1990348"/>
                <a:gd name="connsiteX1" fmla="*/ 266700 w 266700"/>
                <a:gd name="connsiteY1" fmla="*/ 0 h 1990348"/>
                <a:gd name="connsiteX2" fmla="*/ 266700 w 266700"/>
                <a:gd name="connsiteY2" fmla="*/ 1990348 h 1990348"/>
                <a:gd name="connsiteX3" fmla="*/ 0 w 266700"/>
                <a:gd name="connsiteY3" fmla="*/ 1990348 h 1990348"/>
                <a:gd name="connsiteX4" fmla="*/ 0 w 266700"/>
                <a:gd name="connsiteY4" fmla="*/ 0 h 1990348"/>
                <a:gd name="connsiteX0-1" fmla="*/ 1 w 266701"/>
                <a:gd name="connsiteY0-2" fmla="*/ 0 h 1990348"/>
                <a:gd name="connsiteX1-3" fmla="*/ 266701 w 266701"/>
                <a:gd name="connsiteY1-4" fmla="*/ 0 h 1990348"/>
                <a:gd name="connsiteX2-5" fmla="*/ 266701 w 266701"/>
                <a:gd name="connsiteY2-6" fmla="*/ 1990348 h 1990348"/>
                <a:gd name="connsiteX3-7" fmla="*/ 1 w 266701"/>
                <a:gd name="connsiteY3-8" fmla="*/ 1990348 h 1990348"/>
                <a:gd name="connsiteX4-9" fmla="*/ 0 w 266701"/>
                <a:gd name="connsiteY4-10" fmla="*/ 1980823 h 1990348"/>
                <a:gd name="connsiteX5" fmla="*/ 1 w 266701"/>
                <a:gd name="connsiteY5" fmla="*/ 0 h 1990348"/>
                <a:gd name="connsiteX0-11" fmla="*/ 1 w 266701"/>
                <a:gd name="connsiteY0-12" fmla="*/ 0 h 2228503"/>
                <a:gd name="connsiteX1-13" fmla="*/ 266701 w 266701"/>
                <a:gd name="connsiteY1-14" fmla="*/ 0 h 2228503"/>
                <a:gd name="connsiteX2-15" fmla="*/ 266701 w 266701"/>
                <a:gd name="connsiteY2-16" fmla="*/ 1990348 h 2228503"/>
                <a:gd name="connsiteX3-17" fmla="*/ 1 w 266701"/>
                <a:gd name="connsiteY3-18" fmla="*/ 1990348 h 2228503"/>
                <a:gd name="connsiteX4-19" fmla="*/ 0 w 266701"/>
                <a:gd name="connsiteY4-20" fmla="*/ 2228473 h 2228503"/>
                <a:gd name="connsiteX5-21" fmla="*/ 1 w 266701"/>
                <a:gd name="connsiteY5-22" fmla="*/ 0 h 2228503"/>
                <a:gd name="connsiteX0-23" fmla="*/ 1 w 266701"/>
                <a:gd name="connsiteY0-24" fmla="*/ 0 h 2228503"/>
                <a:gd name="connsiteX1-25" fmla="*/ 266701 w 266701"/>
                <a:gd name="connsiteY1-26" fmla="*/ 0 h 2228503"/>
                <a:gd name="connsiteX2-27" fmla="*/ 266701 w 266701"/>
                <a:gd name="connsiteY2-28" fmla="*/ 1990348 h 2228503"/>
                <a:gd name="connsiteX3-29" fmla="*/ 247651 w 266701"/>
                <a:gd name="connsiteY3-30" fmla="*/ 1990348 h 2228503"/>
                <a:gd name="connsiteX4-31" fmla="*/ 1 w 266701"/>
                <a:gd name="connsiteY4-32" fmla="*/ 1990348 h 2228503"/>
                <a:gd name="connsiteX5-33" fmla="*/ 0 w 266701"/>
                <a:gd name="connsiteY5-34" fmla="*/ 2228473 h 2228503"/>
                <a:gd name="connsiteX6" fmla="*/ 1 w 266701"/>
                <a:gd name="connsiteY6" fmla="*/ 0 h 2228503"/>
                <a:gd name="connsiteX0-35" fmla="*/ 1 w 266701"/>
                <a:gd name="connsiteY0-36" fmla="*/ 0 h 2228503"/>
                <a:gd name="connsiteX1-37" fmla="*/ 266701 w 266701"/>
                <a:gd name="connsiteY1-38" fmla="*/ 0 h 2228503"/>
                <a:gd name="connsiteX2-39" fmla="*/ 266701 w 266701"/>
                <a:gd name="connsiteY2-40" fmla="*/ 1990348 h 2228503"/>
                <a:gd name="connsiteX3-41" fmla="*/ 247651 w 266701"/>
                <a:gd name="connsiteY3-42" fmla="*/ 2018923 h 2228503"/>
                <a:gd name="connsiteX4-43" fmla="*/ 1 w 266701"/>
                <a:gd name="connsiteY4-44" fmla="*/ 1990348 h 2228503"/>
                <a:gd name="connsiteX5-45" fmla="*/ 0 w 266701"/>
                <a:gd name="connsiteY5-46" fmla="*/ 2228473 h 2228503"/>
                <a:gd name="connsiteX6-47" fmla="*/ 1 w 266701"/>
                <a:gd name="connsiteY6-48" fmla="*/ 0 h 2228503"/>
                <a:gd name="connsiteX0-49" fmla="*/ 1 w 266701"/>
                <a:gd name="connsiteY0-50" fmla="*/ 0 h 2276098"/>
                <a:gd name="connsiteX1-51" fmla="*/ 266701 w 266701"/>
                <a:gd name="connsiteY1-52" fmla="*/ 0 h 2276098"/>
                <a:gd name="connsiteX2-53" fmla="*/ 266701 w 266701"/>
                <a:gd name="connsiteY2-54" fmla="*/ 1990348 h 2276098"/>
                <a:gd name="connsiteX3-55" fmla="*/ 19051 w 266701"/>
                <a:gd name="connsiteY3-56" fmla="*/ 2276098 h 2276098"/>
                <a:gd name="connsiteX4-57" fmla="*/ 1 w 266701"/>
                <a:gd name="connsiteY4-58" fmla="*/ 1990348 h 2276098"/>
                <a:gd name="connsiteX5-59" fmla="*/ 0 w 266701"/>
                <a:gd name="connsiteY5-60" fmla="*/ 2228473 h 2276098"/>
                <a:gd name="connsiteX6-61" fmla="*/ 1 w 266701"/>
                <a:gd name="connsiteY6-62" fmla="*/ 0 h 2276098"/>
                <a:gd name="connsiteX0-63" fmla="*/ 1 w 266701"/>
                <a:gd name="connsiteY0-64" fmla="*/ 0 h 2333269"/>
                <a:gd name="connsiteX1-65" fmla="*/ 266701 w 266701"/>
                <a:gd name="connsiteY1-66" fmla="*/ 0 h 2333269"/>
                <a:gd name="connsiteX2-67" fmla="*/ 266701 w 266701"/>
                <a:gd name="connsiteY2-68" fmla="*/ 1990348 h 2333269"/>
                <a:gd name="connsiteX3-69" fmla="*/ 19051 w 266701"/>
                <a:gd name="connsiteY3-70" fmla="*/ 2276098 h 2333269"/>
                <a:gd name="connsiteX4-71" fmla="*/ 1 w 266701"/>
                <a:gd name="connsiteY4-72" fmla="*/ 1990348 h 2333269"/>
                <a:gd name="connsiteX5-73" fmla="*/ 0 w 266701"/>
                <a:gd name="connsiteY5-74" fmla="*/ 2333248 h 2333269"/>
                <a:gd name="connsiteX6-75" fmla="*/ 1 w 266701"/>
                <a:gd name="connsiteY6-76" fmla="*/ 0 h 23332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47" y="connsiteY6-48"/>
                </a:cxn>
              </a:cxnLst>
              <a:rect l="l" t="t" r="r" b="b"/>
              <a:pathLst>
                <a:path w="266701" h="2333269">
                  <a:moveTo>
                    <a:pt x="1" y="0"/>
                  </a:moveTo>
                  <a:lnTo>
                    <a:pt x="266701" y="0"/>
                  </a:lnTo>
                  <a:lnTo>
                    <a:pt x="266701" y="1990348"/>
                  </a:lnTo>
                  <a:lnTo>
                    <a:pt x="19051" y="2276098"/>
                  </a:lnTo>
                  <a:lnTo>
                    <a:pt x="1" y="1990348"/>
                  </a:lnTo>
                  <a:cubicBezTo>
                    <a:pt x="1" y="1987173"/>
                    <a:pt x="0" y="2336423"/>
                    <a:pt x="0" y="2333248"/>
                  </a:cubicBezTo>
                  <a:cubicBezTo>
                    <a:pt x="0" y="1672974"/>
                    <a:pt x="1" y="660274"/>
                    <a:pt x="1" y="0"/>
                  </a:cubicBez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1800" dirty="0">
                <a:cs typeface="+mn-ea"/>
                <a:sym typeface="+mn-lt"/>
              </a:endParaRPr>
            </a:p>
          </p:txBody>
        </p:sp>
        <p:sp>
          <p:nvSpPr>
            <p:cNvPr id="2" name="矩形 1"/>
            <p:cNvSpPr/>
            <p:nvPr/>
          </p:nvSpPr>
          <p:spPr>
            <a:xfrm>
              <a:off x="-9525" y="1996403"/>
              <a:ext cx="45719" cy="4886325"/>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904744" y="2131617"/>
            <a:ext cx="5265008" cy="632788"/>
            <a:chOff x="2582203" y="2399714"/>
            <a:chExt cx="7020011" cy="632788"/>
          </a:xfrm>
        </p:grpSpPr>
        <p:sp>
          <p:nvSpPr>
            <p:cNvPr id="34" name="矩形 33"/>
            <p:cNvSpPr/>
            <p:nvPr/>
          </p:nvSpPr>
          <p:spPr>
            <a:xfrm>
              <a:off x="3611105" y="2399715"/>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 </a:t>
              </a:r>
              <a:r>
                <a:rPr sz="2655" dirty="0">
                  <a:solidFill>
                    <a:schemeClr val="bg1"/>
                  </a:solidFill>
                  <a:cs typeface="+mn-ea"/>
                  <a:sym typeface="+mn-lt"/>
                </a:rPr>
                <a:t>uGUI基本概念</a:t>
              </a:r>
              <a:endParaRPr sz="2655" dirty="0">
                <a:solidFill>
                  <a:schemeClr val="bg1"/>
                </a:solidFill>
                <a:cs typeface="+mn-ea"/>
                <a:sym typeface="+mn-lt"/>
              </a:endParaRPr>
            </a:p>
          </p:txBody>
        </p:sp>
        <p:sp>
          <p:nvSpPr>
            <p:cNvPr id="7" name="TextBox 6"/>
            <p:cNvSpPr txBox="1"/>
            <p:nvPr/>
          </p:nvSpPr>
          <p:spPr>
            <a:xfrm>
              <a:off x="2582203" y="2399714"/>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2</a:t>
              </a:r>
              <a:endParaRPr lang="zh-CN" altLang="en-US" sz="3500" dirty="0">
                <a:solidFill>
                  <a:schemeClr val="bg1"/>
                </a:solidFill>
              </a:endParaRPr>
            </a:p>
          </p:txBody>
        </p:sp>
      </p:grpSp>
      <p:grpSp>
        <p:nvGrpSpPr>
          <p:cNvPr id="25" name="组合 24"/>
          <p:cNvGrpSpPr/>
          <p:nvPr/>
        </p:nvGrpSpPr>
        <p:grpSpPr>
          <a:xfrm>
            <a:off x="1904744" y="1321992"/>
            <a:ext cx="5265008" cy="632788"/>
            <a:chOff x="2582203" y="2399714"/>
            <a:chExt cx="7020011" cy="632788"/>
          </a:xfrm>
        </p:grpSpPr>
        <p:sp>
          <p:nvSpPr>
            <p:cNvPr id="26" name="矩形 33"/>
            <p:cNvSpPr/>
            <p:nvPr/>
          </p:nvSpPr>
          <p:spPr>
            <a:xfrm>
              <a:off x="3611105" y="2399715"/>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55" dirty="0">
                  <a:solidFill>
                    <a:schemeClr val="bg1"/>
                  </a:solidFill>
                  <a:cs typeface="+mn-ea"/>
                  <a:sym typeface="+mn-lt"/>
                </a:rPr>
                <a:t> </a:t>
              </a:r>
              <a:r>
                <a:rPr lang="en-US" altLang="zh-CN" sz="2655" dirty="0">
                  <a:solidFill>
                    <a:schemeClr val="bg1"/>
                  </a:solidFill>
                  <a:cs typeface="+mn-ea"/>
                  <a:sym typeface="+mn-lt"/>
                </a:rPr>
                <a:t>Unity UI</a:t>
              </a:r>
              <a:r>
                <a:rPr lang="zh-CN" altLang="en-US" sz="2655" dirty="0">
                  <a:solidFill>
                    <a:schemeClr val="bg1"/>
                  </a:solidFill>
                  <a:cs typeface="+mn-ea"/>
                  <a:sym typeface="+mn-lt"/>
                </a:rPr>
                <a:t>类型</a:t>
              </a:r>
              <a:endParaRPr lang="zh-CN" altLang="en-US" sz="2655" dirty="0">
                <a:solidFill>
                  <a:schemeClr val="bg1"/>
                </a:solidFill>
                <a:cs typeface="+mn-ea"/>
                <a:sym typeface="+mn-lt"/>
              </a:endParaRPr>
            </a:p>
          </p:txBody>
        </p:sp>
        <p:sp>
          <p:nvSpPr>
            <p:cNvPr id="27" name="TextBox 26"/>
            <p:cNvSpPr txBox="1"/>
            <p:nvPr/>
          </p:nvSpPr>
          <p:spPr>
            <a:xfrm>
              <a:off x="2582203" y="2399714"/>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1</a:t>
              </a:r>
              <a:endParaRPr lang="zh-CN" altLang="en-US" sz="3500" dirty="0">
                <a:solidFill>
                  <a:schemeClr val="bg1"/>
                </a:solidFill>
              </a:endParaRPr>
            </a:p>
          </p:txBody>
        </p:sp>
      </p:grpSp>
      <p:grpSp>
        <p:nvGrpSpPr>
          <p:cNvPr id="28" name="组合 27"/>
          <p:cNvGrpSpPr/>
          <p:nvPr/>
        </p:nvGrpSpPr>
        <p:grpSpPr>
          <a:xfrm>
            <a:off x="1914731" y="2945379"/>
            <a:ext cx="5265008" cy="632788"/>
            <a:chOff x="2489302" y="3032501"/>
            <a:chExt cx="7020011" cy="632788"/>
          </a:xfrm>
        </p:grpSpPr>
        <p:sp>
          <p:nvSpPr>
            <p:cNvPr id="30" name="矩形 33"/>
            <p:cNvSpPr/>
            <p:nvPr/>
          </p:nvSpPr>
          <p:spPr>
            <a:xfrm>
              <a:off x="3518204" y="3032502"/>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55" dirty="0">
                  <a:solidFill>
                    <a:schemeClr val="bg1"/>
                  </a:solidFill>
                  <a:cs typeface="+mn-ea"/>
                  <a:sym typeface="+mn-lt"/>
                </a:rPr>
                <a:t>uGUI</a:t>
              </a:r>
              <a:r>
                <a:rPr lang="zh-CN" altLang="en-US" sz="2655" dirty="0">
                  <a:solidFill>
                    <a:schemeClr val="bg1"/>
                  </a:solidFill>
                  <a:cs typeface="+mn-ea"/>
                  <a:sym typeface="+mn-lt"/>
                </a:rPr>
                <a:t>常用控件</a:t>
              </a:r>
              <a:endParaRPr lang="zh-CN" altLang="en-US" sz="2655" dirty="0">
                <a:solidFill>
                  <a:schemeClr val="bg1"/>
                </a:solidFill>
                <a:cs typeface="+mn-ea"/>
                <a:sym typeface="+mn-lt"/>
              </a:endParaRPr>
            </a:p>
          </p:txBody>
        </p:sp>
        <p:sp>
          <p:nvSpPr>
            <p:cNvPr id="31" name="TextBox 30"/>
            <p:cNvSpPr txBox="1"/>
            <p:nvPr/>
          </p:nvSpPr>
          <p:spPr>
            <a:xfrm>
              <a:off x="2489302" y="3032501"/>
              <a:ext cx="936001" cy="630942"/>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3500" dirty="0">
                  <a:solidFill>
                    <a:schemeClr val="bg1"/>
                  </a:solidFill>
                </a:rPr>
                <a:t>3</a:t>
              </a:r>
              <a:endParaRPr lang="zh-CN" altLang="en-US" sz="3500" dirty="0">
                <a:solidFill>
                  <a:schemeClr val="bg1"/>
                </a:solidFill>
              </a:endParaRPr>
            </a:p>
          </p:txBody>
        </p:sp>
      </p:grpSp>
      <p:pic>
        <p:nvPicPr>
          <p:cNvPr id="23"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1905206" y="3821044"/>
            <a:ext cx="5265008" cy="632788"/>
            <a:chOff x="2489302" y="3032501"/>
            <a:chExt cx="7020011" cy="632788"/>
          </a:xfrm>
        </p:grpSpPr>
        <p:sp>
          <p:nvSpPr>
            <p:cNvPr id="5" name="矩形 33"/>
            <p:cNvSpPr/>
            <p:nvPr/>
          </p:nvSpPr>
          <p:spPr>
            <a:xfrm>
              <a:off x="3518204" y="3032502"/>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655" dirty="0">
                  <a:solidFill>
                    <a:schemeClr val="bg1"/>
                  </a:solidFill>
                  <a:cs typeface="+mn-ea"/>
                  <a:sym typeface="+mn-lt"/>
                </a:rPr>
                <a:t>uGUI</a:t>
              </a:r>
              <a:r>
                <a:rPr lang="zh-CN" altLang="en-US" sz="2655" dirty="0">
                  <a:solidFill>
                    <a:schemeClr val="bg1"/>
                  </a:solidFill>
                  <a:cs typeface="+mn-ea"/>
                  <a:sym typeface="+mn-lt"/>
                </a:rPr>
                <a:t>布局</a:t>
              </a:r>
              <a:r>
                <a:rPr lang="zh-CN" altLang="en-US" sz="2655" dirty="0">
                  <a:solidFill>
                    <a:schemeClr val="bg1"/>
                  </a:solidFill>
                  <a:cs typeface="+mn-ea"/>
                  <a:sym typeface="+mn-lt"/>
                </a:rPr>
                <a:t>控件</a:t>
              </a:r>
              <a:endParaRPr lang="zh-CN" altLang="en-US" sz="2655" dirty="0">
                <a:solidFill>
                  <a:schemeClr val="bg1"/>
                </a:solidFill>
                <a:cs typeface="+mn-ea"/>
                <a:sym typeface="+mn-lt"/>
              </a:endParaRPr>
            </a:p>
          </p:txBody>
        </p:sp>
        <p:sp>
          <p:nvSpPr>
            <p:cNvPr id="6" name="TextBox 30"/>
            <p:cNvSpPr txBox="1"/>
            <p:nvPr/>
          </p:nvSpPr>
          <p:spPr>
            <a:xfrm>
              <a:off x="2489302" y="3032501"/>
              <a:ext cx="936001" cy="629920"/>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p>
              <a:pPr algn="ctr"/>
              <a:r>
                <a:rPr lang="en-US" sz="3500" dirty="0">
                  <a:solidFill>
                    <a:schemeClr val="bg1"/>
                  </a:solidFill>
                </a:rPr>
                <a:t>4</a:t>
              </a:r>
              <a:endParaRPr lang="en-US" sz="35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p:tgtEl>
                                          <p:spTgt spid="45"/>
                                        </p:tgtEl>
                                        <p:attrNameLst>
                                          <p:attrName>ppt_y</p:attrName>
                                        </p:attrNameLst>
                                      </p:cBhvr>
                                      <p:tavLst>
                                        <p:tav tm="0">
                                          <p:val>
                                            <p:strVal val="#ppt_y+#ppt_h*1.125000"/>
                                          </p:val>
                                        </p:tav>
                                        <p:tav tm="100000">
                                          <p:val>
                                            <p:strVal val="#ppt_y"/>
                                          </p:val>
                                        </p:tav>
                                      </p:tavLst>
                                    </p:anim>
                                    <p:animEffect transition="in" filter="wipe(up)">
                                      <p:cBhvr>
                                        <p:cTn id="12" dur="500"/>
                                        <p:tgtEl>
                                          <p:spTgt spid="45"/>
                                        </p:tgtEl>
                                      </p:cBhvr>
                                    </p:animEffect>
                                  </p:childTnLst>
                                </p:cTn>
                              </p:par>
                            </p:childTnLst>
                          </p:cTn>
                        </p:par>
                        <p:par>
                          <p:cTn id="13" fill="hold">
                            <p:stCondLst>
                              <p:cond delay="500"/>
                            </p:stCondLst>
                            <p:childTnLst>
                              <p:par>
                                <p:cTn id="14" presetID="23" presetClass="entr" presetSubtype="32"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strVal val="4*#ppt_w"/>
                                          </p:val>
                                        </p:tav>
                                        <p:tav tm="100000">
                                          <p:val>
                                            <p:strVal val="#ppt_w"/>
                                          </p:val>
                                        </p:tav>
                                      </p:tavLst>
                                    </p:anim>
                                    <p:anim calcmode="lin" valueType="num">
                                      <p:cBhvr>
                                        <p:cTn id="17" dur="500" fill="hold"/>
                                        <p:tgtEl>
                                          <p:spTgt spid="46"/>
                                        </p:tgtEl>
                                        <p:attrNameLst>
                                          <p:attrName>ppt_h</p:attrName>
                                        </p:attrNameLst>
                                      </p:cBhvr>
                                      <p:tavLst>
                                        <p:tav tm="0">
                                          <p:val>
                                            <p:strVal val="4*#ppt_h"/>
                                          </p:val>
                                        </p:tav>
                                        <p:tav tm="100000">
                                          <p:val>
                                            <p:strVal val="#ppt_h"/>
                                          </p:val>
                                        </p:tav>
                                      </p:tavLst>
                                    </p:anim>
                                  </p:childTnLst>
                                </p:cTn>
                              </p:par>
                              <p:par>
                                <p:cTn id="18" presetID="2" presetClass="entr" presetSubtype="2" fill="hold" nodeType="withEffect">
                                  <p:stCondLst>
                                    <p:cond delay="20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1000" fill="hold"/>
                                        <p:tgtEl>
                                          <p:spTgt spid="25"/>
                                        </p:tgtEl>
                                        <p:attrNameLst>
                                          <p:attrName>ppt_x</p:attrName>
                                        </p:attrNameLst>
                                      </p:cBhvr>
                                      <p:tavLst>
                                        <p:tav tm="0">
                                          <p:val>
                                            <p:strVal val="1+#ppt_w/2"/>
                                          </p:val>
                                        </p:tav>
                                        <p:tav tm="100000">
                                          <p:val>
                                            <p:strVal val="#ppt_x"/>
                                          </p:val>
                                        </p:tav>
                                      </p:tavLst>
                                    </p:anim>
                                    <p:anim calcmode="lin" valueType="num">
                                      <p:cBhvr additive="base">
                                        <p:cTn id="21" dur="10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40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1000" fill="hold"/>
                                        <p:tgtEl>
                                          <p:spTgt spid="8"/>
                                        </p:tgtEl>
                                        <p:attrNameLst>
                                          <p:attrName>ppt_x</p:attrName>
                                        </p:attrNameLst>
                                      </p:cBhvr>
                                      <p:tavLst>
                                        <p:tav tm="0">
                                          <p:val>
                                            <p:strVal val="1+#ppt_w/2"/>
                                          </p:val>
                                        </p:tav>
                                        <p:tav tm="100000">
                                          <p:val>
                                            <p:strVal val="#ppt_x"/>
                                          </p:val>
                                        </p:tav>
                                      </p:tavLst>
                                    </p:anim>
                                    <p:anim calcmode="lin" valueType="num">
                                      <p:cBhvr additive="base">
                                        <p:cTn id="25" dur="1000" fill="hold"/>
                                        <p:tgtEl>
                                          <p:spTgt spid="8"/>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60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1000" fill="hold"/>
                                        <p:tgtEl>
                                          <p:spTgt spid="28"/>
                                        </p:tgtEl>
                                        <p:attrNameLst>
                                          <p:attrName>ppt_x</p:attrName>
                                        </p:attrNameLst>
                                      </p:cBhvr>
                                      <p:tavLst>
                                        <p:tav tm="0">
                                          <p:val>
                                            <p:strVal val="1+#ppt_w/2"/>
                                          </p:val>
                                        </p:tav>
                                        <p:tav tm="100000">
                                          <p:val>
                                            <p:strVal val="#ppt_x"/>
                                          </p:val>
                                        </p:tav>
                                      </p:tavLst>
                                    </p:anim>
                                    <p:anim calcmode="lin" valueType="num">
                                      <p:cBhvr additive="base">
                                        <p:cTn id="29" dur="1000" fill="hold"/>
                                        <p:tgtEl>
                                          <p:spTgt spid="28"/>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60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1000" fill="hold"/>
                                        <p:tgtEl>
                                          <p:spTgt spid="4"/>
                                        </p:tgtEl>
                                        <p:attrNameLst>
                                          <p:attrName>ppt_x</p:attrName>
                                        </p:attrNameLst>
                                      </p:cBhvr>
                                      <p:tavLst>
                                        <p:tav tm="0">
                                          <p:val>
                                            <p:strVal val="1+#ppt_w/2"/>
                                          </p:val>
                                        </p:tav>
                                        <p:tav tm="100000">
                                          <p:val>
                                            <p:strVal val="#ppt_x"/>
                                          </p:val>
                                        </p:tav>
                                      </p:tavLst>
                                    </p:anim>
                                    <p:anim calcmode="lin" valueType="num">
                                      <p:cBhvr additive="base">
                                        <p:cTn id="33"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2.8 </a:t>
            </a:r>
            <a:r>
              <a:rPr lang="zh-CN" altLang="en-US"/>
              <a:t>锚点</a:t>
            </a:r>
            <a:r>
              <a:rPr lang="zh-CN" altLang="en-US"/>
              <a:t>调整</a:t>
            </a:r>
            <a:endParaRPr lang="zh-CN" altLang="en-US"/>
          </a:p>
        </p:txBody>
      </p:sp>
      <p:sp>
        <p:nvSpPr>
          <p:cNvPr id="7" name="文本框 6"/>
          <p:cNvSpPr txBox="1"/>
          <p:nvPr/>
        </p:nvSpPr>
        <p:spPr>
          <a:xfrm>
            <a:off x="200660" y="902335"/>
            <a:ext cx="8906510" cy="1624330"/>
          </a:xfrm>
          <a:prstGeom prst="rect">
            <a:avLst/>
          </a:prstGeom>
          <a:noFill/>
        </p:spPr>
        <p:txBody>
          <a:bodyPr wrap="square" rtlCol="0" anchor="t">
            <a:noAutofit/>
          </a:bodyPr>
          <a:p>
            <a:r>
              <a:rPr lang="zh-CN" altLang="en-US" sz="2800">
                <a:latin typeface="微软雅黑" panose="020B0503020204020204" charset="-122"/>
                <a:ea typeface="微软雅黑" panose="020B0503020204020204" charset="-122"/>
              </a:rPr>
              <a:t>方式</a:t>
            </a:r>
            <a:r>
              <a:rPr lang="en-US" altLang="zh-CN" sz="2800">
                <a:latin typeface="微软雅黑" panose="020B0503020204020204" charset="-122"/>
                <a:ea typeface="微软雅黑" panose="020B0503020204020204" charset="-122"/>
              </a:rPr>
              <a:t>2</a:t>
            </a:r>
            <a:r>
              <a:rPr lang="zh-CN" altLang="en-US" sz="2800">
                <a:latin typeface="微软雅黑" panose="020B0503020204020204" charset="-122"/>
                <a:ea typeface="微软雅黑" panose="020B0503020204020204" charset="-122"/>
              </a:rPr>
              <a:t>：当锚被分开时，字段可以部分或完全改变为左、右、上、下。如果锚水平分开，则使用左字段和右字段，如果锚垂直分开，则使用顶部和底部字段。</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1557655" y="2601595"/>
            <a:ext cx="5888990" cy="39528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2.8 </a:t>
            </a:r>
            <a:r>
              <a:rPr lang="zh-CN" altLang="en-US"/>
              <a:t>位置</a:t>
            </a:r>
            <a:r>
              <a:rPr lang="zh-CN" altLang="en-US"/>
              <a:t>区别</a:t>
            </a:r>
            <a:endParaRPr lang="zh-CN" altLang="en-US"/>
          </a:p>
        </p:txBody>
      </p:sp>
      <p:sp>
        <p:nvSpPr>
          <p:cNvPr id="7" name="文本框 6"/>
          <p:cNvSpPr txBox="1"/>
          <p:nvPr/>
        </p:nvSpPr>
        <p:spPr>
          <a:xfrm>
            <a:off x="200660" y="902335"/>
            <a:ext cx="8906510" cy="4179570"/>
          </a:xfrm>
          <a:prstGeom prst="rect">
            <a:avLst/>
          </a:prstGeom>
          <a:noFill/>
        </p:spPr>
        <p:txBody>
          <a:bodyPr wrap="square" rtlCol="0" anchor="t">
            <a:noAutofit/>
          </a:bodyPr>
          <a:p>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localPosition与自身锚点无关，</a:t>
            </a:r>
            <a:r>
              <a:rPr lang="zh-CN" altLang="en-US" sz="2800">
                <a:latin typeface="微软雅黑" panose="020B0503020204020204" charset="-122"/>
                <a:ea typeface="微软雅黑" panose="020B0503020204020204" charset="-122"/>
                <a:sym typeface="+mn-ea"/>
              </a:rPr>
              <a:t>与自身中心点有关</a:t>
            </a:r>
            <a:r>
              <a:rPr lang="zh-CN" altLang="en-US" sz="2800">
                <a:latin typeface="微软雅黑" panose="020B0503020204020204" charset="-122"/>
                <a:ea typeface="微软雅黑" panose="020B0503020204020204" charset="-122"/>
              </a:rPr>
              <a:t>。</a:t>
            </a:r>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anchoredPosition会随锚点的设置不同而改变，也与自身中线点有关。</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子物体的anchor与父物体的pivot重合时，localpositon和anchoredPosition的值相等。</a:t>
            </a:r>
            <a:endParaRPr lang="zh-CN" altLang="en-US" sz="28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3117215" y="2738755"/>
            <a:ext cx="5382260" cy="829945"/>
          </a:xfrm>
          <a:prstGeom prst="rect">
            <a:avLst/>
          </a:prstGeom>
          <a:noFill/>
        </p:spPr>
        <p:txBody>
          <a:bodyPr wrap="square" rtlCol="0">
            <a:spAutoFit/>
          </a:bodyPr>
          <a:lstStyle/>
          <a:p>
            <a:pPr algn="l"/>
            <a:r>
              <a:rPr lang="zh-CN" altLang="en-US" sz="4800" dirty="0">
                <a:solidFill>
                  <a:schemeClr val="bg1"/>
                </a:solidFill>
                <a:cs typeface="+mn-ea"/>
                <a:sym typeface="+mn-lt"/>
              </a:rPr>
              <a:t>常用控件</a:t>
            </a:r>
            <a:endParaRPr lang="zh-CN" altLang="en-US" sz="4800" dirty="0">
              <a:solidFill>
                <a:schemeClr val="bg1"/>
              </a:solidFill>
              <a:cs typeface="+mn-ea"/>
              <a:sym typeface="+mn-lt"/>
            </a:endParaRPr>
          </a:p>
        </p:txBody>
      </p:sp>
      <p:grpSp>
        <p:nvGrpSpPr>
          <p:cNvPr id="10" name="组合 9"/>
          <p:cNvGrpSpPr/>
          <p:nvPr/>
        </p:nvGrpSpPr>
        <p:grpSpPr>
          <a:xfrm>
            <a:off x="1481329" y="263217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03</a:t>
              </a:r>
              <a:endParaRPr lang="en-US" altLang="zh-CN" sz="4000" b="1" dirty="0">
                <a:solidFill>
                  <a:schemeClr val="bg1"/>
                </a:solidFill>
                <a:cs typeface="+mn-ea"/>
                <a:sym typeface="+mn-lt"/>
              </a:endParaRPr>
            </a:p>
          </p:txBody>
        </p:sp>
      </p:grpSp>
      <p:pic>
        <p:nvPicPr>
          <p:cNvPr id="9"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3.1 </a:t>
            </a:r>
            <a:r>
              <a:t>图像 (Image)</a:t>
            </a:r>
          </a:p>
        </p:txBody>
      </p:sp>
      <p:sp>
        <p:nvSpPr>
          <p:cNvPr id="7" name="文本框 6"/>
          <p:cNvSpPr txBox="1"/>
          <p:nvPr/>
        </p:nvSpPr>
        <p:spPr>
          <a:xfrm>
            <a:off x="519430" y="1527810"/>
            <a:ext cx="8352790" cy="4269105"/>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rPr>
              <a:t>Simple - 均匀缩放整个精灵。</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Sliced - 使用 3x3 精灵分区，确保大小调整不会扭曲角点，而是仅拉伸中心部分。</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Tiled - 类似于 Sliced，但平铺（重复）中心部分而不是对其进行拉伸。对于完全没有边框的精灵，整个精灵都是平铺的。</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Filled - 按照与 Simple 相同的方式显示精灵，但不同之处是使用定义的方向、方法和数量从原点开始填充精灵</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3.2 </a:t>
            </a:r>
            <a:r>
              <a:t>交互组件</a:t>
            </a:r>
          </a:p>
        </p:txBody>
      </p:sp>
      <p:pic>
        <p:nvPicPr>
          <p:cNvPr id="4" name="图片 3"/>
          <p:cNvPicPr>
            <a:picLocks noChangeAspect="1"/>
          </p:cNvPicPr>
          <p:nvPr/>
        </p:nvPicPr>
        <p:blipFill>
          <a:blip r:embed="rId1"/>
          <a:stretch>
            <a:fillRect/>
          </a:stretch>
        </p:blipFill>
        <p:spPr>
          <a:xfrm>
            <a:off x="511810" y="1207770"/>
            <a:ext cx="7814310" cy="48037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3.2 </a:t>
            </a:r>
            <a:r>
              <a:t>交互组件</a:t>
            </a:r>
          </a:p>
        </p:txBody>
      </p:sp>
      <p:sp>
        <p:nvSpPr>
          <p:cNvPr id="32" name="标题 3"/>
          <p:cNvSpPr txBox="1"/>
          <p:nvPr/>
        </p:nvSpPr>
        <p:spPr>
          <a:xfrm>
            <a:off x="389255" y="878205"/>
            <a:ext cx="6226810" cy="712470"/>
          </a:xfrm>
          <a:prstGeom prst="rect">
            <a:avLst/>
          </a:prstGeom>
        </p:spPr>
        <p:txBody>
          <a:bodyPr rtlCol="0" anchor="t">
            <a:noAutofit/>
          </a:bodyPr>
          <a:lstStyle>
            <a:lvl1pPr algn="ctr" rtl="0" fontAlgn="base">
              <a:spcBef>
                <a:spcPct val="0"/>
              </a:spcBef>
              <a:spcAft>
                <a:spcPct val="0"/>
              </a:spcAft>
              <a:defRPr sz="4400" kern="1200">
                <a:solidFill>
                  <a:schemeClr val="tx1"/>
                </a:solidFill>
                <a:latin typeface="+mj-lt"/>
                <a:ea typeface="微软雅黑" panose="020B050302020402020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marL="0" indent="0" algn="just" fontAlgn="auto">
              <a:lnSpc>
                <a:spcPct val="130000"/>
              </a:lnSpc>
              <a:spcAft>
                <a:spcPts val="0"/>
              </a:spcAft>
              <a:buNone/>
              <a:defRPr/>
            </a:pPr>
            <a:r>
              <a:rPr sz="2800" dirty="0">
                <a:solidFill>
                  <a:schemeClr val="tx1"/>
                </a:solidFill>
                <a:latin typeface="微软雅黑" panose="020B0503020204020204" charset="-122"/>
                <a:cs typeface="+mn-cs"/>
              </a:rPr>
              <a:t>Interactable ：是否可以交互。</a:t>
            </a:r>
            <a:endParaRPr sz="2800" dirty="0">
              <a:solidFill>
                <a:schemeClr val="tx1"/>
              </a:solidFill>
              <a:latin typeface="微软雅黑" panose="020B0503020204020204" charset="-122"/>
              <a:cs typeface="+mn-cs"/>
            </a:endParaRPr>
          </a:p>
        </p:txBody>
      </p:sp>
      <p:sp>
        <p:nvSpPr>
          <p:cNvPr id="3" name="文本框 2"/>
          <p:cNvSpPr txBox="1"/>
          <p:nvPr/>
        </p:nvSpPr>
        <p:spPr>
          <a:xfrm>
            <a:off x="457200" y="2412365"/>
            <a:ext cx="8802370" cy="3077845"/>
          </a:xfrm>
          <a:prstGeom prst="rect">
            <a:avLst/>
          </a:prstGeom>
          <a:noFill/>
        </p:spPr>
        <p:txBody>
          <a:bodyPr wrap="square" lIns="0" tIns="0" rIns="0" bIns="0" rtlCol="0" anchor="t">
            <a:spAutoFit/>
          </a:bodyPr>
          <a:p>
            <a:r>
              <a:rPr lang="zh-CN" altLang="en-US" sz="2000" dirty="0" smtClean="0">
                <a:solidFill>
                  <a:schemeClr val="tx1"/>
                </a:solidFill>
                <a:latin typeface="微软雅黑" panose="020B0503020204020204" charset="-122"/>
                <a:ea typeface="微软雅黑" panose="020B0503020204020204" charset="-122"/>
              </a:rPr>
              <a:t>void Start () {</a:t>
            </a:r>
            <a:endParaRPr lang="zh-CN" altLang="en-US" sz="2000" dirty="0" smtClean="0">
              <a:solidFill>
                <a:schemeClr val="tx1"/>
              </a:solidFill>
              <a:latin typeface="微软雅黑" panose="020B0503020204020204" charset="-122"/>
              <a:ea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rPr>
              <a:t>        button = GameObject.Find("Button")</a:t>
            </a:r>
            <a:endParaRPr lang="zh-CN" altLang="en-US" sz="2000" dirty="0" smtClean="0">
              <a:solidFill>
                <a:schemeClr val="tx1"/>
              </a:solidFill>
              <a:latin typeface="微软雅黑" panose="020B0503020204020204" charset="-122"/>
              <a:ea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rPr>
              <a:t>                                             .GetComponent&lt;Button&gt;();</a:t>
            </a:r>
            <a:endParaRPr lang="zh-CN" altLang="en-US" sz="2000" dirty="0" smtClean="0">
              <a:solidFill>
                <a:schemeClr val="tx1"/>
              </a:solidFill>
              <a:latin typeface="微软雅黑" panose="020B0503020204020204" charset="-122"/>
              <a:ea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rPr>
              <a:t>        button.onClick.AddListener(OnButtonClick);</a:t>
            </a:r>
            <a:endParaRPr lang="zh-CN" altLang="en-US" sz="2000" dirty="0" smtClean="0">
              <a:solidFill>
                <a:schemeClr val="tx1"/>
              </a:solidFill>
              <a:latin typeface="微软雅黑" panose="020B0503020204020204" charset="-122"/>
              <a:ea typeface="微软雅黑" panose="020B0503020204020204" charset="-122"/>
            </a:endParaRPr>
          </a:p>
          <a:p>
            <a:r>
              <a:rPr lang="en-US" altLang="zh-CN" sz="2000" dirty="0" smtClean="0">
                <a:solidFill>
                  <a:schemeClr val="tx1"/>
                </a:solidFill>
                <a:latin typeface="微软雅黑" panose="020B0503020204020204" charset="-122"/>
                <a:ea typeface="微软雅黑" panose="020B0503020204020204" charset="-122"/>
              </a:rPr>
              <a:t>        //</a:t>
            </a:r>
            <a:r>
              <a:rPr lang="zh-CN" altLang="en-US" sz="2000" dirty="0" smtClean="0">
                <a:solidFill>
                  <a:schemeClr val="tx1"/>
                </a:solidFill>
                <a:latin typeface="微软雅黑" panose="020B0503020204020204" charset="-122"/>
                <a:ea typeface="微软雅黑" panose="020B0503020204020204" charset="-122"/>
                <a:sym typeface="+mn-ea"/>
              </a:rPr>
              <a:t>button.onClick</a:t>
            </a:r>
            <a:r>
              <a:rPr lang="en-US" altLang="zh-CN" sz="2000" dirty="0" smtClean="0">
                <a:solidFill>
                  <a:schemeClr val="tx1"/>
                </a:solidFill>
                <a:latin typeface="微软雅黑" panose="020B0503020204020204" charset="-122"/>
                <a:ea typeface="微软雅黑" panose="020B0503020204020204" charset="-122"/>
                <a:sym typeface="+mn-ea"/>
              </a:rPr>
              <a:t>+=</a:t>
            </a:r>
            <a:r>
              <a:rPr lang="zh-CN" altLang="en-US" sz="2000" dirty="0" smtClean="0">
                <a:solidFill>
                  <a:schemeClr val="tx1"/>
                </a:solidFill>
                <a:latin typeface="微软雅黑" panose="020B0503020204020204" charset="-122"/>
                <a:ea typeface="微软雅黑" panose="020B0503020204020204" charset="-122"/>
                <a:sym typeface="+mn-ea"/>
              </a:rPr>
              <a:t>OnButtonClick</a:t>
            </a:r>
            <a:r>
              <a:rPr lang="en-US" altLang="zh-CN" sz="2000" dirty="0" smtClean="0">
                <a:solidFill>
                  <a:schemeClr val="tx1"/>
                </a:solidFill>
                <a:latin typeface="微软雅黑" panose="020B0503020204020204" charset="-122"/>
                <a:ea typeface="微软雅黑" panose="020B0503020204020204" charset="-122"/>
                <a:sym typeface="+mn-ea"/>
              </a:rPr>
              <a:t>;</a:t>
            </a:r>
            <a:endParaRPr lang="zh-CN" altLang="en-US" sz="2000" dirty="0" smtClean="0">
              <a:solidFill>
                <a:schemeClr val="tx1"/>
              </a:solidFill>
              <a:latin typeface="微软雅黑" panose="020B0503020204020204" charset="-122"/>
              <a:ea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rPr>
              <a:t>    }</a:t>
            </a:r>
            <a:endParaRPr lang="zh-CN" altLang="en-US" sz="2000" dirty="0" smtClean="0">
              <a:solidFill>
                <a:schemeClr val="tx1"/>
              </a:solidFill>
              <a:latin typeface="微软雅黑" panose="020B0503020204020204" charset="-122"/>
              <a:ea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rPr>
              <a:t>    void OnButtonClick()</a:t>
            </a:r>
            <a:endParaRPr lang="zh-CN" altLang="en-US" sz="2000" dirty="0" smtClean="0">
              <a:solidFill>
                <a:schemeClr val="tx1"/>
              </a:solidFill>
              <a:latin typeface="微软雅黑" panose="020B0503020204020204" charset="-122"/>
              <a:ea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rPr>
              <a:t>    {</a:t>
            </a:r>
            <a:endParaRPr lang="zh-CN" altLang="en-US" sz="2000" dirty="0" smtClean="0">
              <a:solidFill>
                <a:schemeClr val="tx1"/>
              </a:solidFill>
              <a:latin typeface="微软雅黑" panose="020B0503020204020204" charset="-122"/>
              <a:ea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rPr>
              <a:t>        Debug.Log("onbuttonclick");</a:t>
            </a:r>
            <a:endParaRPr lang="zh-CN" altLang="en-US" sz="2000" dirty="0" smtClean="0">
              <a:solidFill>
                <a:schemeClr val="tx1"/>
              </a:solidFill>
              <a:latin typeface="微软雅黑" panose="020B0503020204020204" charset="-122"/>
              <a:ea typeface="微软雅黑" panose="020B0503020204020204" charset="-122"/>
            </a:endParaRPr>
          </a:p>
          <a:p>
            <a:r>
              <a:rPr lang="zh-CN" altLang="en-US" sz="2000" dirty="0" smtClean="0">
                <a:solidFill>
                  <a:schemeClr val="tx1"/>
                </a:solidFill>
                <a:latin typeface="微软雅黑" panose="020B0503020204020204" charset="-122"/>
                <a:ea typeface="微软雅黑" panose="020B0503020204020204" charset="-122"/>
              </a:rPr>
              <a:t>    }</a:t>
            </a:r>
            <a:endParaRPr lang="zh-CN" altLang="en-US" sz="2000" dirty="0" smtClean="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3.2 </a:t>
            </a:r>
            <a:r>
              <a:t>交互组件</a:t>
            </a:r>
          </a:p>
        </p:txBody>
      </p:sp>
      <p:pic>
        <p:nvPicPr>
          <p:cNvPr id="3" name="图片 2"/>
          <p:cNvPicPr>
            <a:picLocks noChangeAspect="1"/>
          </p:cNvPicPr>
          <p:nvPr/>
        </p:nvPicPr>
        <p:blipFill>
          <a:blip r:embed="rId1"/>
          <a:stretch>
            <a:fillRect/>
          </a:stretch>
        </p:blipFill>
        <p:spPr>
          <a:xfrm>
            <a:off x="786765" y="1169035"/>
            <a:ext cx="5819775" cy="1719580"/>
          </a:xfrm>
          <a:prstGeom prst="rect">
            <a:avLst/>
          </a:prstGeom>
        </p:spPr>
      </p:pic>
      <p:pic>
        <p:nvPicPr>
          <p:cNvPr id="5" name="图片 4"/>
          <p:cNvPicPr>
            <a:picLocks noChangeAspect="1"/>
          </p:cNvPicPr>
          <p:nvPr/>
        </p:nvPicPr>
        <p:blipFill>
          <a:blip r:embed="rId2"/>
          <a:stretch>
            <a:fillRect/>
          </a:stretch>
        </p:blipFill>
        <p:spPr>
          <a:xfrm>
            <a:off x="1727835" y="2842260"/>
            <a:ext cx="5462905" cy="1647825"/>
          </a:xfrm>
          <a:prstGeom prst="rect">
            <a:avLst/>
          </a:prstGeom>
        </p:spPr>
      </p:pic>
      <p:pic>
        <p:nvPicPr>
          <p:cNvPr id="6" name="图片 5"/>
          <p:cNvPicPr>
            <a:picLocks noChangeAspect="1"/>
          </p:cNvPicPr>
          <p:nvPr/>
        </p:nvPicPr>
        <p:blipFill>
          <a:blip r:embed="rId3"/>
          <a:stretch>
            <a:fillRect/>
          </a:stretch>
        </p:blipFill>
        <p:spPr>
          <a:xfrm>
            <a:off x="2792095" y="4527550"/>
            <a:ext cx="5734050" cy="1790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3216910" y="2738755"/>
            <a:ext cx="5282565" cy="829945"/>
          </a:xfrm>
          <a:prstGeom prst="rect">
            <a:avLst/>
          </a:prstGeom>
          <a:noFill/>
        </p:spPr>
        <p:txBody>
          <a:bodyPr wrap="square" rtlCol="0">
            <a:spAutoFit/>
          </a:bodyPr>
          <a:lstStyle/>
          <a:p>
            <a:pPr algn="l"/>
            <a:r>
              <a:rPr lang="zh-CN" altLang="en-US" sz="4800" dirty="0">
                <a:solidFill>
                  <a:schemeClr val="bg1"/>
                </a:solidFill>
                <a:cs typeface="+mn-ea"/>
                <a:sym typeface="+mn-lt"/>
              </a:rPr>
              <a:t>布局</a:t>
            </a:r>
            <a:r>
              <a:rPr lang="zh-CN" altLang="en-US" sz="4800" dirty="0">
                <a:solidFill>
                  <a:schemeClr val="bg1"/>
                </a:solidFill>
                <a:cs typeface="+mn-ea"/>
                <a:sym typeface="+mn-lt"/>
              </a:rPr>
              <a:t>控件</a:t>
            </a:r>
            <a:endParaRPr lang="zh-CN" altLang="en-US" sz="4800" dirty="0">
              <a:solidFill>
                <a:schemeClr val="bg1"/>
              </a:solidFill>
              <a:cs typeface="+mn-ea"/>
              <a:sym typeface="+mn-lt"/>
            </a:endParaRPr>
          </a:p>
        </p:txBody>
      </p:sp>
      <p:grpSp>
        <p:nvGrpSpPr>
          <p:cNvPr id="10" name="组合 9"/>
          <p:cNvGrpSpPr/>
          <p:nvPr/>
        </p:nvGrpSpPr>
        <p:grpSpPr>
          <a:xfrm>
            <a:off x="1481329" y="263217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04</a:t>
              </a:r>
              <a:endParaRPr lang="en-US" altLang="zh-CN" sz="4000" b="1" dirty="0">
                <a:solidFill>
                  <a:schemeClr val="bg1"/>
                </a:solidFill>
                <a:cs typeface="+mn-ea"/>
                <a:sym typeface="+mn-lt"/>
              </a:endParaRPr>
            </a:p>
          </p:txBody>
        </p:sp>
      </p:grpSp>
      <p:pic>
        <p:nvPicPr>
          <p:cNvPr id="9"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4.3 </a:t>
            </a:r>
            <a:r>
              <a:rPr lang="zh-CN" altLang="en-US"/>
              <a:t>自动布局</a:t>
            </a:r>
            <a:endParaRPr lang="zh-CN" altLang="en-US"/>
          </a:p>
        </p:txBody>
      </p:sp>
      <p:sp>
        <p:nvSpPr>
          <p:cNvPr id="4" name="文本框 3"/>
          <p:cNvSpPr txBox="1"/>
          <p:nvPr/>
        </p:nvSpPr>
        <p:spPr>
          <a:xfrm>
            <a:off x="519430" y="1527810"/>
            <a:ext cx="8352790" cy="4269105"/>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rPr>
              <a:t>自动布局系统基于布局元素和布局控制器的概念。</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一个布局元素是具有矩形变换以及其他可选组件的游戏对象。布局元素对自身应具有的大小有一定的了解。</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布局元素不直接设置自身的大小，而是由用作布局控制器的其他组件使用布局元素提供的信息来计算布局元素要使用的大小。</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199505" cy="571500"/>
          </a:xfrm>
        </p:spPr>
        <p:txBody>
          <a:bodyPr/>
          <a:p>
            <a:r>
              <a:rPr lang="en-US" altLang="zh-CN"/>
              <a:t>4.4 </a:t>
            </a:r>
            <a:r>
              <a:rPr lang="zh-CN" altLang="en-US"/>
              <a:t>布局组</a:t>
            </a:r>
            <a:endParaRPr lang="zh-CN" altLang="en-US"/>
          </a:p>
        </p:txBody>
      </p:sp>
      <p:sp>
        <p:nvSpPr>
          <p:cNvPr id="4" name="文本框 3"/>
          <p:cNvSpPr txBox="1"/>
          <p:nvPr/>
        </p:nvSpPr>
        <p:spPr>
          <a:xfrm>
            <a:off x="395605" y="1592580"/>
            <a:ext cx="8352790" cy="4269105"/>
          </a:xfrm>
          <a:prstGeom prst="rect">
            <a:avLst/>
          </a:prstGeom>
          <a:noFill/>
        </p:spPr>
        <p:txBody>
          <a:bodyPr wrap="square" rtlCol="0" anchor="t">
            <a:noAutofit/>
          </a:bodyPr>
          <a:p>
            <a:r>
              <a:rPr lang="zh-CN" altLang="en-US" sz="2800">
                <a:latin typeface="微软雅黑" panose="020B0503020204020204" charset="-122"/>
                <a:ea typeface="微软雅黑" panose="020B0503020204020204" charset="-122"/>
              </a:rPr>
              <a:t>布局组充当布局控制器，可用于控制其子布局元素的大小和位置。例如，水平布局组将其子项并排放置。</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r>
              <a:rPr lang="zh-CN" altLang="en-US" sz="2800">
                <a:latin typeface="微软雅黑" panose="020B0503020204020204" charset="-122"/>
                <a:ea typeface="微软雅黑" panose="020B0503020204020204" charset="-122"/>
              </a:rPr>
              <a:t>布局组不控制自身的大小。布局组自身作为布局元素，可由其他布局控制器进行控制或手动设置。</a:t>
            </a:r>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a:p>
            <a:endParaRPr lang="zh-CN" altLang="en-US" sz="28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02494" y="1265682"/>
            <a:ext cx="7283291" cy="5253989"/>
            <a:chOff x="902494" y="1265682"/>
            <a:chExt cx="7283291" cy="5253989"/>
          </a:xfrm>
        </p:grpSpPr>
        <p:sp>
          <p:nvSpPr>
            <p:cNvPr id="26" name="矩形 33"/>
            <p:cNvSpPr/>
            <p:nvPr/>
          </p:nvSpPr>
          <p:spPr>
            <a:xfrm>
              <a:off x="1965731" y="1265682"/>
              <a:ext cx="6220054" cy="5253989"/>
            </a:xfrm>
            <a:custGeom>
              <a:avLst/>
              <a:gdLst>
                <a:gd name="connsiteX0" fmla="*/ 20 w 10729"/>
                <a:gd name="connsiteY0" fmla="*/ 0 h 6158"/>
                <a:gd name="connsiteX1" fmla="*/ 10729 w 10729"/>
                <a:gd name="connsiteY1" fmla="*/ 0 h 6158"/>
                <a:gd name="connsiteX2" fmla="*/ 10729 w 10729"/>
                <a:gd name="connsiteY2" fmla="*/ 6140 h 6158"/>
                <a:gd name="connsiteX3" fmla="*/ 442 w 10729"/>
                <a:gd name="connsiteY3" fmla="*/ 6158 h 6158"/>
                <a:gd name="connsiteX4" fmla="*/ 446 w 10729"/>
                <a:gd name="connsiteY4" fmla="*/ 6140 h 6158"/>
                <a:gd name="connsiteX5" fmla="*/ 0 w 10729"/>
                <a:gd name="connsiteY5" fmla="*/ 5745 h 6158"/>
                <a:gd name="connsiteX6" fmla="*/ 20 w 10729"/>
                <a:gd name="connsiteY6" fmla="*/ 0 h 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9" h="6158">
                  <a:moveTo>
                    <a:pt x="20" y="0"/>
                  </a:moveTo>
                  <a:lnTo>
                    <a:pt x="10729" y="0"/>
                  </a:lnTo>
                  <a:lnTo>
                    <a:pt x="10729" y="6140"/>
                  </a:lnTo>
                  <a:lnTo>
                    <a:pt x="442" y="6158"/>
                  </a:lnTo>
                  <a:lnTo>
                    <a:pt x="446" y="6140"/>
                  </a:lnTo>
                  <a:lnTo>
                    <a:pt x="0" y="5745"/>
                  </a:lnTo>
                  <a:lnTo>
                    <a:pt x="2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55" dirty="0">
                <a:solidFill>
                  <a:schemeClr val="tx1"/>
                </a:solidFill>
                <a:cs typeface="+mn-ea"/>
                <a:sym typeface="+mn-lt"/>
              </a:endParaRPr>
            </a:p>
          </p:txBody>
        </p:sp>
        <p:sp>
          <p:nvSpPr>
            <p:cNvPr id="27" name="TextBox 26"/>
            <p:cNvSpPr txBox="1"/>
            <p:nvPr/>
          </p:nvSpPr>
          <p:spPr>
            <a:xfrm>
              <a:off x="902494" y="1265683"/>
              <a:ext cx="971118" cy="1169551"/>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zh-CN" altLang="en-US" sz="3500" dirty="0">
                  <a:solidFill>
                    <a:schemeClr val="bg1"/>
                  </a:solidFill>
                </a:rPr>
                <a:t>重点</a:t>
              </a:r>
              <a:r>
                <a:rPr lang="en-US" altLang="zh-CN" sz="3500" dirty="0">
                  <a:solidFill>
                    <a:schemeClr val="bg1"/>
                  </a:solidFill>
                </a:rPr>
                <a:t>  </a:t>
              </a:r>
              <a:endParaRPr lang="en-US" altLang="zh-CN" sz="3500" dirty="0">
                <a:solidFill>
                  <a:schemeClr val="bg1"/>
                </a:solidFill>
              </a:endParaRPr>
            </a:p>
          </p:txBody>
        </p:sp>
      </p:grpSp>
      <p:sp>
        <p:nvSpPr>
          <p:cNvPr id="9" name="文本框 8"/>
          <p:cNvSpPr txBox="1"/>
          <p:nvPr/>
        </p:nvSpPr>
        <p:spPr>
          <a:xfrm>
            <a:off x="2578735" y="1714500"/>
            <a:ext cx="5607050" cy="1383665"/>
          </a:xfrm>
          <a:prstGeom prst="rect">
            <a:avLst/>
          </a:prstGeom>
          <a:noFill/>
        </p:spPr>
        <p:txBody>
          <a:bodyPr wrap="square" rtlCol="0">
            <a:spAutoFit/>
          </a:bodyPr>
          <a:lstStyle/>
          <a:p>
            <a:pPr marL="514350" indent="-514350">
              <a:buFont typeface="+mj-lt"/>
              <a:buAutoNum type="arabicPeriod"/>
            </a:pPr>
            <a:r>
              <a:rPr lang="zh-CN" altLang="en-US" sz="2800" b="1" dirty="0">
                <a:latin typeface="宋体" panose="02010600030101010101" pitchFamily="2" charset="-122"/>
                <a:ea typeface="宋体" panose="02010600030101010101" pitchFamily="2" charset="-122"/>
                <a:cs typeface="+mn-ea"/>
                <a:sym typeface="+mn-lt"/>
              </a:rPr>
              <a:t>uGUI基本概念</a:t>
            </a:r>
            <a:endParaRPr lang="zh-CN" altLang="en-US" sz="2800" b="1" dirty="0">
              <a:latin typeface="宋体" panose="02010600030101010101" pitchFamily="2" charset="-122"/>
              <a:ea typeface="宋体" panose="02010600030101010101" pitchFamily="2" charset="-122"/>
              <a:cs typeface="+mn-ea"/>
              <a:sym typeface="+mn-lt"/>
            </a:endParaRPr>
          </a:p>
          <a:p>
            <a:pPr marL="514350" indent="-514350">
              <a:buFont typeface="+mj-lt"/>
              <a:buAutoNum type="arabicPeriod"/>
            </a:pPr>
            <a:r>
              <a:rPr lang="zh-CN" altLang="en-US" sz="2800" b="1" dirty="0">
                <a:latin typeface="宋体" panose="02010600030101010101" pitchFamily="2" charset="-122"/>
                <a:ea typeface="宋体" panose="02010600030101010101" pitchFamily="2" charset="-122"/>
                <a:cs typeface="+mn-ea"/>
                <a:sym typeface="+mn-lt"/>
              </a:rPr>
              <a:t>uGUI常用控件</a:t>
            </a:r>
            <a:endParaRPr lang="zh-CN" altLang="en-US" sz="2800" b="1" dirty="0">
              <a:latin typeface="宋体" panose="02010600030101010101" pitchFamily="2" charset="-122"/>
              <a:ea typeface="宋体" panose="02010600030101010101" pitchFamily="2" charset="-122"/>
              <a:cs typeface="+mn-ea"/>
              <a:sym typeface="+mn-lt"/>
            </a:endParaRPr>
          </a:p>
          <a:p>
            <a:pPr marL="514350" indent="-514350">
              <a:buFont typeface="+mj-lt"/>
              <a:buAutoNum type="arabicPeriod"/>
            </a:pPr>
            <a:endParaRPr lang="en-US" altLang="zh-CN" sz="2800" b="1" dirty="0">
              <a:latin typeface="宋体" panose="02010600030101010101" pitchFamily="2" charset="-122"/>
              <a:ea typeface="宋体" panose="02010600030101010101" pitchFamily="2" charset="-122"/>
              <a:cs typeface="+mn-ea"/>
              <a:sym typeface="+mn-lt"/>
            </a:endParaRPr>
          </a:p>
        </p:txBody>
      </p:sp>
      <p:pic>
        <p:nvPicPr>
          <p:cNvPr id="12"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998970" cy="571500"/>
          </a:xfrm>
        </p:spPr>
        <p:txBody>
          <a:bodyPr/>
          <a:p>
            <a:r>
              <a:rPr lang="en-US" altLang="zh-CN"/>
              <a:t>4.4 </a:t>
            </a:r>
            <a:r>
              <a:rPr lang="zh-CN" altLang="en-US"/>
              <a:t>网格布局组</a:t>
            </a:r>
            <a:r>
              <a:rPr lang="zh-CN" altLang="en-US" sz="2400"/>
              <a:t> (Grid Layout Group)</a:t>
            </a:r>
            <a:endParaRPr lang="zh-CN" altLang="en-US" sz="2400"/>
          </a:p>
        </p:txBody>
      </p:sp>
      <p:pic>
        <p:nvPicPr>
          <p:cNvPr id="3" name="图片 2"/>
          <p:cNvPicPr>
            <a:picLocks noChangeAspect="1"/>
          </p:cNvPicPr>
          <p:nvPr/>
        </p:nvPicPr>
        <p:blipFill>
          <a:blip r:embed="rId1"/>
          <a:stretch>
            <a:fillRect/>
          </a:stretch>
        </p:blipFill>
        <p:spPr>
          <a:xfrm>
            <a:off x="1191895" y="949325"/>
            <a:ext cx="3209925" cy="1409700"/>
          </a:xfrm>
          <a:prstGeom prst="rect">
            <a:avLst/>
          </a:prstGeom>
        </p:spPr>
      </p:pic>
      <p:pic>
        <p:nvPicPr>
          <p:cNvPr id="5" name="图片 4"/>
          <p:cNvPicPr>
            <a:picLocks noChangeAspect="1"/>
          </p:cNvPicPr>
          <p:nvPr/>
        </p:nvPicPr>
        <p:blipFill>
          <a:blip r:embed="rId2"/>
          <a:stretch>
            <a:fillRect/>
          </a:stretch>
        </p:blipFill>
        <p:spPr>
          <a:xfrm>
            <a:off x="777240" y="3138170"/>
            <a:ext cx="7914005" cy="22872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6998970" cy="571500"/>
          </a:xfrm>
        </p:spPr>
        <p:txBody>
          <a:bodyPr/>
          <a:p>
            <a:r>
              <a:rPr lang="en-US" altLang="zh-CN"/>
              <a:t>4.4 </a:t>
            </a:r>
            <a:r>
              <a:rPr lang="zh-CN" altLang="en-US"/>
              <a:t>网格布局组</a:t>
            </a:r>
            <a:r>
              <a:rPr lang="zh-CN" altLang="en-US" sz="2400"/>
              <a:t> (Grid Layout Group)</a:t>
            </a:r>
            <a:endParaRPr lang="zh-CN" altLang="en-US" sz="2400"/>
          </a:p>
        </p:txBody>
      </p:sp>
      <p:pic>
        <p:nvPicPr>
          <p:cNvPr id="4" name="图片 3"/>
          <p:cNvPicPr>
            <a:picLocks noChangeAspect="1"/>
          </p:cNvPicPr>
          <p:nvPr/>
        </p:nvPicPr>
        <p:blipFill>
          <a:blip r:embed="rId1"/>
          <a:stretch>
            <a:fillRect/>
          </a:stretch>
        </p:blipFill>
        <p:spPr>
          <a:xfrm>
            <a:off x="360680" y="972185"/>
            <a:ext cx="3302000" cy="3312795"/>
          </a:xfrm>
          <a:prstGeom prst="rect">
            <a:avLst/>
          </a:prstGeom>
        </p:spPr>
      </p:pic>
      <p:pic>
        <p:nvPicPr>
          <p:cNvPr id="6" name="图片 5"/>
          <p:cNvPicPr>
            <a:picLocks noChangeAspect="1"/>
          </p:cNvPicPr>
          <p:nvPr/>
        </p:nvPicPr>
        <p:blipFill>
          <a:blip r:embed="rId2"/>
          <a:stretch>
            <a:fillRect/>
          </a:stretch>
        </p:blipFill>
        <p:spPr>
          <a:xfrm>
            <a:off x="4187190" y="3556635"/>
            <a:ext cx="4306570" cy="21062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632528"/>
            <a:ext cx="8229600" cy="861928"/>
          </a:xfrm>
          <a:prstGeom prst="rect">
            <a:avLst/>
          </a:prstGeom>
        </p:spPr>
        <p:txBody>
          <a:bodyPr/>
          <a:lstStyle/>
          <a:p>
            <a:r>
              <a:rPr lang="zh-CN" altLang="en-US" sz="5400" b="1" kern="10" spc="300" dirty="0" smtClean="0">
                <a:solidFill>
                  <a:schemeClr val="bg1"/>
                </a:solidFill>
                <a:cs typeface="+mn-ea"/>
                <a:sym typeface="+mn-lt"/>
              </a:rPr>
              <a:t>谢谢</a:t>
            </a:r>
            <a:endParaRPr lang="zh-CN" altLang="en-US" sz="5400" dirty="0"/>
          </a:p>
        </p:txBody>
      </p:sp>
    </p:spTree>
  </p:cSld>
  <p:clrMapOvr>
    <a:masterClrMapping/>
  </p:clrMapOvr>
  <mc:AlternateContent xmlns:mc="http://schemas.openxmlformats.org/markup-compatibility/2006">
    <mc:Choice xmlns:p14="http://schemas.microsoft.com/office/powerpoint/2010/main" Requires="p14">
      <p:transition>
        <p14:rippl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02494" y="1265683"/>
            <a:ext cx="7283291" cy="5141426"/>
            <a:chOff x="902494" y="1265683"/>
            <a:chExt cx="7283291" cy="5141426"/>
          </a:xfrm>
        </p:grpSpPr>
        <p:sp>
          <p:nvSpPr>
            <p:cNvPr id="26" name="矩形 33"/>
            <p:cNvSpPr/>
            <p:nvPr/>
          </p:nvSpPr>
          <p:spPr>
            <a:xfrm>
              <a:off x="1965731" y="1265683"/>
              <a:ext cx="6220054" cy="5141426"/>
            </a:xfrm>
            <a:custGeom>
              <a:avLst/>
              <a:gdLst>
                <a:gd name="connsiteX0" fmla="*/ 20 w 10729"/>
                <a:gd name="connsiteY0" fmla="*/ 0 h 6158"/>
                <a:gd name="connsiteX1" fmla="*/ 10729 w 10729"/>
                <a:gd name="connsiteY1" fmla="*/ 0 h 6158"/>
                <a:gd name="connsiteX2" fmla="*/ 10729 w 10729"/>
                <a:gd name="connsiteY2" fmla="*/ 6140 h 6158"/>
                <a:gd name="connsiteX3" fmla="*/ 442 w 10729"/>
                <a:gd name="connsiteY3" fmla="*/ 6158 h 6158"/>
                <a:gd name="connsiteX4" fmla="*/ 446 w 10729"/>
                <a:gd name="connsiteY4" fmla="*/ 6140 h 6158"/>
                <a:gd name="connsiteX5" fmla="*/ 0 w 10729"/>
                <a:gd name="connsiteY5" fmla="*/ 5745 h 6158"/>
                <a:gd name="connsiteX6" fmla="*/ 20 w 10729"/>
                <a:gd name="connsiteY6" fmla="*/ 0 h 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9" h="6158">
                  <a:moveTo>
                    <a:pt x="20" y="0"/>
                  </a:moveTo>
                  <a:lnTo>
                    <a:pt x="10729" y="0"/>
                  </a:lnTo>
                  <a:lnTo>
                    <a:pt x="10729" y="6140"/>
                  </a:lnTo>
                  <a:lnTo>
                    <a:pt x="442" y="6158"/>
                  </a:lnTo>
                  <a:lnTo>
                    <a:pt x="446" y="6140"/>
                  </a:lnTo>
                  <a:lnTo>
                    <a:pt x="0" y="5745"/>
                  </a:lnTo>
                  <a:lnTo>
                    <a:pt x="2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55" dirty="0">
                <a:solidFill>
                  <a:schemeClr val="tx1"/>
                </a:solidFill>
                <a:cs typeface="+mn-ea"/>
                <a:sym typeface="+mn-lt"/>
              </a:endParaRPr>
            </a:p>
          </p:txBody>
        </p:sp>
        <p:sp>
          <p:nvSpPr>
            <p:cNvPr id="27" name="TextBox 26"/>
            <p:cNvSpPr txBox="1"/>
            <p:nvPr/>
          </p:nvSpPr>
          <p:spPr>
            <a:xfrm>
              <a:off x="902494" y="1265683"/>
              <a:ext cx="971118" cy="1169551"/>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zh-CN" altLang="en-US" sz="3500" dirty="0">
                  <a:solidFill>
                    <a:schemeClr val="bg1"/>
                  </a:solidFill>
                </a:rPr>
                <a:t>难点</a:t>
              </a:r>
              <a:r>
                <a:rPr lang="en-US" altLang="zh-CN" sz="3500" dirty="0">
                  <a:solidFill>
                    <a:schemeClr val="bg1"/>
                  </a:solidFill>
                </a:rPr>
                <a:t>  </a:t>
              </a:r>
              <a:endParaRPr lang="en-US" altLang="zh-CN" sz="3500" dirty="0">
                <a:solidFill>
                  <a:schemeClr val="bg1"/>
                </a:solidFill>
              </a:endParaRPr>
            </a:p>
          </p:txBody>
        </p:sp>
      </p:grpSp>
      <p:pic>
        <p:nvPicPr>
          <p:cNvPr id="12"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2455545" y="2091055"/>
            <a:ext cx="5607050" cy="1383665"/>
          </a:xfrm>
          <a:prstGeom prst="rect">
            <a:avLst/>
          </a:prstGeom>
          <a:noFill/>
        </p:spPr>
        <p:txBody>
          <a:bodyPr wrap="square" rtlCol="0">
            <a:spAutoFit/>
          </a:bodyPr>
          <a:p>
            <a:pPr marL="514350" indent="-514350">
              <a:buFont typeface="+mj-lt"/>
              <a:buAutoNum type="arabicPeriod"/>
            </a:pPr>
            <a:r>
              <a:rPr lang="zh-CN" altLang="en-US" sz="2800" b="1" dirty="0">
                <a:latin typeface="宋体" panose="02010600030101010101" pitchFamily="2" charset="-122"/>
                <a:ea typeface="宋体" panose="02010600030101010101" pitchFamily="2" charset="-122"/>
                <a:cs typeface="+mn-ea"/>
                <a:sym typeface="+mn-lt"/>
              </a:rPr>
              <a:t>Unity UI类型</a:t>
            </a:r>
            <a:endParaRPr lang="zh-CN" altLang="en-US" sz="2800" b="1" dirty="0">
              <a:latin typeface="宋体" panose="02010600030101010101" pitchFamily="2" charset="-122"/>
              <a:ea typeface="宋体" panose="02010600030101010101" pitchFamily="2" charset="-122"/>
              <a:cs typeface="+mn-ea"/>
              <a:sym typeface="+mn-lt"/>
            </a:endParaRPr>
          </a:p>
          <a:p>
            <a:pPr marL="514350" indent="-514350">
              <a:buFont typeface="+mj-lt"/>
              <a:buAutoNum type="arabicPeriod"/>
            </a:pPr>
            <a:r>
              <a:rPr lang="zh-CN" altLang="en-US" sz="2800" b="1" dirty="0">
                <a:latin typeface="宋体" panose="02010600030101010101" pitchFamily="2" charset="-122"/>
                <a:ea typeface="宋体" panose="02010600030101010101" pitchFamily="2" charset="-122"/>
                <a:cs typeface="+mn-ea"/>
                <a:sym typeface="+mn-lt"/>
              </a:rPr>
              <a:t>uGUI布局控件</a:t>
            </a:r>
            <a:endParaRPr lang="zh-CN" altLang="en-US" sz="2800" b="1" dirty="0">
              <a:latin typeface="宋体" panose="02010600030101010101" pitchFamily="2" charset="-122"/>
              <a:ea typeface="宋体" panose="02010600030101010101" pitchFamily="2" charset="-122"/>
              <a:cs typeface="+mn-ea"/>
              <a:sym typeface="+mn-lt"/>
            </a:endParaRPr>
          </a:p>
          <a:p>
            <a:pPr marL="514350" indent="-514350">
              <a:buFont typeface="+mj-lt"/>
              <a:buAutoNum type="arabicPeriod"/>
            </a:pPr>
            <a:endParaRPr lang="zh-CN" altLang="en-US" sz="2800" b="1" dirty="0">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104"/>
          <p:cNvSpPr/>
          <p:nvPr/>
        </p:nvSpPr>
        <p:spPr>
          <a:xfrm>
            <a:off x="0" y="2544568"/>
            <a:ext cx="9144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06" name="文本框 17"/>
          <p:cNvSpPr txBox="1"/>
          <p:nvPr/>
        </p:nvSpPr>
        <p:spPr>
          <a:xfrm>
            <a:off x="2971800" y="2738755"/>
            <a:ext cx="5527675" cy="829945"/>
          </a:xfrm>
          <a:prstGeom prst="rect">
            <a:avLst/>
          </a:prstGeom>
          <a:noFill/>
        </p:spPr>
        <p:txBody>
          <a:bodyPr wrap="square" rtlCol="0">
            <a:spAutoFit/>
          </a:bodyPr>
          <a:lstStyle/>
          <a:p>
            <a:pPr algn="l"/>
            <a:r>
              <a:rPr lang="zh-CN" altLang="en-US" sz="4800" dirty="0">
                <a:solidFill>
                  <a:schemeClr val="bg1"/>
                </a:solidFill>
                <a:cs typeface="+mn-ea"/>
                <a:sym typeface="+mn-lt"/>
              </a:rPr>
              <a:t>Unity UI类型</a:t>
            </a:r>
            <a:endParaRPr lang="zh-CN" altLang="en-US" sz="4800" dirty="0">
              <a:solidFill>
                <a:schemeClr val="bg1"/>
              </a:solidFill>
              <a:cs typeface="+mn-ea"/>
              <a:sym typeface="+mn-lt"/>
            </a:endParaRPr>
          </a:p>
        </p:txBody>
      </p:sp>
      <p:grpSp>
        <p:nvGrpSpPr>
          <p:cNvPr id="10" name="组合 9"/>
          <p:cNvGrpSpPr/>
          <p:nvPr/>
        </p:nvGrpSpPr>
        <p:grpSpPr>
          <a:xfrm>
            <a:off x="1481329" y="2632179"/>
            <a:ext cx="1199104" cy="1137105"/>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cs typeface="+mn-ea"/>
                <a:sym typeface="+mn-lt"/>
              </a:endParaRPr>
            </a:p>
          </p:txBody>
        </p:sp>
        <p:sp>
          <p:nvSpPr>
            <p:cNvPr id="12" name="Text Box 58"/>
            <p:cNvSpPr txBox="1">
              <a:spLocks noChangeArrowheads="1"/>
            </p:cNvSpPr>
            <p:nvPr/>
          </p:nvSpPr>
          <p:spPr bwMode="auto">
            <a:xfrm>
              <a:off x="1168618" y="3051118"/>
              <a:ext cx="782802" cy="644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cs typeface="+mn-ea"/>
                  <a:sym typeface="+mn-lt"/>
                </a:rPr>
                <a:t>01</a:t>
              </a:r>
              <a:endParaRPr lang="en-US" altLang="zh-CN" sz="4000" b="1" dirty="0">
                <a:solidFill>
                  <a:schemeClr val="bg1"/>
                </a:solidFill>
                <a:cs typeface="+mn-ea"/>
                <a:sym typeface="+mn-lt"/>
              </a:endParaRPr>
            </a:p>
          </p:txBody>
        </p:sp>
      </p:grpSp>
      <p:pic>
        <p:nvPicPr>
          <p:cNvPr id="9" name="Picture 2" descr="C:\Users\Administrator\Desktop\mi.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35" y="119640"/>
            <a:ext cx="2047632" cy="5187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775960" cy="571500"/>
          </a:xfrm>
        </p:spPr>
        <p:txBody>
          <a:bodyPr/>
          <a:p>
            <a:r>
              <a:rPr lang="en-US" altLang="zh-CN"/>
              <a:t>1.1 </a:t>
            </a:r>
            <a:r>
              <a:rPr lang="zh-CN" altLang="en-US"/>
              <a:t>UI 工具包</a:t>
            </a:r>
            <a:endParaRPr lang="zh-CN" altLang="en-US"/>
          </a:p>
        </p:txBody>
      </p:sp>
      <p:sp>
        <p:nvSpPr>
          <p:cNvPr id="5" name="文本框 4"/>
          <p:cNvSpPr txBox="1"/>
          <p:nvPr/>
        </p:nvSpPr>
        <p:spPr>
          <a:xfrm>
            <a:off x="457200" y="1352550"/>
            <a:ext cx="8065135" cy="3282315"/>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rPr>
              <a:t>Unity 打算让 UI 工具包成为新 UI 开发项目的推荐 UI 系统，但它仍然缺少 Unity UI (uGUI) 和 IMGUI 中的一些功能。</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旨在优化跨平台的性能，并</a:t>
            </a:r>
            <a:r>
              <a:rPr lang="zh-CN" altLang="en-US" sz="2400">
                <a:solidFill>
                  <a:srgbClr val="FF0000"/>
                </a:solidFill>
                <a:latin typeface="微软雅黑" panose="020B0503020204020204" charset="-122"/>
                <a:ea typeface="微软雅黑" panose="020B0503020204020204" charset="-122"/>
              </a:rPr>
              <a:t>基于标准 Web 技术</a:t>
            </a:r>
            <a:r>
              <a:rPr lang="zh-CN" altLang="en-US" sz="2400">
                <a:latin typeface="微软雅黑" panose="020B0503020204020204" charset="-122"/>
                <a:ea typeface="微软雅黑" panose="020B0503020204020204" charset="-122"/>
              </a:rPr>
              <a:t>。</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使用 UI 工具包为 Unity 编辑器创建扩展为游戏和应用程序创建运行时UI</a:t>
            </a:r>
            <a:endParaRPr lang="zh-CN" altLang="en-US" sz="2400">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775960" cy="571500"/>
          </a:xfrm>
        </p:spPr>
        <p:txBody>
          <a:bodyPr/>
          <a:p>
            <a:r>
              <a:rPr lang="en-US" altLang="zh-CN"/>
              <a:t>1.2 </a:t>
            </a:r>
            <a:r>
              <a:rPr lang="zh-CN" altLang="en-US"/>
              <a:t>uGUI</a:t>
            </a:r>
            <a:endParaRPr lang="zh-CN" altLang="en-US"/>
          </a:p>
        </p:txBody>
      </p:sp>
      <p:sp>
        <p:nvSpPr>
          <p:cNvPr id="5" name="文本框 4"/>
          <p:cNvSpPr txBox="1"/>
          <p:nvPr/>
        </p:nvSpPr>
        <p:spPr>
          <a:xfrm>
            <a:off x="457200" y="1352550"/>
            <a:ext cx="8352790" cy="3282315"/>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rPr>
              <a:t>Unity 用户界面 (Unity UI) 软件包（也称为 uGUI）</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是一个基于游戏对象的 UI 系统，您可以使用它为游戏和应用程序开发运行时UI。</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在 Unity UI 中，可使用组件和 Game 视图来排列和定位用户界面并设置其样式。它支持高级渲染和文本功能。</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775960" cy="571500"/>
          </a:xfrm>
        </p:spPr>
        <p:txBody>
          <a:bodyPr/>
          <a:p>
            <a:r>
              <a:rPr lang="en-US" altLang="zh-CN"/>
              <a:t>1.3 </a:t>
            </a:r>
            <a:r>
              <a:rPr lang="zh-CN" altLang="en-US"/>
              <a:t>IMGUI</a:t>
            </a:r>
            <a:endParaRPr lang="zh-CN" altLang="en-US"/>
          </a:p>
        </p:txBody>
      </p:sp>
      <p:sp>
        <p:nvSpPr>
          <p:cNvPr id="5" name="文本框 4"/>
          <p:cNvSpPr txBox="1"/>
          <p:nvPr/>
        </p:nvSpPr>
        <p:spPr>
          <a:xfrm>
            <a:off x="457200" y="1352550"/>
            <a:ext cx="8352790" cy="3282315"/>
          </a:xfrm>
          <a:prstGeom prst="rect">
            <a:avLst/>
          </a:prstGeom>
          <a:noFill/>
        </p:spPr>
        <p:txBody>
          <a:bodyPr wrap="square" rtlCol="0" anchor="t">
            <a:noAutofit/>
          </a:bodyPr>
          <a:p>
            <a:r>
              <a:rPr lang="zh-CN" altLang="en-US" sz="2400">
                <a:latin typeface="微软雅黑" panose="020B0503020204020204" charset="-122"/>
                <a:ea typeface="微软雅黑" panose="020B0503020204020204" charset="-122"/>
              </a:rPr>
              <a:t>立即模式图形用户界面 (IMGUI) 是一个代码驱动的 UI 工具包，它使用 OnGUI 函数以及实现它的脚本来绘制和管理用户界面。</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您可以使用 IMGUI 来创建脚本组件的自定义 Inspector，Unity 编辑器的扩展以及游戏内调试显示。</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不推荐用于构建运行时 UI。</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457200" y="141605"/>
            <a:ext cx="5775960" cy="571500"/>
          </a:xfrm>
        </p:spPr>
        <p:txBody>
          <a:bodyPr/>
          <a:p>
            <a:r>
              <a:rPr lang="en-US" altLang="zh-CN"/>
              <a:t>1.4 </a:t>
            </a:r>
            <a:r>
              <a:rPr lang="zh-CN" altLang="en-US"/>
              <a:t>使用比较</a:t>
            </a:r>
            <a:endParaRPr lang="zh-CN" altLang="en-US"/>
          </a:p>
        </p:txBody>
      </p:sp>
      <p:pic>
        <p:nvPicPr>
          <p:cNvPr id="3" name="图片 2"/>
          <p:cNvPicPr>
            <a:picLocks noChangeAspect="1"/>
          </p:cNvPicPr>
          <p:nvPr/>
        </p:nvPicPr>
        <p:blipFill>
          <a:blip r:embed="rId1"/>
          <a:stretch>
            <a:fillRect/>
          </a:stretch>
        </p:blipFill>
        <p:spPr>
          <a:xfrm>
            <a:off x="335280" y="1135380"/>
            <a:ext cx="8248650" cy="1262380"/>
          </a:xfrm>
          <a:prstGeom prst="rect">
            <a:avLst/>
          </a:prstGeom>
        </p:spPr>
      </p:pic>
      <p:pic>
        <p:nvPicPr>
          <p:cNvPr id="4" name="图片 3"/>
          <p:cNvPicPr>
            <a:picLocks noChangeAspect="1"/>
          </p:cNvPicPr>
          <p:nvPr/>
        </p:nvPicPr>
        <p:blipFill>
          <a:blip r:embed="rId2"/>
          <a:stretch>
            <a:fillRect/>
          </a:stretch>
        </p:blipFill>
        <p:spPr>
          <a:xfrm>
            <a:off x="387985" y="3215005"/>
            <a:ext cx="8003540" cy="2990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4343,&quot;width&quot;:7133}"/>
</p:tagLst>
</file>

<file path=ppt/tags/tag2.xml><?xml version="1.0" encoding="utf-8"?>
<p:tagLst xmlns:p="http://schemas.openxmlformats.org/presentationml/2006/main">
  <p:tag name="ISPRING_FIRST_PUBLISH" val="1"/>
  <p:tag name="ISPRING_PRESENTATION_TITLE" val="建设银行年终总结通用PPT背景"/>
  <p:tag name="KSO_WPP_MARK_KEY" val="98de2b94-5c86-4036-b958-1e7e416a3f93"/>
  <p:tag name="COMMONDATA" val="eyJoZGlkIjoiNzQ3MTYyOTBkNWMxZWRkNzdlMTQwMWI4NTFiNjdiOT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akvugzl">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2562</Words>
  <Application>WPS 演示</Application>
  <PresentationFormat>全屏显示(4:3)</PresentationFormat>
  <Paragraphs>193</Paragraphs>
  <Slides>32</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32</vt:i4>
      </vt:variant>
    </vt:vector>
  </HeadingPairs>
  <TitlesOfParts>
    <vt:vector size="46" baseType="lpstr">
      <vt:lpstr>Arial</vt:lpstr>
      <vt:lpstr>宋体</vt:lpstr>
      <vt:lpstr>Wingdings</vt:lpstr>
      <vt:lpstr>Segoe UI</vt:lpstr>
      <vt:lpstr>Consolas</vt:lpstr>
      <vt:lpstr>微软雅黑</vt:lpstr>
      <vt:lpstr>字魂59号-创粗黑</vt:lpstr>
      <vt:lpstr>黑体</vt:lpstr>
      <vt:lpstr>Arial Unicode MS</vt:lpstr>
      <vt:lpstr>等线</vt:lpstr>
      <vt:lpstr>Calibri</vt:lpstr>
      <vt:lpstr>Cascadia Code SemiBold</vt:lpstr>
      <vt:lpstr>Yu Gothic UI Semilight</vt:lpstr>
      <vt:lpstr>Office 主题​​</vt:lpstr>
      <vt:lpstr>第12讲 Unity UI</vt:lpstr>
      <vt:lpstr>PowerPoint 演示文稿</vt:lpstr>
      <vt:lpstr>PowerPoint 演示文稿</vt:lpstr>
      <vt:lpstr>PowerPoint 演示文稿</vt:lpstr>
      <vt:lpstr>PowerPoint 演示文稿</vt:lpstr>
      <vt:lpstr>1.1 UI 工具包</vt:lpstr>
      <vt:lpstr>1.2 uGUI</vt:lpstr>
      <vt:lpstr>1.3 IMGUI</vt:lpstr>
      <vt:lpstr>1.4 使用比较</vt:lpstr>
      <vt:lpstr>PowerPoint 演示文稿</vt:lpstr>
      <vt:lpstr>2.1 画布 (Canvas)</vt:lpstr>
      <vt:lpstr>2.2 绘制元素的顺序</vt:lpstr>
      <vt:lpstr>2.3 渲染模式</vt:lpstr>
      <vt:lpstr>2.4 矩形工具</vt:lpstr>
      <vt:lpstr>2.5 矩形变换</vt:lpstr>
      <vt:lpstr>2.6 轴心与锚点</vt:lpstr>
      <vt:lpstr>2.6 轴心与锚点</vt:lpstr>
      <vt:lpstr>2.7 锚点预设</vt:lpstr>
      <vt:lpstr>2.7 锚点预设</vt:lpstr>
      <vt:lpstr>2.7 锚点调整</vt:lpstr>
      <vt:lpstr>2.8 锚点调整</vt:lpstr>
      <vt:lpstr>PowerPoint 演示文稿</vt:lpstr>
      <vt:lpstr>3.1 图像 (Image)</vt:lpstr>
      <vt:lpstr>3.2 交互组件</vt:lpstr>
      <vt:lpstr>3.2 交互组件</vt:lpstr>
      <vt:lpstr>3.2 交互组件</vt:lpstr>
      <vt:lpstr>PowerPoint 演示文稿</vt:lpstr>
      <vt:lpstr>4.3 自动布局</vt:lpstr>
      <vt:lpstr>4.4 布局组</vt:lpstr>
      <vt:lpstr>4.4 网格布局组 (Grid Layout Group)</vt:lpstr>
      <vt:lpstr>4.4 网格布局组 (Grid Layout Group)</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天蓝色</dc:title>
  <dc:creator>ljw</dc:creator>
  <cp:lastModifiedBy>阿牛哥</cp:lastModifiedBy>
  <cp:revision>208</cp:revision>
  <dcterms:created xsi:type="dcterms:W3CDTF">2016-10-26T12:21:00Z</dcterms:created>
  <dcterms:modified xsi:type="dcterms:W3CDTF">2022-11-11T02:41:07Z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000D2C39DD1147198C7130698C8D6F9F</vt:lpwstr>
  </property>
</Properties>
</file>