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95" r:id="rId3"/>
    <p:sldId id="444" r:id="rId5"/>
    <p:sldId id="411" r:id="rId6"/>
    <p:sldId id="412" r:id="rId7"/>
    <p:sldId id="413" r:id="rId8"/>
    <p:sldId id="428" r:id="rId9"/>
    <p:sldId id="429" r:id="rId10"/>
    <p:sldId id="430" r:id="rId11"/>
    <p:sldId id="431" r:id="rId12"/>
    <p:sldId id="427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3"/>
    <a:srgbClr val="F2F2F2"/>
    <a:srgbClr val="F1F1F1"/>
    <a:srgbClr val="005BAC"/>
    <a:srgbClr val="E60012"/>
    <a:srgbClr val="FF3F4D"/>
    <a:srgbClr val="FF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4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9379-BD75-45E7-9078-F58020561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0CE0-357F-4823-ABEA-60B0CEC441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//800-64*10+64/2=112</a:t>
            </a:r>
          </a:p>
          <a:p>
            <a:r>
              <a:t>// Add red bricks</a:t>
            </a:r>
          </a:p>
          <a:p>
            <a:r>
              <a:t>redBricks = this.physics.add.group({</a:t>
            </a:r>
          </a:p>
          <a:p>
            <a:r>
              <a:t>  key: 'brick3',</a:t>
            </a:r>
          </a:p>
          <a:p>
            <a:r>
              <a:t>  repeat: 9,</a:t>
            </a:r>
          </a:p>
          <a:p>
            <a:r>
              <a:t>  setXY: {</a:t>
            </a:r>
          </a:p>
          <a:p>
            <a:r>
              <a:t>    x: 80,</a:t>
            </a:r>
          </a:p>
          <a:p>
            <a:r>
              <a:t>    y: 40,</a:t>
            </a:r>
          </a:p>
          <a:p>
            <a:r>
              <a:t>    stepX: 70</a:t>
            </a:r>
          </a:p>
          <a:p>
            <a:r>
              <a:t>  }</a:t>
            </a:r>
          </a:p>
          <a:p>
            <a:r>
              <a:t>});</a:t>
            </a:r>
          </a:p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（   </a:t>
            </a:r>
            <a:r>
              <a:rPr lang="en-US" altLang="zh-CN"/>
              <a:t>0.     5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-10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0,  -</a:t>
            </a:r>
            <a:r>
              <a:rPr lang="en-US" altLang="zh-CN"/>
              <a:t>50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</a:t>
            </a:r>
            <a:r>
              <a:rPr lang="en-US" altLang="zh-CN"/>
              <a:t>30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===========</a:t>
            </a:r>
            <a:endParaRPr lang="en-US" altLang="zh-CN"/>
          </a:p>
          <a:p>
            <a:r>
              <a:rPr lang="en-US" altLang="zh-CN"/>
              <a:t>    20,  -35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//800-64*10+64/2=112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（   </a:t>
            </a:r>
            <a:r>
              <a:rPr lang="en-US" altLang="zh-CN"/>
              <a:t>0.     5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-10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0,  -</a:t>
            </a:r>
            <a:r>
              <a:rPr lang="en-US" altLang="zh-CN"/>
              <a:t>50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</a:t>
            </a:r>
            <a:r>
              <a:rPr lang="en-US" altLang="zh-CN"/>
              <a:t>30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===========</a:t>
            </a:r>
            <a:endParaRPr lang="en-US" altLang="zh-CN"/>
          </a:p>
          <a:p>
            <a:r>
              <a:rPr lang="en-US" altLang="zh-CN"/>
              <a:t>    20,  -35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//800-64*10+64/2=112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//800-64*10+64/2=112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（   </a:t>
            </a:r>
            <a:r>
              <a:rPr lang="en-US" altLang="zh-CN"/>
              <a:t>0.     5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-10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0,  -</a:t>
            </a:r>
            <a:r>
              <a:rPr lang="en-US" altLang="zh-CN"/>
              <a:t>50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</a:t>
            </a:r>
            <a:r>
              <a:rPr lang="en-US" altLang="zh-CN"/>
              <a:t>30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===========</a:t>
            </a:r>
            <a:endParaRPr lang="en-US" altLang="zh-CN"/>
          </a:p>
          <a:p>
            <a:r>
              <a:rPr lang="en-US" altLang="zh-CN"/>
              <a:t>    20,  -35</a:t>
            </a: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//800-64*10+64/2=112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（   </a:t>
            </a:r>
            <a:r>
              <a:rPr lang="en-US" altLang="zh-CN"/>
              <a:t>0.     5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-10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0,  -</a:t>
            </a:r>
            <a:r>
              <a:rPr lang="en-US" altLang="zh-CN"/>
              <a:t>50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</a:t>
            </a:r>
            <a:r>
              <a:rPr lang="en-US" altLang="zh-CN"/>
              <a:t>30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===========</a:t>
            </a:r>
            <a:endParaRPr lang="en-US" altLang="zh-CN"/>
          </a:p>
          <a:p>
            <a:r>
              <a:rPr lang="en-US" altLang="zh-CN"/>
              <a:t>    20,  -35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（   </a:t>
            </a:r>
            <a:r>
              <a:rPr lang="en-US" altLang="zh-CN"/>
              <a:t>0.     5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-10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0,  -</a:t>
            </a:r>
            <a:r>
              <a:rPr lang="en-US" altLang="zh-CN"/>
              <a:t>50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</a:t>
            </a:r>
            <a:r>
              <a:rPr lang="en-US" altLang="zh-CN"/>
              <a:t>30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===========</a:t>
            </a:r>
            <a:endParaRPr lang="en-US" altLang="zh-CN"/>
          </a:p>
          <a:p>
            <a:r>
              <a:rPr lang="en-US" altLang="zh-CN"/>
              <a:t>    20,  -35</a:t>
            </a: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//800-64*10+64/2=112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（   </a:t>
            </a:r>
            <a:r>
              <a:rPr lang="en-US" altLang="zh-CN"/>
              <a:t>0.     5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-10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0,  -</a:t>
            </a:r>
            <a:r>
              <a:rPr lang="en-US" altLang="zh-CN"/>
              <a:t>50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</a:t>
            </a:r>
            <a:r>
              <a:rPr lang="en-US" altLang="zh-CN"/>
              <a:t>30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===========</a:t>
            </a:r>
            <a:endParaRPr lang="en-US" altLang="zh-CN"/>
          </a:p>
          <a:p>
            <a:r>
              <a:rPr lang="en-US" altLang="zh-CN"/>
              <a:t>    20,  -35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（   </a:t>
            </a:r>
            <a:r>
              <a:rPr lang="en-US" altLang="zh-CN"/>
              <a:t>0.     5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-10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0,  -</a:t>
            </a:r>
            <a:r>
              <a:rPr lang="en-US" altLang="zh-CN"/>
              <a:t>50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</a:t>
            </a:r>
            <a:r>
              <a:rPr lang="en-US" altLang="zh-CN"/>
              <a:t>30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===========</a:t>
            </a:r>
            <a:endParaRPr lang="en-US" altLang="zh-CN"/>
          </a:p>
          <a:p>
            <a:r>
              <a:rPr lang="en-US" altLang="zh-CN"/>
              <a:t>    20,  -35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（   </a:t>
            </a:r>
            <a:r>
              <a:rPr lang="en-US" altLang="zh-CN"/>
              <a:t>0.     5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-10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0,  -</a:t>
            </a:r>
            <a:r>
              <a:rPr lang="en-US" altLang="zh-CN"/>
              <a:t>50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</a:t>
            </a:r>
            <a:r>
              <a:rPr lang="en-US" altLang="zh-CN"/>
              <a:t>30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===========</a:t>
            </a:r>
            <a:endParaRPr lang="en-US" altLang="zh-CN"/>
          </a:p>
          <a:p>
            <a:r>
              <a:rPr lang="en-US" altLang="zh-CN"/>
              <a:t>    20,  -35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（   </a:t>
            </a:r>
            <a:r>
              <a:rPr lang="en-US" altLang="zh-CN"/>
              <a:t>0.     5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-10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0,  -</a:t>
            </a:r>
            <a:r>
              <a:rPr lang="en-US" altLang="zh-CN"/>
              <a:t>50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</a:t>
            </a:r>
            <a:r>
              <a:rPr lang="en-US" altLang="zh-CN"/>
              <a:t>30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===========</a:t>
            </a:r>
            <a:endParaRPr lang="en-US" altLang="zh-CN"/>
          </a:p>
          <a:p>
            <a:r>
              <a:rPr lang="en-US" altLang="zh-CN"/>
              <a:t>    20,  -35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（   </a:t>
            </a:r>
            <a:r>
              <a:rPr lang="en-US" altLang="zh-CN"/>
              <a:t>0.     5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-10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0,  -</a:t>
            </a:r>
            <a:r>
              <a:rPr lang="en-US" altLang="zh-CN"/>
              <a:t>50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</a:t>
            </a:r>
            <a:r>
              <a:rPr lang="en-US" altLang="zh-CN"/>
              <a:t>30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===========</a:t>
            </a:r>
            <a:endParaRPr lang="en-US" altLang="zh-CN"/>
          </a:p>
          <a:p>
            <a:r>
              <a:rPr lang="en-US" altLang="zh-CN"/>
              <a:t>    20,  -35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（   </a:t>
            </a:r>
            <a:r>
              <a:rPr lang="en-US" altLang="zh-CN"/>
              <a:t>0.     5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-10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0,  -</a:t>
            </a:r>
            <a:r>
              <a:rPr lang="en-US" altLang="zh-CN"/>
              <a:t>50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</a:t>
            </a:r>
            <a:r>
              <a:rPr lang="en-US" altLang="zh-CN"/>
              <a:t>30</a:t>
            </a:r>
            <a:r>
              <a:rPr lang="zh-CN" altLang="en-US"/>
              <a:t>， 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（  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===========</a:t>
            </a:r>
            <a:endParaRPr lang="en-US" altLang="zh-CN"/>
          </a:p>
          <a:p>
            <a:r>
              <a:rPr lang="en-US" altLang="zh-CN"/>
              <a:t>    20,  -35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study:https://www.runoob.com/note/56524</a:t>
            </a:r>
          </a:p>
          <a:p>
            <a:r>
              <a:t>初始化库:      git init</a:t>
            </a:r>
          </a:p>
          <a:p>
            <a:r>
              <a:t>加入文件：     git add .</a:t>
            </a:r>
          </a:p>
          <a:p>
            <a:r>
              <a:t>检入：         git commit -m "commit description ..."</a:t>
            </a:r>
          </a:p>
          <a:p>
            <a:r>
              <a:t>检查提交历史：  git log</a:t>
            </a:r>
          </a:p>
          <a:p>
            <a:r>
              <a:t>               git status</a:t>
            </a:r>
          </a:p>
          <a:p>
            <a:r>
              <a:t>生成标签：      git tag [tag_name]</a:t>
            </a:r>
          </a:p>
          <a:p>
            <a:r>
              <a:t>生成分支：      git branch [branch neme]</a:t>
            </a:r>
          </a:p>
          <a:p>
            <a:r>
              <a:t>切换分支：      git checkout [branch neme]</a:t>
            </a:r>
          </a:p>
          <a:p>
            <a:r>
              <a:t>创建并切换：    git checkout -b [branch neme] </a:t>
            </a:r>
          </a:p>
          <a:p>
            <a:r>
              <a:t>合并分支：      git merge  [branch neme]</a:t>
            </a:r>
          </a:p>
          <a:p/>
          <a:p>
            <a:r>
              <a:t>查看分支情况： git log --graph --pretty=oneline --abbrev-commit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灰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43201"/>
            <a:ext cx="9144000" cy="41148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" y="217190"/>
            <a:ext cx="2923522" cy="72797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52639" y="3556249"/>
            <a:ext cx="8229600" cy="861928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0066B3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kern="10" spc="300" dirty="0" smtClean="0">
                <a:solidFill>
                  <a:schemeClr val="bg1"/>
                </a:solidFill>
                <a:cs typeface="+mn-ea"/>
                <a:sym typeface="+mn-lt"/>
              </a:rPr>
              <a:t>添加相关课程章节标题</a:t>
            </a:r>
            <a:endParaRPr lang="zh-CN" altLang="en-US" sz="5400" b="1" kern="1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41288"/>
            <a:ext cx="4600576" cy="5715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530350"/>
            <a:ext cx="7886700" cy="4351338"/>
          </a:xfrm>
        </p:spPr>
        <p:txBody>
          <a:bodyPr/>
          <a:lstStyle/>
          <a:p>
            <a:pPr lvl="0"/>
            <a:r>
              <a:rPr lang="zh-CN" altLang="en-US" dirty="0"/>
              <a:t>单击此处输入正文文本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m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89511"/>
            <a:ext cx="8741880" cy="89966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noAutofit/>
          </a:bodyPr>
          <a:lstStyle/>
          <a:p>
            <a:pPr algn="ctr" defTabSz="932180" fontAlgn="base">
              <a:spcBef>
                <a:spcPct val="0"/>
              </a:spcBef>
              <a:spcAft>
                <a:spcPct val="0"/>
              </a:spcAft>
            </a:pPr>
            <a:endParaRPr lang="en-US" sz="13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29" y="1197321"/>
            <a:ext cx="8740141" cy="1956973"/>
          </a:xfrm>
        </p:spPr>
        <p:txBody>
          <a:bodyPr/>
          <a:lstStyle>
            <a:lvl1pPr marL="0" indent="0">
              <a:buNone/>
              <a:defRPr sz="242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63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0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9486" y="163432"/>
            <a:ext cx="1257096" cy="25215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chemeClr val="folHlink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2" descr="04_back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938" y="942975"/>
            <a:ext cx="8367712" cy="5153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Rectangle 24"/>
          <p:cNvSpPr/>
          <p:nvPr userDrawn="1"/>
        </p:nvSpPr>
        <p:spPr>
          <a:xfrm>
            <a:off x="373063" y="942975"/>
            <a:ext cx="8405812" cy="5133975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7" name="Line 29"/>
          <p:cNvSpPr/>
          <p:nvPr userDrawn="1"/>
        </p:nvSpPr>
        <p:spPr>
          <a:xfrm>
            <a:off x="381000" y="3000375"/>
            <a:ext cx="487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defTabSz="914400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3078" name="Picture 34" descr="04_icon_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128" y="152400"/>
            <a:ext cx="1420812" cy="1420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076575"/>
            <a:ext cx="4387850" cy="6635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</a:defRPr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altLang="zh-CN" strike="noStrike" noProof="1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533400" y="2390775"/>
            <a:ext cx="4648200" cy="533400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fontAlgn="base"/>
            <a:r>
              <a:rPr lang="en-US" altLang="zh-CN" strike="noStrike" noProof="1"/>
              <a:t>2D游戏引擎开发与应用</a:t>
            </a:r>
            <a:endParaRPr lang="en-US" altLang="zh-CN" strike="noStrike" noProof="1"/>
          </a:p>
        </p:txBody>
      </p:sp>
      <p:pic>
        <p:nvPicPr>
          <p:cNvPr id="5" name="图片 4" descr="标志与英文左右排列1-副本副本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5650" y="152400"/>
            <a:ext cx="539750" cy="528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rotWithShape="0">
          <a:gsLst>
            <a:gs pos="0">
              <a:schemeClr val="folHlink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398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jpeg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标题"/>
          <p:cNvSpPr txBox="1">
            <a:spLocks noChangeArrowheads="1"/>
          </p:cNvSpPr>
          <p:nvPr/>
        </p:nvSpPr>
        <p:spPr bwMode="ltGray">
          <a:xfrm>
            <a:off x="3182706" y="4613656"/>
            <a:ext cx="2980350" cy="5734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刘生建</a:t>
            </a:r>
            <a:endParaRPr lang="zh-CN" altLang="en-US" sz="3200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2639" y="3336793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打砖块</a:t>
            </a:r>
            <a:r>
              <a:rPr lang="zh-CN" altLang="en-US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小游戏开发指南</a:t>
            </a:r>
            <a:endParaRPr lang="zh-CN" altLang="en-US" kern="10" spc="3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77023" y="1649063"/>
            <a:ext cx="8229600" cy="861928"/>
          </a:xfrm>
          <a:prstGeom prst="rect">
            <a:avLst/>
          </a:prstGeom>
        </p:spPr>
        <p:txBody>
          <a:bodyPr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kern="10" spc="300" dirty="0" smtClean="0">
                <a:solidFill>
                  <a:srgbClr val="0066B3"/>
                </a:solidFill>
                <a:cs typeface="+mn-ea"/>
                <a:sym typeface="+mn-lt"/>
              </a:rPr>
              <a:t>2D</a:t>
            </a:r>
            <a:r>
              <a:rPr lang="zh-CN" altLang="en-US" sz="5400" b="1" kern="10" spc="300" dirty="0" smtClean="0">
                <a:solidFill>
                  <a:srgbClr val="0066B3"/>
                </a:solidFill>
                <a:cs typeface="+mn-ea"/>
                <a:sym typeface="+mn-lt"/>
              </a:rPr>
              <a:t>游戏引擎应用与开发</a:t>
            </a:r>
            <a:endParaRPr lang="zh-CN" altLang="en-US" sz="5400" b="1" kern="10" spc="300" dirty="0" smtClean="0">
              <a:solidFill>
                <a:srgbClr val="0066B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605"/>
            <a:ext cx="5725795" cy="571500"/>
          </a:xfrm>
        </p:spPr>
        <p:txBody>
          <a:bodyPr/>
          <a:lstStyle/>
          <a:p>
            <a:r>
              <a:rPr lang="zh-CN" altLang="en-US" dirty="0" smtClean="0"/>
              <a:t>创建砖块</a:t>
            </a:r>
            <a:r>
              <a:rPr lang="zh-CN" altLang="en-US" dirty="0" smtClean="0"/>
              <a:t>组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85445" y="772795"/>
            <a:ext cx="8797290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class PlayScene extends Phaser.Scene {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private score=0;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private bricks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!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:Phaser.Physics.Arcade.StaticGroup;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create(): void {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//  Enable world bounds, but disable the floor L,R,T,B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this.physics.world.setBoundsCollision(true, true, true, false);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//  Create the bricks in a 10x6 grid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this.bricks =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this.physics.add.staticGroup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({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key: "assets",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frame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["blue1", "red1", "green1", "yellow1", "silver1", "purple1"],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frameQuantity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10,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gridAlign: {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width: 10, height: 6,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cellWidth: 64, cellHeight: 32,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x: 112,//why?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y: 100,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},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});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}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605"/>
            <a:ext cx="5725795" cy="571500"/>
          </a:xfrm>
        </p:spPr>
        <p:txBody>
          <a:bodyPr/>
          <a:lstStyle/>
          <a:p>
            <a:r>
              <a:rPr lang="zh-CN" altLang="en-US" dirty="0" smtClean="0"/>
              <a:t>页面自动</a:t>
            </a:r>
            <a:r>
              <a:rPr lang="zh-CN" altLang="en-US" dirty="0" smtClean="0"/>
              <a:t>刷新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790" y="1064260"/>
            <a:ext cx="6880225" cy="5227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4945" y="1711325"/>
            <a:ext cx="3938905" cy="25387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605"/>
            <a:ext cx="5725795" cy="571500"/>
          </a:xfrm>
        </p:spPr>
        <p:txBody>
          <a:bodyPr/>
          <a:lstStyle/>
          <a:p>
            <a:r>
              <a:rPr lang="zh-CN" altLang="en-US" dirty="0" smtClean="0"/>
              <a:t>提交版本</a:t>
            </a:r>
            <a:r>
              <a:rPr lang="en-US" altLang="zh-CN" dirty="0" smtClean="0"/>
              <a:t>2--</a:t>
            </a:r>
            <a:r>
              <a:rPr lang="zh-CN" altLang="en-US" dirty="0" smtClean="0"/>
              <a:t>砖块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464945" y="2233295"/>
            <a:ext cx="3783330" cy="170307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605"/>
            <a:ext cx="5725795" cy="571500"/>
          </a:xfrm>
        </p:spPr>
        <p:txBody>
          <a:bodyPr/>
          <a:lstStyle/>
          <a:p>
            <a:r>
              <a:rPr lang="zh-CN" altLang="en-US" dirty="0" smtClean="0"/>
              <a:t>添加分数</a:t>
            </a:r>
            <a:r>
              <a:rPr lang="zh-CN" dirty="0" smtClean="0"/>
              <a:t>、球、</a:t>
            </a:r>
            <a:r>
              <a:rPr lang="zh-CN" dirty="0" smtClean="0"/>
              <a:t>板</a:t>
            </a:r>
            <a:endParaRPr 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85445" y="772795"/>
            <a:ext cx="879729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class PlayScene extends Phaser.Scene {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......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private scoreText!:Phaser.GameObjects.Text;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private ball!:Phaser.Types.Physics.Arcade.ImageWithDynamicBody;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private paddle!:Phaser.Types.Physics.Arcade.ImageWithDynamicBody;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create(): void {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......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this.scoreText = this.add.text(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80, 30, 'Score:0', {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fontFamily: 'Monaco, Courier, monospace',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fontSize: '46px'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}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);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this.ball = this.physics.add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.image(400, 500, "assets", "ball1")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.setCollideWorldBounds(true)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.setBounce(1).setData("onPaddle", true);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this.paddle = this.physics.add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.image(400, 540, "assets", "paddle1")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.setImmovable();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}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605"/>
            <a:ext cx="5725795" cy="571500"/>
          </a:xfrm>
        </p:spPr>
        <p:txBody>
          <a:bodyPr/>
          <a:lstStyle/>
          <a:p>
            <a:r>
              <a:rPr lang="zh-CN" altLang="en-US" dirty="0" smtClean="0"/>
              <a:t>页面自动</a:t>
            </a:r>
            <a:r>
              <a:rPr lang="zh-CN" altLang="en-US" dirty="0" smtClean="0"/>
              <a:t>刷新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980440"/>
            <a:ext cx="7557770" cy="5720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605"/>
            <a:ext cx="5725795" cy="571500"/>
          </a:xfrm>
        </p:spPr>
        <p:txBody>
          <a:bodyPr/>
          <a:lstStyle/>
          <a:p>
            <a:r>
              <a:rPr lang="zh-CN" altLang="en-US" dirty="0" smtClean="0"/>
              <a:t>提交版本</a:t>
            </a:r>
            <a:r>
              <a:rPr lang="en-US" altLang="zh-CN" dirty="0" smtClean="0"/>
              <a:t>3--</a:t>
            </a:r>
            <a:r>
              <a:rPr lang="zh-CN" altLang="en-US" dirty="0" smtClean="0"/>
              <a:t>分数、球、</a:t>
            </a:r>
            <a:r>
              <a:rPr lang="zh-CN" altLang="en-US" dirty="0" smtClean="0"/>
              <a:t>板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605"/>
            <a:ext cx="5725795" cy="571500"/>
          </a:xfrm>
        </p:spPr>
        <p:txBody>
          <a:bodyPr/>
          <a:lstStyle/>
          <a:p>
            <a:r>
              <a:rPr lang="zh-CN" altLang="en-US" dirty="0" smtClean="0"/>
              <a:t>添加分数</a:t>
            </a:r>
            <a:r>
              <a:rPr lang="zh-CN" dirty="0" smtClean="0"/>
              <a:t>、球、</a:t>
            </a:r>
            <a:r>
              <a:rPr lang="zh-CN" dirty="0" smtClean="0"/>
              <a:t>板</a:t>
            </a:r>
            <a:endParaRPr 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85445" y="772795"/>
            <a:ext cx="879729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class PlayScene extends Phaser.Scene {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......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private scoreText!:Phaser.GameObjects.Text;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private ball!:Phaser.Types.Physics.Arcade.ImageWithDynamicBody;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private paddle!:Phaser.Types.Physics.Arcade.ImageWithDynamicBody;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create(): void {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......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this.scoreText = this.add.text(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80, 30, 'Score:0', {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fontFamily: 'Monaco, Courier, monospace',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fontSize: '46px'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}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);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this.ball = this.physics.add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.image(400, 500, "assets", "ball1")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.setCollideWorldBounds(true)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.setBounce(1).setData("onPaddle", true);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this.paddle = this.physics.add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.image(400, 540, "assets", "paddle1")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.setImmovable();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}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605"/>
            <a:ext cx="5725795" cy="571500"/>
          </a:xfrm>
        </p:spPr>
        <p:txBody>
          <a:bodyPr/>
          <a:lstStyle/>
          <a:p>
            <a:r>
              <a:rPr lang="zh-CN" altLang="en-US" dirty="0" smtClean="0"/>
              <a:t>添加鼠标</a:t>
            </a:r>
            <a:r>
              <a:rPr lang="zh-CN" altLang="en-US" dirty="0" smtClean="0"/>
              <a:t>控制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85445" y="772795"/>
            <a:ext cx="879729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create(): void {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......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//  Input events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this.input.on("pointermove",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(pointer) =&gt; {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//  Keep the paddle within the game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this.paddle.x = Phaser.Math.Clamp(pointer.x, 52, 748);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(this.ball.getData("onPaddle"))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this.ball.x = this.paddle.x;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},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this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);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this.input.on(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"pointerup", (pointer) =&gt; {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(this.ball.getData("onPaddle")) {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this.ball.setVelocity(75, -300);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this.ball.setData("onPaddle", false);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}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},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this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);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}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605"/>
            <a:ext cx="5725795" cy="571500"/>
          </a:xfrm>
        </p:spPr>
        <p:txBody>
          <a:bodyPr/>
          <a:lstStyle/>
          <a:p>
            <a:r>
              <a:rPr lang="zh-CN" altLang="en-US" dirty="0" smtClean="0"/>
              <a:t>提交版本</a:t>
            </a:r>
            <a:r>
              <a:rPr lang="en-US" altLang="zh-CN" dirty="0" smtClean="0"/>
              <a:t>4--</a:t>
            </a:r>
            <a:r>
              <a:rPr lang="zh-CN" altLang="en-US" dirty="0" smtClean="0">
                <a:sym typeface="+mn-ea"/>
              </a:rPr>
              <a:t>鼠标控制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730" y="2003425"/>
            <a:ext cx="3700780" cy="2252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605"/>
            <a:ext cx="5725795" cy="571500"/>
          </a:xfrm>
        </p:spPr>
        <p:txBody>
          <a:bodyPr/>
          <a:lstStyle/>
          <a:p>
            <a:r>
              <a:rPr lang="zh-CN" altLang="en-US" dirty="0" smtClean="0"/>
              <a:t>添加碰撞</a:t>
            </a:r>
            <a:r>
              <a:rPr lang="zh-CN" altLang="en-US" dirty="0" smtClean="0"/>
              <a:t>检测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85445" y="772795"/>
            <a:ext cx="3699510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create(): void {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......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//  Our colliders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this.physics.add.collider(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this.ball,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this.bricks,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this.hitBrick,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null,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this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);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this.physics.add.collider(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this.ball,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this.paddle,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this.hitPaddle,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null,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this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); 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44875" y="772795"/>
            <a:ext cx="5656580" cy="5477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hitBrick(ball:Phaser.Types.Physics.Arcade.ImageWithDynamicBody,     brick:Phaser.Types.Physics.Arcade.ImageWithStaticBody) {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this.score+=10;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this.scoreText.setText('Score:'+this.score);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brick.disableBody(true, true);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(this.bricks.countActive() === 0) {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//this.resetLevel();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}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hitPaddle(ball:Phaser.Types.Physics.Arcade.ImageWithDynamicBody, 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paddle:Phaser.Types.Physics.Arcade.ImageWithDynamicBody) {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let diff = 0;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(Math.abs(ball.x - paddle.x) &gt; 2) {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diff = ball.x - paddle.x;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ball.setVelocityX(-10 * diff);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 else {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//  Add a little random X to stop it bouncing straight up!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ball.setVelocityX(2 + Math.random() * 8);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}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605"/>
            <a:ext cx="5725795" cy="571500"/>
          </a:xfrm>
        </p:spPr>
        <p:txBody>
          <a:bodyPr/>
          <a:lstStyle/>
          <a:p>
            <a:r>
              <a:rPr lang="zh-CN" altLang="en-US" dirty="0" smtClean="0"/>
              <a:t>利用历史版本</a:t>
            </a:r>
            <a:r>
              <a:rPr lang="zh-CN" altLang="en-US" dirty="0" smtClean="0"/>
              <a:t>查看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9105" y="851535"/>
            <a:ext cx="8001000" cy="59150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720330" y="2714625"/>
            <a:ext cx="739775" cy="2266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64385" y="1878330"/>
            <a:ext cx="2146935" cy="2266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605"/>
            <a:ext cx="5725795" cy="571500"/>
          </a:xfrm>
        </p:spPr>
        <p:txBody>
          <a:bodyPr/>
          <a:lstStyle/>
          <a:p>
            <a:r>
              <a:rPr lang="zh-CN" altLang="en-US" dirty="0" smtClean="0"/>
              <a:t>提交版本</a:t>
            </a:r>
            <a:r>
              <a:rPr lang="en-US" altLang="zh-CN" dirty="0" smtClean="0"/>
              <a:t>5--</a:t>
            </a:r>
            <a:r>
              <a:rPr lang="zh-CN" altLang="en-US" dirty="0" smtClean="0">
                <a:sym typeface="+mn-ea"/>
              </a:rPr>
              <a:t>碰撞检测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7765" y="2431415"/>
            <a:ext cx="3819525" cy="215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605"/>
            <a:ext cx="5725795" cy="571500"/>
          </a:xfrm>
        </p:spPr>
        <p:txBody>
          <a:bodyPr/>
          <a:lstStyle/>
          <a:p>
            <a:r>
              <a:rPr lang="zh-CN" altLang="en-US" dirty="0" smtClean="0"/>
              <a:t>添加失败</a:t>
            </a:r>
            <a:r>
              <a:rPr lang="zh-CN" altLang="en-US" dirty="0" smtClean="0"/>
              <a:t>处理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88645" y="756285"/>
            <a:ext cx="565658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update(): void {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(this.ball.y &gt; 600) {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this.resetBall();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}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resetBall() {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this.score=0;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this.ball.setVelocity(0);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this.ball.setPosition(this.paddle.x, 500);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this.ball.setData("onPaddle", true);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}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resetLevel() {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this.score=0;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this.resetBall();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this.bricks.children.each( (brick)=&gt; {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brick.enableBody(false, 0, 0, true, true);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//reset, x, y, enableGameObject, showGameObject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});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}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605"/>
            <a:ext cx="5725795" cy="571500"/>
          </a:xfrm>
        </p:spPr>
        <p:txBody>
          <a:bodyPr/>
          <a:lstStyle/>
          <a:p>
            <a:r>
              <a:rPr lang="zh-CN" altLang="en-US" dirty="0" smtClean="0"/>
              <a:t>全局安装</a:t>
            </a:r>
            <a:r>
              <a:rPr lang="zh-CN" altLang="en-US" dirty="0" smtClean="0"/>
              <a:t>工具包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08660" y="2283460"/>
            <a:ext cx="80505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npm install -g -U typescript</a:t>
            </a:r>
            <a:b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npm install -g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-U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yarn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25015" y="1518285"/>
            <a:ext cx="5019675" cy="4900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605"/>
            <a:ext cx="5725795" cy="571500"/>
          </a:xfrm>
        </p:spPr>
        <p:txBody>
          <a:bodyPr/>
          <a:lstStyle/>
          <a:p>
            <a:r>
              <a:rPr lang="zh-CN" altLang="en-US" dirty="0" smtClean="0"/>
              <a:t>修改执行</a:t>
            </a:r>
            <a:r>
              <a:rPr lang="zh-CN" altLang="en-US" dirty="0" smtClean="0"/>
              <a:t>程序默认</a:t>
            </a:r>
            <a:r>
              <a:rPr lang="zh-CN" altLang="en-US" dirty="0" smtClean="0"/>
              <a:t>路径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2133600" y="4465955"/>
            <a:ext cx="3601720" cy="2266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605"/>
            <a:ext cx="5725795" cy="571500"/>
          </a:xfrm>
        </p:spPr>
        <p:txBody>
          <a:bodyPr/>
          <a:lstStyle/>
          <a:p>
            <a:r>
              <a:rPr lang="zh-CN" altLang="en-US" dirty="0" smtClean="0"/>
              <a:t>导入程序</a:t>
            </a:r>
            <a:r>
              <a:rPr lang="zh-CN" altLang="en-US" dirty="0" smtClean="0"/>
              <a:t>模板</a:t>
            </a:r>
            <a:endParaRPr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735" y="1482725"/>
            <a:ext cx="4891405" cy="3962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" y="1421130"/>
            <a:ext cx="2762250" cy="48958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7035" y="713105"/>
            <a:ext cx="80505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yarn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dev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605"/>
            <a:ext cx="5725795" cy="571500"/>
          </a:xfrm>
        </p:spPr>
        <p:txBody>
          <a:bodyPr/>
          <a:lstStyle/>
          <a:p>
            <a:r>
              <a:rPr lang="zh-CN" altLang="en-US" dirty="0" smtClean="0"/>
              <a:t>初始化本地版本</a:t>
            </a:r>
            <a:r>
              <a:rPr lang="zh-CN" altLang="en-US" dirty="0" smtClean="0"/>
              <a:t>库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090" y="1898650"/>
            <a:ext cx="3710305" cy="32435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58060" y="3743960"/>
            <a:ext cx="2555875" cy="3848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0765" y="5662930"/>
            <a:ext cx="80505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也可执行命令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git init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605"/>
            <a:ext cx="5725795" cy="571500"/>
          </a:xfrm>
        </p:spPr>
        <p:txBody>
          <a:bodyPr/>
          <a:lstStyle/>
          <a:p>
            <a:r>
              <a:rPr lang="zh-CN" altLang="en-US" dirty="0" smtClean="0"/>
              <a:t>配置个人</a:t>
            </a:r>
            <a:r>
              <a:rPr lang="zh-CN" altLang="en-US" dirty="0" smtClean="0"/>
              <a:t>资料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10515" y="1951355"/>
            <a:ext cx="879729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执行命令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user.name "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your name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user.email "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your@gmail.com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823595"/>
            <a:ext cx="3634105" cy="6034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605"/>
            <a:ext cx="5725795" cy="571500"/>
          </a:xfrm>
        </p:spPr>
        <p:txBody>
          <a:bodyPr/>
          <a:lstStyle/>
          <a:p>
            <a:r>
              <a:rPr lang="zh-CN" altLang="en-US" dirty="0" smtClean="0"/>
              <a:t>提交</a:t>
            </a:r>
            <a:r>
              <a:rPr lang="zh-CN" altLang="en-US" dirty="0" smtClean="0"/>
              <a:t>基础版本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320165" y="1386205"/>
            <a:ext cx="2787650" cy="10483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07815" y="4341495"/>
            <a:ext cx="518287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也可执行命令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commit -a -m “baseline”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" y="1386205"/>
            <a:ext cx="8876030" cy="14020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605"/>
            <a:ext cx="5725795" cy="571500"/>
          </a:xfrm>
        </p:spPr>
        <p:txBody>
          <a:bodyPr/>
          <a:lstStyle/>
          <a:p>
            <a:r>
              <a:rPr lang="zh-CN" altLang="en-US" dirty="0" smtClean="0"/>
              <a:t>查看提交</a:t>
            </a:r>
            <a:r>
              <a:rPr lang="zh-CN" altLang="en-US" dirty="0" smtClean="0"/>
              <a:t>历史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586230" y="1386205"/>
            <a:ext cx="305435" cy="30162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9315,&quot;width&quot;:12600}"/>
</p:tagLst>
</file>

<file path=ppt/tags/tag2.xml><?xml version="1.0" encoding="utf-8"?>
<p:tagLst xmlns:p="http://schemas.openxmlformats.org/presentationml/2006/main">
  <p:tag name="KSO_WM_UNIT_PLACING_PICTURE_USER_VIEWPORT" val="{&quot;height&quot;:7718,&quot;width&quot;:7905}"/>
</p:tagLst>
</file>

<file path=ppt/tags/tag3.xml><?xml version="1.0" encoding="utf-8"?>
<p:tagLst xmlns:p="http://schemas.openxmlformats.org/presentationml/2006/main">
  <p:tag name="KSO_WM_UNIT_PLACING_PICTURE_USER_VIEWPORT" val="{&quot;height&quot;:3390,&quot;width&quot;:6015}"/>
</p:tagLst>
</file>

<file path=ppt/tags/tag4.xml><?xml version="1.0" encoding="utf-8"?>
<p:tagLst xmlns:p="http://schemas.openxmlformats.org/presentationml/2006/main">
  <p:tag name="ISPRING_FIRST_PUBLISH" val="1"/>
  <p:tag name="ISPRING_PRESENTATION_TITLE" val="建设银行年终总结通用PPT背景"/>
  <p:tag name="COMMONDATA" val="eyJoZGlkIjoiNzQ3MTYyOTBkNWMxZWRkNzdlMTQwMWI4NTFiNjdiOT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4218</Words>
  <Application>WPS 演示</Application>
  <PresentationFormat>全屏显示(4:3)</PresentationFormat>
  <Paragraphs>220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Segoe UI</vt:lpstr>
      <vt:lpstr>Consolas</vt:lpstr>
      <vt:lpstr>微软雅黑</vt:lpstr>
      <vt:lpstr>字魂59号-创粗黑</vt:lpstr>
      <vt:lpstr>黑体</vt:lpstr>
      <vt:lpstr>Arial Unicode MS</vt:lpstr>
      <vt:lpstr>等线</vt:lpstr>
      <vt:lpstr>Calibri</vt:lpstr>
      <vt:lpstr>Office 主题​​</vt:lpstr>
      <vt:lpstr>打砖块小游戏开发指南</vt:lpstr>
      <vt:lpstr>全局安装工具包</vt:lpstr>
      <vt:lpstr>全局安装工具包</vt:lpstr>
      <vt:lpstr>修改执行程序默认路径</vt:lpstr>
      <vt:lpstr>导入程序模板</vt:lpstr>
      <vt:lpstr>初始化本地版本库</vt:lpstr>
      <vt:lpstr>配置个人资料</vt:lpstr>
      <vt:lpstr>提交基础版本</vt:lpstr>
      <vt:lpstr>查看提交历史</vt:lpstr>
      <vt:lpstr>创建砖块组</vt:lpstr>
      <vt:lpstr>页面自动刷新</vt:lpstr>
      <vt:lpstr>提交版本2--砖块</vt:lpstr>
      <vt:lpstr>添加分数、球、板</vt:lpstr>
      <vt:lpstr>页面自动刷新</vt:lpstr>
      <vt:lpstr>提交版本3--分数、球、板</vt:lpstr>
      <vt:lpstr>添加分数、球、板</vt:lpstr>
      <vt:lpstr>添加鼠标控制</vt:lpstr>
      <vt:lpstr>提交版本4--鼠标控制</vt:lpstr>
      <vt:lpstr>添加碰撞检测</vt:lpstr>
      <vt:lpstr>提交版本5--碰撞检测</vt:lpstr>
      <vt:lpstr>添加失败处理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</dc:title>
  <dc:creator>ljw</dc:creator>
  <cp:lastModifiedBy>阿牛哥</cp:lastModifiedBy>
  <cp:revision>162</cp:revision>
  <dcterms:created xsi:type="dcterms:W3CDTF">2016-10-26T12:21:00Z</dcterms:created>
  <dcterms:modified xsi:type="dcterms:W3CDTF">2022-09-16T00:39:26Z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000D2C39DD1147198C7130698C8D6F9F</vt:lpwstr>
  </property>
</Properties>
</file>