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594" r:id="rId2"/>
    <p:sldId id="650" r:id="rId3"/>
    <p:sldId id="620" r:id="rId4"/>
    <p:sldId id="621" r:id="rId5"/>
    <p:sldId id="724" r:id="rId6"/>
    <p:sldId id="725" r:id="rId7"/>
    <p:sldId id="726" r:id="rId8"/>
    <p:sldId id="727" r:id="rId9"/>
    <p:sldId id="629" r:id="rId10"/>
    <p:sldId id="630" r:id="rId11"/>
    <p:sldId id="730" r:id="rId12"/>
    <p:sldId id="632" r:id="rId13"/>
    <p:sldId id="634" r:id="rId14"/>
    <p:sldId id="728" r:id="rId15"/>
    <p:sldId id="729" r:id="rId16"/>
    <p:sldId id="731" r:id="rId17"/>
    <p:sldId id="732" r:id="rId18"/>
    <p:sldId id="723" r:id="rId19"/>
    <p:sldId id="678" r:id="rId20"/>
    <p:sldId id="284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372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7AAC73-246B-4D22-841E-FB28253003A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AEA9DA-E035-4C40-8A94-407E692308C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7BDE83-127E-481E-86A8-59B05882F1D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5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CBE3B0-AE51-473E-81BF-44AD6678835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10DC30-41EB-46B9-86E4-A46455E8880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421F61-C797-4331-A247-CEA80E070A8F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  <a:t>20</a:t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333830"/>
            <a:ext cx="9231085" cy="121919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215" y="1860324"/>
            <a:ext cx="8195571" cy="78127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62717" y="260082"/>
            <a:ext cx="7564828" cy="5651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96" y="1662545"/>
            <a:ext cx="8992809" cy="451441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8310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523067" y="869308"/>
            <a:ext cx="7145867" cy="4567365"/>
            <a:chOff x="3581400" y="1043478"/>
            <a:chExt cx="5029200" cy="4285963"/>
          </a:xfrm>
        </p:grpSpPr>
        <p:sp>
          <p:nvSpPr>
            <p:cNvPr id="9" name="任意多边形 8"/>
            <p:cNvSpPr/>
            <p:nvPr>
              <p:custDataLst>
                <p:tags r:id="rId1"/>
              </p:custDataLst>
            </p:nvPr>
          </p:nvSpPr>
          <p:spPr>
            <a:xfrm>
              <a:off x="6526164" y="1043478"/>
              <a:ext cx="1232296" cy="100625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2"/>
              </p:custDataLst>
            </p:nvPr>
          </p:nvSpPr>
          <p:spPr>
            <a:xfrm flipH="1">
              <a:off x="6982358" y="1649863"/>
              <a:ext cx="1628242" cy="1331039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>
              <a:off x="3581400" y="2294733"/>
              <a:ext cx="4089811" cy="3034708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6244" anchor="ctr"/>
            <a:lstStyle/>
            <a:p>
              <a:pPr algn="ctr">
                <a:defRPr/>
              </a:pPr>
              <a:endParaRPr lang="zh-CN" altLang="en-US" sz="5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3067" y="3021021"/>
            <a:ext cx="5811112" cy="1061892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72012" y="711200"/>
            <a:ext cx="42624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29929" y="733425"/>
            <a:ext cx="59712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2012" y="2311400"/>
            <a:ext cx="42624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980D-B224-4C48-B69A-09AB23CE70B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838200" y="667657"/>
            <a:ext cx="10515600" cy="554423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7"/>
            <a:ext cx="10515600" cy="1061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662545"/>
            <a:ext cx="10515600" cy="451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980D-B224-4C48-B69A-09AB23CE70B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D357-46A0-4A33-8399-86D2BB660F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3"/>
              </a:gs>
              <a:gs pos="29000">
                <a:schemeClr val="accent1">
                  <a:shade val="67500"/>
                  <a:satMod val="115000"/>
                </a:schemeClr>
              </a:gs>
              <a:gs pos="100000">
                <a:schemeClr val="accent6"/>
              </a:gs>
            </a:gsLst>
            <a:lin ang="108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 2" pitchFamily="18" charset="2"/>
        <a:buChar char=""/>
        <a:defRPr sz="32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6" descr="C:\Users\Chee\Desktop\Hero-image-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0"/>
            <a:ext cx="12194117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442912" y="2073275"/>
            <a:ext cx="10363200" cy="2027237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</a:t>
            </a:r>
            <a:r>
              <a:rPr lang="zh-CN" altLang="en-US" sz="8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交互设计</a:t>
            </a:r>
            <a:r>
              <a:rPr lang="en-US" altLang="zh-CN" sz="6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6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/>
            </a:r>
            <a:br>
              <a:rPr lang="en-US" altLang="zh-CN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6476" y="2695872"/>
            <a:ext cx="9067800" cy="168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游戏系 殷子玉 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2241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Tel: 15813318226</a:t>
            </a:r>
            <a:b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QQ: 271814875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89C15B78-1B46-44E5-9EDE-79AA2FF5E4B5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高级功能</a:t>
            </a:r>
            <a:r>
              <a:rPr lang="en-US" altLang="zh-CN" dirty="0"/>
              <a:t>——</a:t>
            </a:r>
            <a:r>
              <a:rPr lang="zh-CN" altLang="en-US" dirty="0"/>
              <a:t>逻辑条件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D205FB-4931-4CA8-9BCA-A61C47CB2755}"/>
              </a:ext>
            </a:extLst>
          </p:cNvPr>
          <p:cNvSpPr txBox="1"/>
          <p:nvPr/>
        </p:nvSpPr>
        <p:spPr>
          <a:xfrm>
            <a:off x="836612" y="1221333"/>
            <a:ext cx="9957547" cy="27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如果我们需要更强大、更高保真度的原型，就需要条件逻辑。可以在你设计的任何交互中添加逻辑，条件可以是基于原型中控件输入的值，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如：复选框的选择值、文本框中的文本等；另外，条件也可以是基于变量值。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B6C507-7FEE-4137-B195-CBF137B96AFE}"/>
              </a:ext>
            </a:extLst>
          </p:cNvPr>
          <p:cNvSpPr txBox="1"/>
          <p:nvPr/>
        </p:nvSpPr>
        <p:spPr>
          <a:xfrm>
            <a:off x="836612" y="4159522"/>
            <a:ext cx="9957547" cy="27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要添加条件，首先要在交互面板中为某个事件添加一个场景。在交互事件属性对话框中的第一步中点击“启用情形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……”</a:t>
            </a:r>
          </a:p>
          <a:p>
            <a:pPr algn="ctr"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情形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1</a:t>
            </a:r>
          </a:p>
          <a:p>
            <a:pPr algn="ctr"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情形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2</a:t>
            </a:r>
          </a:p>
          <a:p>
            <a:pPr algn="ctr">
              <a:lnSpc>
                <a:spcPct val="125000"/>
              </a:lnSpc>
            </a:pP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……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989F903-3CC2-4549-9E80-0B59FDC8ED01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高级功能</a:t>
            </a:r>
            <a:r>
              <a:rPr lang="en-US" altLang="zh-CN" dirty="0"/>
              <a:t>——</a:t>
            </a:r>
            <a:r>
              <a:rPr lang="zh-CN" altLang="en-US" dirty="0"/>
              <a:t>逻辑条件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04C262-E549-4AE1-A3DD-0102753F4D00}"/>
              </a:ext>
            </a:extLst>
          </p:cNvPr>
          <p:cNvSpPr txBox="1"/>
          <p:nvPr/>
        </p:nvSpPr>
        <p:spPr>
          <a:xfrm>
            <a:off x="7643530" y="1557517"/>
            <a:ext cx="4331075" cy="4327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点击“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+/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添加行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按钮可以增加一行条件，点击“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ⅹ”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按钮可以删除一行条件。</a:t>
            </a:r>
          </a:p>
          <a:p>
            <a:pPr>
              <a:lnSpc>
                <a:spcPct val="125000"/>
              </a:lnSpc>
            </a:pP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各个条件行之间是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And”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关系（匹配所有）；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or”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关系（匹配任何）。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232B4F-4975-4CC9-A9A2-BE2B7C7E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714500"/>
            <a:ext cx="6394730" cy="35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38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OnKeyUp事件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163" y="3495402"/>
            <a:ext cx="4499161" cy="168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OnKeyUp事件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7674" y="2104436"/>
            <a:ext cx="4317626" cy="139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F40D22C-02F2-46EC-A058-0F3082437302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高级功能</a:t>
            </a:r>
            <a:r>
              <a:rPr lang="en-US" altLang="zh-CN" dirty="0"/>
              <a:t>——</a:t>
            </a:r>
            <a:r>
              <a:rPr lang="en-US" altLang="zh-CN" dirty="0" err="1"/>
              <a:t>OnTextChange</a:t>
            </a:r>
            <a:r>
              <a:rPr lang="zh-CN" altLang="en-US" dirty="0"/>
              <a:t>事件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DC3B4E-36D6-4CE4-B5F7-1E4BB9A0DC65}"/>
              </a:ext>
            </a:extLst>
          </p:cNvPr>
          <p:cNvSpPr txBox="1"/>
          <p:nvPr/>
        </p:nvSpPr>
        <p:spPr>
          <a:xfrm>
            <a:off x="836612" y="1221333"/>
            <a:ext cx="9957547" cy="55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常用于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打字时的对键盘输入内容的响应。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59E018-04B3-4A9F-AB4D-488110001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73" y="2104436"/>
            <a:ext cx="2512946" cy="33820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453F4FD8-5A43-4EE0-B702-743FC7430C66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高级功能</a:t>
            </a:r>
            <a:r>
              <a:rPr lang="en-US" altLang="zh-CN" dirty="0"/>
              <a:t>——</a:t>
            </a:r>
            <a:r>
              <a:rPr lang="en-US" altLang="zh-CN" dirty="0" err="1"/>
              <a:t>OnFocus</a:t>
            </a:r>
            <a:r>
              <a:rPr lang="zh-CN" altLang="en-US" dirty="0"/>
              <a:t>和</a:t>
            </a:r>
            <a:r>
              <a:rPr lang="en-US" altLang="zh-CN" dirty="0" err="1"/>
              <a:t>OnLostFocus</a:t>
            </a:r>
            <a:r>
              <a:rPr lang="zh-CN" altLang="en-US" dirty="0"/>
              <a:t>事件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90C566-1566-420E-95AA-15A919980CD3}"/>
              </a:ext>
            </a:extLst>
          </p:cNvPr>
          <p:cNvSpPr txBox="1"/>
          <p:nvPr/>
        </p:nvSpPr>
        <p:spPr>
          <a:xfrm>
            <a:off x="4713194" y="1620369"/>
            <a:ext cx="6380630" cy="4327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可用于输入框，输入域，下拉列表，列表框，复选框和单选按钮控件上。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OnFocus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事件是当是当鼠标点击控件或用键盘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tab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键让控件获得焦点时发生；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而</a:t>
            </a:r>
            <a:r>
              <a:rPr lang="en-US" altLang="zh-CN" sz="2800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OnLostFocus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事件正好相反，是当控件失去焦点时发生。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D1CF62-567D-43B5-A10D-2DA5FE76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16" y="1620369"/>
            <a:ext cx="2744534" cy="33886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D25160-B524-4E82-BDC4-0162855A2A04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</a:t>
            </a:r>
            <a:r>
              <a:rPr lang="en-US" altLang="zh-CN" dirty="0"/>
              <a:t>2 </a:t>
            </a:r>
            <a:r>
              <a:rPr lang="zh-CN" altLang="en-US" dirty="0"/>
              <a:t>用户登录</a:t>
            </a:r>
            <a:r>
              <a:rPr lang="en-US" altLang="zh-CN" dirty="0"/>
              <a:t>I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3484A-6C23-4A64-A09C-7B9D01E9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248230"/>
            <a:ext cx="6631081" cy="17336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8BFA4C-A08F-484A-8701-682F45C283EF}"/>
              </a:ext>
            </a:extLst>
          </p:cNvPr>
          <p:cNvSpPr txBox="1"/>
          <p:nvPr/>
        </p:nvSpPr>
        <p:spPr>
          <a:xfrm>
            <a:off x="839788" y="3429000"/>
            <a:ext cx="9957547" cy="324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实例描述：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、为用户名添加“失去焦点时”事件交互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、用户名为空时，提示用户名不能为空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、用户名输入不正确时，提示用户名输入错误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、用户名输入正确时，提示用户名输入正确（测试用户名为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student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）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763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D25160-B524-4E82-BDC4-0162855A2A04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</a:t>
            </a:r>
            <a:r>
              <a:rPr lang="en-US" altLang="zh-CN" dirty="0"/>
              <a:t>2 </a:t>
            </a:r>
            <a:r>
              <a:rPr lang="zh-CN" altLang="en-US" dirty="0"/>
              <a:t>用户登录</a:t>
            </a:r>
            <a:r>
              <a:rPr lang="en-US" altLang="zh-CN" dirty="0"/>
              <a:t>I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F3484A-6C23-4A64-A09C-7B9D01E9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248230"/>
            <a:ext cx="6631081" cy="17336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68B43C-45C1-4197-8483-50E08B8A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731" y="3222808"/>
            <a:ext cx="2650751" cy="33440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132341-2760-4F2C-8AA9-920E19C12D06}"/>
              </a:ext>
            </a:extLst>
          </p:cNvPr>
          <p:cNvSpPr txBox="1"/>
          <p:nvPr/>
        </p:nvSpPr>
        <p:spPr>
          <a:xfrm>
            <a:off x="839789" y="3429000"/>
            <a:ext cx="7194830" cy="2172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、设置标题、文本框，并进行命名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、对用户名文本框设置逻辑条件判断，根据不同的条件设置提示信息的文本内容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710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D25160-B524-4E82-BDC4-0162855A2A04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</a:t>
            </a:r>
            <a:r>
              <a:rPr lang="en-US" altLang="zh-CN" dirty="0"/>
              <a:t>3 </a:t>
            </a:r>
            <a:r>
              <a:rPr lang="zh-CN" altLang="en-US" dirty="0"/>
              <a:t>用户登录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8BFA4C-A08F-484A-8701-682F45C283EF}"/>
              </a:ext>
            </a:extLst>
          </p:cNvPr>
          <p:cNvSpPr txBox="1"/>
          <p:nvPr/>
        </p:nvSpPr>
        <p:spPr>
          <a:xfrm>
            <a:off x="836612" y="3637429"/>
            <a:ext cx="9957547" cy="324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实例描述：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、用户名或密码为空时，提示用户名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密码不能为空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、用户名输入不正确时，提示用户名输入错误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、手机号不为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位时进行提示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、用户名输入正确时，提示“提交成功”（测试用户名为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student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密码为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123456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）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FAA719-11C1-4445-A712-871E9A28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081590"/>
            <a:ext cx="3748835" cy="24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1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3D25160-B524-4E82-BDC4-0162855A2A04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练习</a:t>
            </a:r>
            <a:r>
              <a:rPr lang="en-US" altLang="zh-CN" dirty="0"/>
              <a:t>3 </a:t>
            </a:r>
            <a:r>
              <a:rPr lang="zh-CN" altLang="en-US" dirty="0"/>
              <a:t>用户登录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8BFA4C-A08F-484A-8701-682F45C283EF}"/>
              </a:ext>
            </a:extLst>
          </p:cNvPr>
          <p:cNvSpPr txBox="1"/>
          <p:nvPr/>
        </p:nvSpPr>
        <p:spPr>
          <a:xfrm>
            <a:off x="839788" y="1344705"/>
            <a:ext cx="5493777" cy="4327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操作步骤：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、设置标题、文本框，并进行命名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、对手机号文本框设置逻辑条件判断，当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文本改变时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，判断元件文字长度是否为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11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、对提交按钮设置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单击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</a:rPr>
              <a:t>交互，判断用户名、密码是否符合条件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A6A9F-9AFF-4BA0-8936-C5EFAF03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355" y="806676"/>
            <a:ext cx="2344414" cy="3216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78263B-9C01-40E9-A712-69FEE37F2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555" y="806676"/>
            <a:ext cx="2599343" cy="5271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461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78774"/>
            <a:ext cx="10515600" cy="1061892"/>
          </a:xfrm>
        </p:spPr>
        <p:txBody>
          <a:bodyPr/>
          <a:lstStyle/>
          <a:p>
            <a:r>
              <a:rPr lang="zh-CN" altLang="en-US" dirty="0"/>
              <a:t>！注！意！事！项！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215" y="1637665"/>
            <a:ext cx="10592435" cy="48704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3600" dirty="0"/>
              <a:t>1. </a:t>
            </a:r>
            <a:r>
              <a:rPr lang="zh-CN" altLang="en-US" sz="3600" dirty="0"/>
              <a:t>情形</a:t>
            </a:r>
            <a:r>
              <a:rPr lang="en-US" altLang="zh-CN" sz="3600" dirty="0"/>
              <a:t>1 </a:t>
            </a:r>
            <a:r>
              <a:rPr lang="zh-CN" altLang="en-US" sz="3600" dirty="0"/>
              <a:t>可以重命名，</a:t>
            </a:r>
            <a:r>
              <a:rPr lang="zh-CN" altLang="en-US" sz="3600" dirty="0">
                <a:solidFill>
                  <a:srgbClr val="C00000"/>
                </a:solidFill>
              </a:rPr>
              <a:t>如“登录成功”“登录失败”等</a:t>
            </a:r>
            <a:endParaRPr lang="en-US" altLang="zh-CN" sz="3600" dirty="0">
              <a:solidFill>
                <a:srgbClr val="C00000"/>
              </a:solidFill>
            </a:endParaRPr>
          </a:p>
          <a:p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注意辨别交互用例的对象</a:t>
            </a:r>
            <a:r>
              <a:rPr lang="en-US" altLang="zh-CN" sz="3600" dirty="0"/>
              <a:t>/</a:t>
            </a:r>
            <a:r>
              <a:rPr lang="zh-CN" altLang="en-US" sz="3600" dirty="0"/>
              <a:t>事件是？</a:t>
            </a:r>
            <a:endParaRPr lang="en-US" altLang="zh-CN" sz="3600" dirty="0"/>
          </a:p>
          <a:p>
            <a:pPr>
              <a:buNone/>
            </a:pPr>
            <a:r>
              <a:rPr lang="zh-CN" altLang="en-US" sz="3600" dirty="0">
                <a:solidFill>
                  <a:srgbClr val="C00000"/>
                </a:solidFill>
              </a:rPr>
              <a:t>    （是文本框自己，还是登录按钮）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3600" dirty="0">
              <a:solidFill>
                <a:srgbClr val="C00000"/>
              </a:solidFill>
            </a:endParaRPr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如何快速设置交互事例的条件逻辑判断？</a:t>
            </a:r>
          </a:p>
          <a:p>
            <a:r>
              <a:rPr lang="zh-CN" altLang="en-US" sz="3600" dirty="0">
                <a:solidFill>
                  <a:srgbClr val="C00000"/>
                </a:solidFill>
              </a:rPr>
              <a:t>（复制相似的用例）</a:t>
            </a:r>
            <a:r>
              <a:rPr lang="en-US" altLang="zh-CN" sz="3600" dirty="0"/>
              <a:t>  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8DB6538E-E865-4D4F-AAF1-7D9D14C4CF1B}"/>
              </a:ext>
            </a:extLst>
          </p:cNvPr>
          <p:cNvSpPr txBox="1"/>
          <p:nvPr/>
        </p:nvSpPr>
        <p:spPr>
          <a:xfrm>
            <a:off x="838200" y="1371624"/>
            <a:ext cx="9428629" cy="279903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个小练习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工作文件以“学号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姓名”命名，一周内提交至智慧树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0" indent="-571500" eaLnBrk="0" hangingPunct="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647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8318499" cy="368458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部件</a:t>
            </a:r>
            <a:r>
              <a:rPr lang="en-US" altLang="zh-CN" sz="5400" dirty="0"/>
              <a:t>~</a:t>
            </a:r>
            <a:r>
              <a:rPr lang="zh-CN" altLang="en-US" sz="5400" dirty="0"/>
              <a:t>文本框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注册界面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074" y="1613647"/>
            <a:ext cx="3851772" cy="4498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8778" y="1613647"/>
            <a:ext cx="5636369" cy="3780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部件：文本框</a:t>
            </a:r>
            <a:r>
              <a:rPr lang="en-US" altLang="zh-CN" dirty="0"/>
              <a:t>/</a:t>
            </a:r>
            <a:r>
              <a:rPr lang="zh-CN" altLang="en-US" dirty="0"/>
              <a:t>文本域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39C47C-AAF3-455A-9FBC-F67499E4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00" y="1503723"/>
            <a:ext cx="4095750" cy="414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不同文本框类型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9BCF11-DB17-4C28-9DAC-2A0C57A4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552" y="1562582"/>
            <a:ext cx="5070606" cy="4143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5395E13-A1D1-42B2-8631-B6114729CD98}"/>
              </a:ext>
            </a:extLst>
          </p:cNvPr>
          <p:cNvGrpSpPr/>
          <p:nvPr/>
        </p:nvGrpSpPr>
        <p:grpSpPr>
          <a:xfrm>
            <a:off x="836612" y="1562581"/>
            <a:ext cx="5025838" cy="4143374"/>
            <a:chOff x="5425887" y="1248229"/>
            <a:chExt cx="5025838" cy="41433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4032DE4-0041-414D-B8B9-C03D0EEAA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04" t="26274" r="35011" b="25392"/>
            <a:stretch/>
          </p:blipFill>
          <p:spPr>
            <a:xfrm>
              <a:off x="5425887" y="1248229"/>
              <a:ext cx="5025838" cy="41433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67FCE1-6151-42FA-8EEA-E95E72566D96}"/>
                </a:ext>
              </a:extLst>
            </p:cNvPr>
            <p:cNvSpPr/>
            <p:nvPr/>
          </p:nvSpPr>
          <p:spPr>
            <a:xfrm>
              <a:off x="7422779" y="3045758"/>
              <a:ext cx="2212041" cy="228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B5E4AB3-DC8D-4436-9305-80CE9A2A3507}"/>
                </a:ext>
              </a:extLst>
            </p:cNvPr>
            <p:cNvSpPr/>
            <p:nvPr/>
          </p:nvSpPr>
          <p:spPr>
            <a:xfrm>
              <a:off x="7422779" y="3601570"/>
              <a:ext cx="2212041" cy="378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197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03397" y="1164015"/>
            <a:ext cx="1829251" cy="82391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区别？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875847" y="2069813"/>
            <a:ext cx="2415655" cy="12185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提示文字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工具提示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54EA351D-D1AC-4FB3-8135-3C677A99A869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设置提示文字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D12814-B132-4EA8-BA09-DB472343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4" y="1279045"/>
            <a:ext cx="2389929" cy="53831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A4B8CF-F886-425E-A364-67A8D9822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03" y="1248229"/>
            <a:ext cx="4753574" cy="5176837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BC53F5-E68F-48A9-BCF6-2AB51F5CBA86}"/>
              </a:ext>
            </a:extLst>
          </p:cNvPr>
          <p:cNvCxnSpPr>
            <a:cxnSpLocks/>
          </p:cNvCxnSpPr>
          <p:nvPr/>
        </p:nvCxnSpPr>
        <p:spPr>
          <a:xfrm flipV="1">
            <a:off x="2077571" y="1822076"/>
            <a:ext cx="4235823" cy="319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C6B093C-9AB1-4C28-A998-566C6F2FA22E}"/>
              </a:ext>
            </a:extLst>
          </p:cNvPr>
          <p:cNvSpPr/>
          <p:nvPr/>
        </p:nvSpPr>
        <p:spPr>
          <a:xfrm>
            <a:off x="1069041" y="4926842"/>
            <a:ext cx="1008530" cy="216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C301155-32DC-47DC-8206-394986A7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727" y="5459506"/>
            <a:ext cx="3398273" cy="88310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“提示文字” 隐藏的条件选择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4E4224-9131-4E0D-AE94-77E421AD8C16}"/>
              </a:ext>
            </a:extLst>
          </p:cNvPr>
          <p:cNvCxnSpPr>
            <a:endCxn id="19" idx="1"/>
          </p:cNvCxnSpPr>
          <p:nvPr/>
        </p:nvCxnSpPr>
        <p:spPr>
          <a:xfrm flipV="1">
            <a:off x="3146612" y="5901058"/>
            <a:ext cx="5647115" cy="16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29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2812" y="1231350"/>
            <a:ext cx="5183188" cy="823912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提示文字的样式</a:t>
            </a:r>
            <a:endParaRPr lang="en-US" altLang="zh-CN" sz="3600" dirty="0"/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2910B0AA-1A04-457F-9E1C-5235AEDED3F1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5256212" cy="88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注意区别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DEDE81-3B95-42D8-BFB0-0FA012C5B8C7}"/>
              </a:ext>
            </a:extLst>
          </p:cNvPr>
          <p:cNvSpPr txBox="1"/>
          <p:nvPr/>
        </p:nvSpPr>
        <p:spPr>
          <a:xfrm>
            <a:off x="6026568" y="1369264"/>
            <a:ext cx="6094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文本框内容的样式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69D43D-78EA-4728-9FB2-DBC6CAC2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02" y="2837325"/>
            <a:ext cx="3228110" cy="35340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E389E2-B449-459F-AA4E-90FEDA2D2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75" y="2837325"/>
            <a:ext cx="1970832" cy="35340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9FB144C-2EDC-4C30-8969-20EA0E3BF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02" y="2171954"/>
            <a:ext cx="3557563" cy="5486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3D44792-DBBB-4B52-AE43-FA2DAAC64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568" y="2176297"/>
            <a:ext cx="4276725" cy="5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4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2451" y="1338863"/>
            <a:ext cx="5183188" cy="125310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仿照左侧例子，在主页做出不同文本类型的文本框。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90038" y="3209360"/>
            <a:ext cx="5968319" cy="3009735"/>
          </a:xfrm>
        </p:spPr>
        <p:txBody>
          <a:bodyPr>
            <a:normAutofit/>
          </a:bodyPr>
          <a:lstStyle/>
          <a:p>
            <a:r>
              <a:rPr lang="zh-CN" altLang="en-US" dirty="0"/>
              <a:t>设置用户名</a:t>
            </a:r>
            <a:r>
              <a:rPr lang="zh-CN" altLang="en-US" dirty="0">
                <a:solidFill>
                  <a:srgbClr val="FF0000"/>
                </a:solidFill>
              </a:rPr>
              <a:t>最大长度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设置</a:t>
            </a:r>
            <a:r>
              <a:rPr lang="zh-CN" altLang="en-US" dirty="0">
                <a:solidFill>
                  <a:srgbClr val="FF0000"/>
                </a:solidFill>
              </a:rPr>
              <a:t>文字提示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设置电子邮箱文本框</a:t>
            </a:r>
            <a:r>
              <a:rPr lang="zh-CN" altLang="en-US" dirty="0">
                <a:solidFill>
                  <a:srgbClr val="FF0000"/>
                </a:solidFill>
              </a:rPr>
              <a:t>隐藏边框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设置网址文本框为</a:t>
            </a:r>
            <a:r>
              <a:rPr lang="zh-CN" altLang="en-US" dirty="0">
                <a:solidFill>
                  <a:srgbClr val="FF0000"/>
                </a:solidFill>
              </a:rPr>
              <a:t>只读</a:t>
            </a:r>
            <a:r>
              <a:rPr lang="zh-CN" altLang="en-US" dirty="0"/>
              <a:t>状态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9B55A3-028F-4644-8546-AD7F4508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02" y="1444639"/>
            <a:ext cx="5467836" cy="44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53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7881" y="1408705"/>
            <a:ext cx="1120026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</a:rPr>
              <a:t>控件交互面板中可以定义控件的交互，交互由事件（</a:t>
            </a:r>
            <a:r>
              <a:rPr lang="en-US" altLang="zh-CN" sz="3200" b="1" dirty="0">
                <a:latin typeface="宋体" panose="02010600030101010101" pitchFamily="2" charset="-122"/>
              </a:rPr>
              <a:t>Events</a:t>
            </a:r>
            <a:r>
              <a:rPr lang="zh-CN" altLang="en-US" sz="3200" b="1" dirty="0">
                <a:latin typeface="宋体" panose="02010600030101010101" pitchFamily="2" charset="-122"/>
              </a:rPr>
              <a:t>）、场景（</a:t>
            </a:r>
            <a:r>
              <a:rPr lang="en-US" altLang="zh-CN" sz="3200" b="1" dirty="0">
                <a:latin typeface="宋体" panose="02010600030101010101" pitchFamily="2" charset="-122"/>
              </a:rPr>
              <a:t>Cases</a:t>
            </a:r>
            <a:r>
              <a:rPr lang="zh-CN" altLang="en-US" sz="3200" b="1" dirty="0">
                <a:latin typeface="宋体" panose="02010600030101010101" pitchFamily="2" charset="-122"/>
              </a:rPr>
              <a:t>）和动作（</a:t>
            </a:r>
            <a:r>
              <a:rPr lang="en-US" altLang="zh-CN" sz="3200" b="1" dirty="0">
                <a:latin typeface="宋体" panose="02010600030101010101" pitchFamily="2" charset="-122"/>
              </a:rPr>
              <a:t>Actions</a:t>
            </a:r>
            <a:r>
              <a:rPr lang="zh-CN" altLang="en-US" sz="3200" b="1" dirty="0">
                <a:latin typeface="宋体" panose="02010600030101010101" pitchFamily="2" charset="-122"/>
              </a:rPr>
              <a:t>）组成：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pic>
        <p:nvPicPr>
          <p:cNvPr id="10" name="图片 9" descr="基本交互-交互结构说明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1" y="3214688"/>
            <a:ext cx="5143500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76751" y="5929314"/>
            <a:ext cx="357020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Franklin Gothic Book" pitchFamily="34" charset="0"/>
                <a:ea typeface="黑体" panose="02010609060101010101" pitchFamily="49" charset="-122"/>
              </a:rPr>
              <a:t>事件、场景和动作的关系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34D305F-E5BC-474A-93FF-8DC32D924888}"/>
              </a:ext>
            </a:extLst>
          </p:cNvPr>
          <p:cNvSpPr txBox="1">
            <a:spLocks/>
          </p:cNvSpPr>
          <p:nvPr/>
        </p:nvSpPr>
        <p:spPr>
          <a:xfrm>
            <a:off x="839788" y="365126"/>
            <a:ext cx="10515600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3"/>
                    </a:gs>
                    <a:gs pos="2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6"/>
                    </a:gs>
                  </a:gsLst>
                  <a:lin ang="108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基本交互设计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72E269-B8C3-4159-8F49-0A5DD92DD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697" y="2736442"/>
            <a:ext cx="2491627" cy="31432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6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MH_ORDER" val="Freeform 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2144110"/>
  <p:tag name="MH_LIBRARY" val="GRAPHIC"/>
  <p:tag name="KSO_WM_TEMPLATE_CATEGORY" val="custom"/>
  <p:tag name="KSO_WM_TEMPLATE_INDEX" val="649"/>
  <p:tag name="KSO_WM_TAG_VERSION" val="1.0"/>
  <p:tag name="KSO_WM_SLIDE_ID" val="custom649_29"/>
  <p:tag name="KSO_WM_SLIDE_INDEX" val="29"/>
  <p:tag name="KSO_WM_SLIDE_ITEM_CNT" val="1"/>
  <p:tag name="KSO_WM_SLIDE_TYPE" val="endPage"/>
  <p:tag name="KSO_WM_BEAUTIFY_FLAG" val="#wm#"/>
  <p:tag name="KSO_WM_SLIDE_LAYOUT" val="a"/>
  <p:tag name="KSO_WM_SLIDE_LAYOUT_CN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649"/>
  <p:tag name="KSO_WM_UNIT_TYPE" val="a"/>
  <p:tag name="KSO_WM_UNIT_INDEX" val="1"/>
  <p:tag name="KSO_WM_UNIT_ID" val="custom443_29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A000120140530A99PPBG">
  <a:themeElements>
    <a:clrScheme name="443.13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8ACC6"/>
      </a:accent1>
      <a:accent2>
        <a:srgbClr val="81BA34"/>
      </a:accent2>
      <a:accent3>
        <a:srgbClr val="2CB695"/>
      </a:accent3>
      <a:accent4>
        <a:srgbClr val="6F9FDF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650</Words>
  <Application>Microsoft Office PowerPoint</Application>
  <PresentationFormat>宽屏</PresentationFormat>
  <Paragraphs>83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宋体</vt:lpstr>
      <vt:lpstr>微软雅黑</vt:lpstr>
      <vt:lpstr>微软雅黑 Light</vt:lpstr>
      <vt:lpstr>Arial</vt:lpstr>
      <vt:lpstr>Calibri</vt:lpstr>
      <vt:lpstr>Franklin Gothic Book</vt:lpstr>
      <vt:lpstr>Wingdings 2</vt:lpstr>
      <vt:lpstr>A000120140530A99PPBG</vt:lpstr>
      <vt:lpstr>                           交互设计  </vt:lpstr>
      <vt:lpstr>PowerPoint 演示文稿</vt:lpstr>
      <vt:lpstr>注册界面</vt:lpstr>
      <vt:lpstr>部件：文本框/文本域</vt:lpstr>
      <vt:lpstr>不同文本框类型</vt:lpstr>
      <vt:lpstr>“提示文字” 隐藏的条件选择</vt:lpstr>
      <vt:lpstr>PowerPoint 演示文稿</vt:lpstr>
      <vt:lpstr>练习1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！注！意！事！项！</vt:lpstr>
      <vt:lpstr>作业提交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xwl</dc:creator>
  <cp:lastModifiedBy>Administrator</cp:lastModifiedBy>
  <cp:revision>151</cp:revision>
  <dcterms:created xsi:type="dcterms:W3CDTF">2017-08-30T02:08:00Z</dcterms:created>
  <dcterms:modified xsi:type="dcterms:W3CDTF">2022-09-20T09:48:15Z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