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66" r:id="rId3"/>
    <p:sldId id="291" r:id="rId4"/>
    <p:sldId id="314" r:id="rId5"/>
    <p:sldId id="316" r:id="rId6"/>
    <p:sldId id="317" r:id="rId7"/>
    <p:sldId id="318" r:id="rId8"/>
    <p:sldId id="296" r:id="rId9"/>
    <p:sldId id="319" r:id="rId10"/>
    <p:sldId id="341" r:id="rId11"/>
    <p:sldId id="315" r:id="rId12"/>
    <p:sldId id="322" r:id="rId13"/>
    <p:sldId id="321" r:id="rId14"/>
    <p:sldId id="320" r:id="rId15"/>
    <p:sldId id="323" r:id="rId16"/>
    <p:sldId id="324" r:id="rId17"/>
    <p:sldId id="297" r:id="rId18"/>
    <p:sldId id="325" r:id="rId19"/>
    <p:sldId id="326" r:id="rId20"/>
    <p:sldId id="342" r:id="rId21"/>
    <p:sldId id="327" r:id="rId22"/>
    <p:sldId id="328" r:id="rId23"/>
    <p:sldId id="330" r:id="rId24"/>
    <p:sldId id="329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43" r:id="rId33"/>
    <p:sldId id="338" r:id="rId34"/>
    <p:sldId id="339" r:id="rId35"/>
    <p:sldId id="340" r:id="rId36"/>
    <p:sldId id="281" r:id="rId37"/>
  </p:sldIdLst>
  <p:sldSz cx="9144000" cy="6858000" type="screen4x3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导读" id="{18BDAFA3-171A-4FFD-A937-E2619A49E3EB}">
          <p14:sldIdLst>
            <p14:sldId id="256"/>
            <p14:sldId id="266"/>
          </p14:sldIdLst>
        </p14:section>
        <p14:section name="赋值语句" id="{CD401CF4-06BD-4510-AB4C-C32BFCE5518F}">
          <p14:sldIdLst>
            <p14:sldId id="291"/>
            <p14:sldId id="314"/>
            <p14:sldId id="316"/>
            <p14:sldId id="317"/>
            <p14:sldId id="318"/>
          </p14:sldIdLst>
        </p14:section>
        <p14:section name="局部变量与块" id="{2F5BBCCE-D15D-4E91-A11F-952989CEF2C4}">
          <p14:sldIdLst>
            <p14:sldId id="296"/>
            <p14:sldId id="319"/>
            <p14:sldId id="341"/>
            <p14:sldId id="315"/>
            <p14:sldId id="322"/>
            <p14:sldId id="321"/>
            <p14:sldId id="320"/>
            <p14:sldId id="323"/>
          </p14:sldIdLst>
        </p14:section>
        <p14:section name="流程控制语句" id="{84D4460B-0574-4633-B0E1-0BCB70163252}">
          <p14:sldIdLst>
            <p14:sldId id="324"/>
            <p14:sldId id="297"/>
          </p14:sldIdLst>
        </p14:section>
        <p14:section name="分支语句" id="{E42DCEF0-0FC0-438E-99FF-2D76B2C13635}">
          <p14:sldIdLst>
            <p14:sldId id="325"/>
            <p14:sldId id="326"/>
            <p14:sldId id="342"/>
            <p14:sldId id="327"/>
          </p14:sldIdLst>
        </p14:section>
        <p14:section name="循环语句" id="{BB53C392-768E-441E-BC17-C6C48E66C7F4}">
          <p14:sldIdLst>
            <p14:sldId id="328"/>
            <p14:sldId id="330"/>
            <p14:sldId id="329"/>
            <p14:sldId id="331"/>
          </p14:sldIdLst>
        </p14:section>
        <p14:section name="泛型for" id="{398C42C5-D316-4E3B-BA31-54112B59BC71}">
          <p14:sldIdLst>
            <p14:sldId id="332"/>
            <p14:sldId id="333"/>
            <p14:sldId id="334"/>
            <p14:sldId id="335"/>
            <p14:sldId id="336"/>
            <p14:sldId id="337"/>
            <p14:sldId id="343"/>
          </p14:sldIdLst>
        </p14:section>
        <p14:section name="跳转语句" id="{64BA5B91-E0BA-434A-A543-2CEF380DCC54}">
          <p14:sldIdLst>
            <p14:sldId id="338"/>
            <p14:sldId id="339"/>
            <p14:sldId id="340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7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CC00"/>
    <a:srgbClr val="0000FF"/>
    <a:srgbClr val="FF00FF"/>
    <a:srgbClr val="1D4E79"/>
    <a:srgbClr val="4679A7"/>
    <a:srgbClr val="DBDDDF"/>
    <a:srgbClr val="E7E8EC"/>
    <a:srgbClr val="C4CBCF"/>
    <a:srgbClr val="E8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0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1002"/>
      </p:cViewPr>
      <p:guideLst>
        <p:guide orient="horz" pos="217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78D93-B2F5-414C-8B16-0FE8599C9B0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1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150F6-95C6-422D-8E88-741A4713EC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80387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695432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185307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1057147" y="322258"/>
            <a:ext cx="4490357" cy="6086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rgbClr val="1D4E79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1.1 </a:t>
            </a:r>
            <a:r>
              <a:rPr lang="zh-CN" altLang="en-US" dirty="0"/>
              <a:t>单击此处输入标题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387845"/>
            <a:ext cx="78867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单击此处输入正文内容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017" y="246191"/>
            <a:ext cx="1610552" cy="428905"/>
          </a:xfrm>
          <a:prstGeom prst="rect">
            <a:avLst/>
          </a:prstGeom>
          <a:effectLst/>
        </p:spPr>
      </p:pic>
      <p:sp>
        <p:nvSpPr>
          <p:cNvPr id="2" name="직사각형 45"/>
          <p:cNvSpPr/>
          <p:nvPr userDrawn="1"/>
        </p:nvSpPr>
        <p:spPr>
          <a:xfrm>
            <a:off x="1155691" y="926468"/>
            <a:ext cx="7987689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265825" y="344810"/>
            <a:ext cx="700355" cy="715368"/>
            <a:chOff x="271835" y="158747"/>
            <a:chExt cx="694345" cy="986891"/>
          </a:xfrm>
        </p:grpSpPr>
        <p:grpSp>
          <p:nvGrpSpPr>
            <p:cNvPr id="3" name="组合 2"/>
            <p:cNvGrpSpPr/>
            <p:nvPr userDrawn="1"/>
          </p:nvGrpSpPr>
          <p:grpSpPr>
            <a:xfrm>
              <a:off x="307407" y="179469"/>
              <a:ext cx="640351" cy="936517"/>
              <a:chOff x="307407" y="179469"/>
              <a:chExt cx="640351" cy="936517"/>
            </a:xfrm>
          </p:grpSpPr>
          <p:sp>
            <p:nvSpPr>
              <p:cNvPr id="11" name="菱形 10"/>
              <p:cNvSpPr/>
              <p:nvPr userDrawn="1"/>
            </p:nvSpPr>
            <p:spPr>
              <a:xfrm>
                <a:off x="307407" y="290088"/>
                <a:ext cx="540877" cy="721169"/>
              </a:xfrm>
              <a:prstGeom prst="diamond">
                <a:avLst/>
              </a:prstGeom>
              <a:solidFill>
                <a:srgbClr val="467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1D4E79"/>
                  </a:solidFill>
                </a:endParaRPr>
              </a:p>
            </p:txBody>
          </p:sp>
          <p:sp>
            <p:nvSpPr>
              <p:cNvPr id="12" name="菱形 11"/>
              <p:cNvSpPr/>
              <p:nvPr userDrawn="1"/>
            </p:nvSpPr>
            <p:spPr>
              <a:xfrm>
                <a:off x="736287" y="179469"/>
                <a:ext cx="211471" cy="281961"/>
              </a:xfrm>
              <a:prstGeom prst="diamond">
                <a:avLst/>
              </a:prstGeom>
              <a:solidFill>
                <a:srgbClr val="C9D2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" name="菱形 12"/>
              <p:cNvSpPr/>
              <p:nvPr userDrawn="1"/>
            </p:nvSpPr>
            <p:spPr>
              <a:xfrm>
                <a:off x="719729" y="844284"/>
                <a:ext cx="203777" cy="27170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rgbClr val="DCE1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菱形 13"/>
            <p:cNvSpPr/>
            <p:nvPr userDrawn="1"/>
          </p:nvSpPr>
          <p:spPr>
            <a:xfrm>
              <a:off x="271835" y="246192"/>
              <a:ext cx="608793" cy="811724"/>
            </a:xfrm>
            <a:prstGeom prst="diamond">
              <a:avLst/>
            </a:prstGeom>
            <a:noFill/>
            <a:ln>
              <a:solidFill>
                <a:srgbClr val="4679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D4E79"/>
                </a:solidFill>
              </a:endParaRPr>
            </a:p>
          </p:txBody>
        </p:sp>
        <p:sp>
          <p:nvSpPr>
            <p:cNvPr id="15" name="菱形 14"/>
            <p:cNvSpPr/>
            <p:nvPr userDrawn="1"/>
          </p:nvSpPr>
          <p:spPr>
            <a:xfrm>
              <a:off x="718216" y="158747"/>
              <a:ext cx="247964" cy="330618"/>
            </a:xfrm>
            <a:prstGeom prst="diamond">
              <a:avLst/>
            </a:prstGeom>
            <a:noFill/>
            <a:ln>
              <a:solidFill>
                <a:srgbClr val="DBDD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 userDrawn="1"/>
          </p:nvSpPr>
          <p:spPr>
            <a:xfrm>
              <a:off x="693173" y="809341"/>
              <a:ext cx="252223" cy="336297"/>
            </a:xfrm>
            <a:prstGeom prst="diamond">
              <a:avLst/>
            </a:prstGeom>
            <a:noFill/>
            <a:ln>
              <a:solidFill>
                <a:srgbClr val="DCE1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6" y="0"/>
            <a:ext cx="9140447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6591142" y="2439292"/>
            <a:ext cx="816881" cy="172705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63" y="205063"/>
            <a:ext cx="2823946" cy="734974"/>
          </a:xfrm>
          <a:prstGeom prst="rect">
            <a:avLst/>
          </a:prstGeom>
          <a:effectLst/>
        </p:spPr>
      </p:pic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739218" y="203749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600"/>
            </a:lvl1pPr>
          </a:lstStyle>
          <a:p>
            <a:endParaRPr lang="zh-CN" altLang="en-US" sz="4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脚本语言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3487" y="3116580"/>
            <a:ext cx="6188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noProof="1" smtClean="0">
                <a:latin typeface="楷体" panose="02010609060101010101" charset="-122"/>
                <a:ea typeface="楷体" panose="02010609060101010101" charset="-122"/>
              </a:rPr>
              <a:t>Lua</a:t>
            </a:r>
            <a:r>
              <a:rPr lang="zh-CN" altLang="en-US" sz="4000" noProof="1" smtClean="0">
                <a:latin typeface="楷体" panose="02010609060101010101" charset="-122"/>
                <a:ea typeface="楷体" panose="02010609060101010101" charset="-122"/>
              </a:rPr>
              <a:t>语句</a:t>
            </a:r>
            <a:endParaRPr lang="zh-CN" altLang="en-US" sz="4000" noProof="1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局部变量与块</a:t>
            </a:r>
            <a:endParaRPr lang="zh-CN" altLang="en-US" sz="29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87844"/>
            <a:ext cx="7886700" cy="5108205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pic>
        <p:nvPicPr>
          <p:cNvPr id="1026" name="Picture 2" descr="C:\Users\Administrator\Desktop\捕获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104" y="1413894"/>
            <a:ext cx="5100757" cy="4618416"/>
          </a:xfrm>
          <a:prstGeom prst="rect">
            <a:avLst/>
          </a:prstGeom>
          <a:noFill/>
        </p:spPr>
      </p:pic>
      <p:pic>
        <p:nvPicPr>
          <p:cNvPr id="1027" name="Picture 3" descr="C:\Users\Administrator\Desktop\捕获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60605" y="1784585"/>
            <a:ext cx="3995477" cy="35243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1294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局部变量与块</a:t>
            </a:r>
            <a:endParaRPr lang="zh-CN" altLang="en-US" sz="29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87844"/>
            <a:ext cx="7886700" cy="5108205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/>
              <a:t>注意，如果在交互模式下上面的例子可能不能输出期望的结果，因为第二句</a:t>
            </a:r>
            <a:r>
              <a:rPr lang="en-US" altLang="zh-CN" dirty="0" smtClean="0"/>
              <a:t>local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</a:t>
            </a:r>
            <a:r>
              <a:rPr lang="zh-CN" altLang="en-US" dirty="0" smtClean="0"/>
              <a:t>是一个完整的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，在交互模式下执行完这一句后，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将开始一个新的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，这样第二句的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已经超出了它的有效范围。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/>
              <a:t>解决的办法是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将这段代码放在</a:t>
            </a:r>
            <a:r>
              <a:rPr lang="en-US" altLang="zh-CN" dirty="0" smtClean="0">
                <a:solidFill>
                  <a:srgbClr val="FF0000"/>
                </a:solidFill>
              </a:rPr>
              <a:t>do..end</a:t>
            </a:r>
            <a:r>
              <a:rPr lang="zh-CN" altLang="en-US" dirty="0" smtClean="0">
                <a:solidFill>
                  <a:srgbClr val="FF0000"/>
                </a:solidFill>
              </a:rPr>
              <a:t>（相当于</a:t>
            </a:r>
            <a:r>
              <a:rPr lang="en-US" altLang="zh-CN" dirty="0" smtClean="0">
                <a:solidFill>
                  <a:srgbClr val="FF0000"/>
                </a:solidFill>
              </a:rPr>
              <a:t>c/</a:t>
            </a:r>
            <a:r>
              <a:rPr lang="en-US" altLang="zh-CN" dirty="0" err="1" smtClean="0">
                <a:solidFill>
                  <a:srgbClr val="FF0000"/>
                </a:solidFill>
              </a:rPr>
              <a:t>c++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{}</a:t>
            </a:r>
            <a:r>
              <a:rPr lang="zh-CN" altLang="en-US" dirty="0" smtClean="0">
                <a:solidFill>
                  <a:srgbClr val="FF0000"/>
                </a:solidFill>
              </a:rPr>
              <a:t>）块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以显式地界定一个块。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局部变量与块</a:t>
            </a:r>
            <a:endParaRPr lang="zh-CN" altLang="en-US" sz="29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87844"/>
            <a:ext cx="7886700" cy="5108205"/>
          </a:xfrm>
        </p:spPr>
        <p:txBody>
          <a:bodyPr/>
          <a:lstStyle/>
          <a:p>
            <a:pPr indent="0" algn="just">
              <a:lnSpc>
                <a:spcPct val="110000"/>
              </a:lnSpc>
              <a:spcBef>
                <a:spcPts val="0"/>
              </a:spcBef>
            </a:pPr>
            <a:r>
              <a:rPr lang="zh-CN" altLang="en-US" noProof="1" smtClean="0"/>
              <a:t>当你想更好的控制局部变量的作用范围的时候</a:t>
            </a:r>
            <a:r>
              <a:rPr lang="en-US" altLang="zh-CN" noProof="1" smtClean="0"/>
              <a:t>,do..end </a:t>
            </a:r>
            <a:r>
              <a:rPr lang="zh-CN" altLang="en-US" noProof="1" smtClean="0"/>
              <a:t>是很有用的</a:t>
            </a:r>
            <a:r>
              <a:rPr lang="en-US" altLang="zh-CN" noProof="1" smtClean="0"/>
              <a:t>:</a:t>
            </a:r>
          </a:p>
          <a:p>
            <a:pPr marL="457200" lvl="1" indent="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800" b="1" noProof="1" smtClean="0">
                <a:solidFill>
                  <a:srgbClr val="0000FF"/>
                </a:solidFill>
              </a:rPr>
              <a:t>do</a:t>
            </a:r>
          </a:p>
          <a:p>
            <a:pPr marL="457200" lvl="1" indent="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800" noProof="1" smtClean="0"/>
              <a:t>    a, b, c = 2, 3, -2</a:t>
            </a:r>
          </a:p>
          <a:p>
            <a:pPr marL="457200" lvl="1" indent="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800" noProof="1" smtClean="0"/>
              <a:t>    local a2 = 2*a</a:t>
            </a:r>
          </a:p>
          <a:p>
            <a:pPr marL="457200" lvl="1" indent="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800" noProof="1" smtClean="0"/>
              <a:t>    local d = math.sqrt(b^2 - 4*a*c)</a:t>
            </a:r>
          </a:p>
          <a:p>
            <a:pPr marL="457200" lvl="1" indent="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800" noProof="1" smtClean="0"/>
              <a:t>    x1 = (-b + d)/a2</a:t>
            </a:r>
          </a:p>
          <a:p>
            <a:pPr marL="457200" lvl="1" indent="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800" noProof="1" smtClean="0"/>
              <a:t>    x2 = (-b - d)/a2</a:t>
            </a:r>
          </a:p>
          <a:p>
            <a:pPr marL="457200" lvl="1" indent="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800" b="1" noProof="1">
                <a:solidFill>
                  <a:srgbClr val="0000FF"/>
                </a:solidFill>
              </a:rPr>
              <a:t>end</a:t>
            </a:r>
            <a:r>
              <a:rPr lang="en-US" altLang="zh-CN" sz="2800" noProof="1" smtClean="0"/>
              <a:t>   </a:t>
            </a:r>
            <a:r>
              <a:rPr lang="en-US" altLang="zh-CN" sz="2800" noProof="1" smtClean="0">
                <a:solidFill>
                  <a:srgbClr val="0070C0"/>
                </a:solidFill>
              </a:rPr>
              <a:t>-- a2</a:t>
            </a:r>
            <a:r>
              <a:rPr lang="zh-CN" altLang="en-US" sz="2800" noProof="1" smtClean="0">
                <a:solidFill>
                  <a:srgbClr val="0070C0"/>
                </a:solidFill>
              </a:rPr>
              <a:t>与</a:t>
            </a:r>
            <a:r>
              <a:rPr lang="en-US" altLang="zh-CN" sz="2800" noProof="1" smtClean="0">
                <a:solidFill>
                  <a:srgbClr val="0070C0"/>
                </a:solidFill>
              </a:rPr>
              <a:t>d</a:t>
            </a:r>
            <a:r>
              <a:rPr lang="zh-CN" altLang="en-US" sz="2800" noProof="1" smtClean="0">
                <a:solidFill>
                  <a:srgbClr val="0070C0"/>
                </a:solidFill>
              </a:rPr>
              <a:t>的作用域到此为止</a:t>
            </a:r>
            <a:r>
              <a:rPr lang="en-US" altLang="zh-CN" sz="2800" noProof="1" smtClean="0">
                <a:solidFill>
                  <a:srgbClr val="0070C0"/>
                </a:solidFill>
              </a:rPr>
              <a:t>!</a:t>
            </a:r>
          </a:p>
          <a:p>
            <a:pPr marL="457200" lvl="1" indent="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800" noProof="1" smtClean="0"/>
              <a:t>print(x1, x2)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局部变量与块</a:t>
            </a:r>
            <a:endParaRPr lang="zh-CN" altLang="en-US" sz="29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87844"/>
            <a:ext cx="7886700" cy="510820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 dirty="0" smtClean="0"/>
              <a:t>局部变量的作用域从声明语句开始，直至所在块的结尾</a:t>
            </a:r>
          </a:p>
          <a:p>
            <a:pPr>
              <a:lnSpc>
                <a:spcPct val="100000"/>
              </a:lnSpc>
            </a:pPr>
            <a:r>
              <a:rPr lang="zh-CN" altLang="en-US" sz="2400" dirty="0" smtClean="0"/>
              <a:t>局部变量声明时可以包含初始化赋值</a:t>
            </a:r>
          </a:p>
          <a:p>
            <a:pPr>
              <a:lnSpc>
                <a:spcPct val="100000"/>
              </a:lnSpc>
            </a:pPr>
            <a:r>
              <a:rPr lang="zh-CN" altLang="en-US" sz="2400" dirty="0" smtClean="0"/>
              <a:t>如果声明语句未包含初始化赋值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则被初始化为</a:t>
            </a:r>
            <a:r>
              <a:rPr lang="en-US" altLang="zh-CN" sz="2400" dirty="0" smtClean="0"/>
              <a:t>nil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 smtClean="0"/>
              <a:t>do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 smtClean="0"/>
              <a:t>     local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 = 1,10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 smtClean="0"/>
              <a:t>      if (a&lt;b) then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 smtClean="0"/>
              <a:t>           print(a)  </a:t>
            </a:r>
            <a:r>
              <a:rPr lang="en-US" altLang="zh-CN" dirty="0" smtClean="0">
                <a:solidFill>
                  <a:srgbClr val="00FF0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--</a:t>
            </a:r>
            <a:r>
              <a:rPr lang="en-US" altLang="zh-CN" dirty="0" smtClean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1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 smtClean="0"/>
              <a:t>           local a	 </a:t>
            </a:r>
            <a:r>
              <a:rPr lang="en-US" altLang="zh-CN" dirty="0" smtClean="0">
                <a:solidFill>
                  <a:srgbClr val="0070C0"/>
                </a:solidFill>
              </a:rPr>
              <a:t>--</a:t>
            </a:r>
            <a:r>
              <a:rPr lang="zh-CN" altLang="en-US" dirty="0" smtClean="0">
                <a:solidFill>
                  <a:srgbClr val="0070C0"/>
                </a:solidFill>
              </a:rPr>
              <a:t>默认初始化为</a:t>
            </a:r>
            <a:r>
              <a:rPr lang="en-US" altLang="zh-CN" dirty="0" smtClean="0">
                <a:solidFill>
                  <a:srgbClr val="0070C0"/>
                </a:solidFill>
              </a:rPr>
              <a:t>nil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 smtClean="0"/>
              <a:t>           print(a)	 </a:t>
            </a:r>
            <a:r>
              <a:rPr lang="en-US" altLang="zh-CN" dirty="0" smtClean="0">
                <a:solidFill>
                  <a:srgbClr val="0070C0"/>
                </a:solidFill>
              </a:rPr>
              <a:t>-- nil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 smtClean="0"/>
              <a:t>      end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 smtClean="0"/>
              <a:t>      print(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       </a:t>
            </a:r>
            <a:r>
              <a:rPr lang="en-US" altLang="zh-CN" dirty="0" smtClean="0">
                <a:solidFill>
                  <a:srgbClr val="0070C0"/>
                </a:solidFill>
                <a:sym typeface="Wingdings" panose="05000000000000000000" pitchFamily="2" charset="2"/>
              </a:rPr>
              <a:t>--   </a:t>
            </a:r>
            <a:r>
              <a:rPr lang="en-US" altLang="zh-CN" dirty="0" smtClean="0">
                <a:solidFill>
                  <a:srgbClr val="0070C0"/>
                </a:solidFill>
              </a:rPr>
              <a:t>1     10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 smtClean="0"/>
              <a:t>end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局部变量与块</a:t>
            </a:r>
            <a:endParaRPr lang="zh-CN" altLang="en-US" sz="29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87844"/>
            <a:ext cx="7886700" cy="5108205"/>
          </a:xfrm>
        </p:spPr>
        <p:txBody>
          <a:bodyPr/>
          <a:lstStyle/>
          <a:p>
            <a:pPr indent="0"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noProof="1" smtClean="0"/>
              <a:t>应该</a:t>
            </a:r>
            <a:r>
              <a:rPr lang="zh-CN" altLang="en-US" b="1" noProof="1" smtClean="0">
                <a:solidFill>
                  <a:srgbClr val="FF0000"/>
                </a:solidFill>
              </a:rPr>
              <a:t>尽可能的使用局部变量</a:t>
            </a:r>
            <a:r>
              <a:rPr lang="zh-CN" altLang="en-US" noProof="1" smtClean="0"/>
              <a:t>，有几个好处：</a:t>
            </a:r>
          </a:p>
          <a:p>
            <a:pPr lvl="1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noProof="1" smtClean="0"/>
              <a:t>1. </a:t>
            </a:r>
            <a:r>
              <a:rPr lang="zh-CN" altLang="en-US" sz="2800" noProof="1" smtClean="0"/>
              <a:t>避免命名冲突</a:t>
            </a:r>
            <a:r>
              <a:rPr lang="en-US" altLang="zh-CN" sz="2800" noProof="1" smtClean="0"/>
              <a:t>,</a:t>
            </a:r>
            <a:r>
              <a:rPr lang="zh-CN" altLang="en-US" sz="2800" noProof="1" smtClean="0"/>
              <a:t>使全局环境保持清洁</a:t>
            </a:r>
          </a:p>
          <a:p>
            <a:pPr lvl="1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noProof="1" smtClean="0"/>
              <a:t>2. </a:t>
            </a:r>
            <a:r>
              <a:rPr lang="zh-CN" altLang="en-US" sz="2800" noProof="1" smtClean="0"/>
              <a:t>访问局部变量的速度比全局变量更快</a:t>
            </a:r>
            <a:r>
              <a:rPr lang="en-US" altLang="zh-CN" sz="2800" noProof="1" smtClean="0"/>
              <a:t>.</a:t>
            </a:r>
          </a:p>
          <a:p>
            <a:pPr lvl="1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noProof="1" smtClean="0"/>
              <a:t>3. </a:t>
            </a:r>
            <a:r>
              <a:rPr lang="zh-CN" altLang="en-US" sz="2800" noProof="1" smtClean="0"/>
              <a:t>能尽快地释放内存</a:t>
            </a:r>
            <a:endParaRPr lang="en-US" altLang="zh-CN" sz="2800" noProof="1" smtClean="0"/>
          </a:p>
          <a:p>
            <a:pPr lvl="1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2800" noProof="1" smtClean="0"/>
          </a:p>
          <a:p>
            <a:pPr lvl="1"/>
            <a:endParaRPr lang="zh-CN" altLang="en-US" noProof="1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局部变量与块</a:t>
            </a:r>
            <a:endParaRPr lang="zh-CN" altLang="en-US" sz="29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87844"/>
            <a:ext cx="7886700" cy="5108205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/>
              <a:t>很多语言如 </a:t>
            </a:r>
            <a:r>
              <a:rPr lang="en-US" altLang="zh-CN" dirty="0" err="1" smtClean="0"/>
              <a:t>pascal</a:t>
            </a:r>
            <a:r>
              <a:rPr lang="en-US" altLang="zh-CN" dirty="0" smtClean="0"/>
              <a:t>,</a:t>
            </a:r>
            <a:r>
              <a:rPr lang="zh-CN" altLang="en-US" dirty="0" smtClean="0"/>
              <a:t>强制程序员在一个块的起始处声明所有的局部变量</a:t>
            </a:r>
            <a:r>
              <a:rPr lang="en-US" altLang="zh-CN" dirty="0" smtClean="0"/>
              <a:t>.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en-US" altLang="zh-CN" dirty="0" err="1" smtClean="0"/>
              <a:t>Lua</a:t>
            </a:r>
            <a:r>
              <a:rPr lang="en-US" altLang="zh-CN" dirty="0" smtClean="0"/>
              <a:t> </a:t>
            </a:r>
            <a:r>
              <a:rPr lang="zh-CN" altLang="en-US" dirty="0" smtClean="0"/>
              <a:t>语言中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局部变量的声明可以书写在任何地方</a:t>
            </a:r>
            <a:r>
              <a:rPr lang="en-US" altLang="zh-CN" dirty="0" smtClean="0"/>
              <a:t>!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/>
              <a:t>需要时才声明局部变量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尽可能缩短局部变量的作用域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可以提高程序的可读性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  </a:t>
            </a:r>
            <a:r>
              <a:rPr lang="zh-CN" altLang="en-US" dirty="0" smtClean="0"/>
              <a:t>流程控制语句</a:t>
            </a:r>
            <a:endParaRPr lang="zh-CN" altLang="en-US" sz="29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87844"/>
            <a:ext cx="3767504" cy="5108205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/>
              <a:t>Lua 编程语言流程控制语句通过程序设定一个或多个条件语句来设定。在条件为 true 时执行指定程序代码，在条件为 false 时执行其他指定代码。</a:t>
            </a:r>
          </a:p>
        </p:txBody>
      </p:sp>
      <p:pic>
        <p:nvPicPr>
          <p:cNvPr id="4" name="图片 3" descr="0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8989" y="785080"/>
            <a:ext cx="4186238" cy="574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5639045" y="6335713"/>
            <a:ext cx="3055938" cy="522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流程控制流程图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流程控制语句</a:t>
            </a:r>
            <a:endParaRPr lang="zh-CN" altLang="en-US" sz="2900" noProof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87844"/>
            <a:ext cx="7886700" cy="510820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/>
              <a:t>分支语句</a:t>
            </a:r>
            <a:r>
              <a:rPr lang="en-US" altLang="zh-CN" dirty="0" smtClean="0"/>
              <a:t>:if..then..else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/>
              <a:t>循环语句</a:t>
            </a:r>
            <a:r>
              <a:rPr lang="en-US" altLang="zh-CN" dirty="0" smtClean="0"/>
              <a:t>: while,  repeat,  for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/>
              <a:t>跳转语句：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return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条件控制语句</a:t>
            </a:r>
            <a:endParaRPr lang="zh-CN" altLang="en-US" sz="2900" noProof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87844"/>
            <a:ext cx="7886700" cy="5108205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noProof="1" smtClean="0"/>
              <a:t>控制结构的条件表达式结果可以是任何值，</a:t>
            </a:r>
            <a:r>
              <a:rPr lang="en-US" altLang="zh-CN" noProof="1" smtClean="0"/>
              <a:t>Lua</a:t>
            </a:r>
            <a:r>
              <a:rPr lang="zh-CN" altLang="en-US" noProof="1" smtClean="0"/>
              <a:t>认为</a:t>
            </a:r>
            <a:r>
              <a:rPr lang="en-US" altLang="zh-CN" b="1" noProof="1" smtClean="0">
                <a:solidFill>
                  <a:srgbClr val="FF0000"/>
                </a:solidFill>
              </a:rPr>
              <a:t>false</a:t>
            </a:r>
            <a:r>
              <a:rPr lang="zh-CN" altLang="en-US" b="1" noProof="1" smtClean="0">
                <a:solidFill>
                  <a:srgbClr val="FF0000"/>
                </a:solidFill>
              </a:rPr>
              <a:t>和</a:t>
            </a:r>
            <a:r>
              <a:rPr lang="en-US" altLang="zh-CN" b="1" noProof="1" smtClean="0">
                <a:solidFill>
                  <a:srgbClr val="FF0000"/>
                </a:solidFill>
              </a:rPr>
              <a:t>nil</a:t>
            </a:r>
            <a:r>
              <a:rPr lang="zh-CN" altLang="en-US" b="1" noProof="1" smtClean="0">
                <a:solidFill>
                  <a:srgbClr val="FF0000"/>
                </a:solidFill>
              </a:rPr>
              <a:t>为假，其他值为真</a:t>
            </a:r>
            <a:r>
              <a:rPr lang="zh-CN" altLang="en-US" noProof="1" smtClean="0"/>
              <a:t>。</a:t>
            </a:r>
          </a:p>
          <a:p>
            <a:pPr marL="0" algn="just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noProof="1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noProof="1" smtClean="0"/>
              <a:t>单分支</a:t>
            </a:r>
            <a:r>
              <a:rPr lang="en-US" altLang="zh-CN" noProof="1" smtClean="0"/>
              <a:t>:</a:t>
            </a:r>
          </a:p>
          <a:p>
            <a:pPr marL="457200" lvl="1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b="1" noProof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en-US" altLang="zh-CN" sz="2800" noProof="1" smtClean="0"/>
              <a:t> conditions </a:t>
            </a:r>
            <a:r>
              <a:rPr lang="en-US" altLang="zh-CN" sz="2800" b="1" noProof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</a:t>
            </a:r>
            <a:r>
              <a:rPr lang="en-US" altLang="zh-CN" sz="2800" noProof="1" smtClean="0"/>
              <a:t> </a:t>
            </a:r>
          </a:p>
          <a:p>
            <a:pPr marL="457200" lvl="1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noProof="1" smtClean="0"/>
              <a:t>    	-- then</a:t>
            </a:r>
            <a:r>
              <a:rPr lang="zh-CN" altLang="en-US" sz="2800" noProof="1" smtClean="0"/>
              <a:t>部分</a:t>
            </a:r>
          </a:p>
          <a:p>
            <a:pPr marL="457200" lvl="1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b="1" noProof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</a:t>
            </a:r>
          </a:p>
          <a:p>
            <a:pPr algn="just"/>
            <a:endParaRPr lang="en-US" altLang="zh-CN" noProof="1"/>
          </a:p>
        </p:txBody>
      </p:sp>
      <p:sp>
        <p:nvSpPr>
          <p:cNvPr id="4" name="文本占位符 60418"/>
          <p:cNvSpPr txBox="1">
            <a:spLocks noChangeArrowheads="1"/>
          </p:cNvSpPr>
          <p:nvPr/>
        </p:nvSpPr>
        <p:spPr>
          <a:xfrm>
            <a:off x="4846637" y="2894623"/>
            <a:ext cx="3717071" cy="2211388"/>
          </a:xfrm>
          <a:prstGeom prst="rect">
            <a:avLst/>
          </a:prstGeom>
        </p:spPr>
        <p:txBody>
          <a:bodyPr/>
          <a:lstStyle/>
          <a:p>
            <a:pPr marL="228600" marR="0" lvl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:</a:t>
            </a:r>
          </a:p>
          <a:p>
            <a:pPr marL="457200" marR="0" lvl="1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if a&lt;0 then</a:t>
            </a:r>
          </a:p>
          <a:p>
            <a:pPr marL="457200" marR="0" lvl="1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a=0</a:t>
            </a:r>
          </a:p>
          <a:p>
            <a:pPr marL="457200" marR="0" lvl="1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end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条件控制语句</a:t>
            </a:r>
            <a:endParaRPr lang="zh-CN" altLang="en-US" sz="2900" noProof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49795"/>
            <a:ext cx="4277458" cy="5108205"/>
          </a:xfrm>
        </p:spPr>
        <p:txBody>
          <a:bodyPr/>
          <a:lstStyle/>
          <a:p>
            <a:pPr indent="0"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/>
              <a:t>双分支</a:t>
            </a:r>
            <a:r>
              <a:rPr lang="en-US" altLang="zh-CN" dirty="0" smtClean="0"/>
              <a:t>:</a:t>
            </a: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en-US" altLang="zh-CN" sz="2800" dirty="0" smtClean="0"/>
              <a:t> conditions 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</a:t>
            </a:r>
            <a:r>
              <a:rPr lang="en-US" altLang="zh-CN" sz="2800" dirty="0" smtClean="0"/>
              <a:t> </a:t>
            </a: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/>
              <a:t>  		-- then</a:t>
            </a:r>
            <a:r>
              <a:rPr lang="zh-CN" altLang="en-US" sz="2800" dirty="0" smtClean="0"/>
              <a:t>部分</a:t>
            </a: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else</a:t>
            </a: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/>
              <a:t>  		-- else</a:t>
            </a:r>
            <a:r>
              <a:rPr lang="zh-CN" altLang="en-US" sz="2800" dirty="0" smtClean="0"/>
              <a:t>部分</a:t>
            </a: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</a:t>
            </a:r>
          </a:p>
        </p:txBody>
      </p:sp>
      <p:sp>
        <p:nvSpPr>
          <p:cNvPr id="4" name="文本占位符 60418"/>
          <p:cNvSpPr txBox="1">
            <a:spLocks noChangeArrowheads="1"/>
          </p:cNvSpPr>
          <p:nvPr/>
        </p:nvSpPr>
        <p:spPr>
          <a:xfrm>
            <a:off x="4976446" y="1266091"/>
            <a:ext cx="3851031" cy="44664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800" noProof="1" smtClean="0">
                <a:solidFill>
                  <a:srgbClr val="0070C0"/>
                </a:solidFill>
                <a:sym typeface="+mn-ea"/>
              </a:rPr>
              <a:t>例</a:t>
            </a:r>
            <a:r>
              <a:rPr lang="en-US" altLang="zh-CN" sz="2800" noProof="1" smtClean="0">
                <a:solidFill>
                  <a:srgbClr val="0070C0"/>
                </a:solidFill>
                <a:sym typeface="+mn-ea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2800" noProof="1" smtClean="0">
                <a:solidFill>
                  <a:srgbClr val="0070C0"/>
                </a:solidFill>
                <a:sym typeface="+mn-ea"/>
              </a:rPr>
              <a:t>    a=10</a:t>
            </a:r>
          </a:p>
          <a:p>
            <a:pPr>
              <a:lnSpc>
                <a:spcPct val="120000"/>
              </a:lnSpc>
            </a:pPr>
            <a:r>
              <a:rPr lang="en-US" altLang="zh-CN" sz="2800" noProof="1" smtClean="0">
                <a:solidFill>
                  <a:srgbClr val="0070C0"/>
                </a:solidFill>
                <a:sym typeface="+mn-ea"/>
              </a:rPr>
              <a:t>    if a &lt;0 then</a:t>
            </a:r>
          </a:p>
          <a:p>
            <a:pPr lvl="1">
              <a:lnSpc>
                <a:spcPct val="120000"/>
              </a:lnSpc>
            </a:pPr>
            <a:r>
              <a:rPr lang="en-US" altLang="zh-CN" sz="2800" noProof="1" smtClean="0">
                <a:solidFill>
                  <a:srgbClr val="0070C0"/>
                </a:solidFill>
                <a:sym typeface="+mn-ea"/>
              </a:rPr>
              <a:t>      print "a&lt;0"</a:t>
            </a:r>
          </a:p>
          <a:p>
            <a:pPr lvl="1">
              <a:lnSpc>
                <a:spcPct val="120000"/>
              </a:lnSpc>
            </a:pPr>
            <a:r>
              <a:rPr lang="en-US" altLang="zh-CN" sz="2800" noProof="1" smtClean="0">
                <a:solidFill>
                  <a:srgbClr val="0070C0"/>
                </a:solidFill>
                <a:sym typeface="+mn-ea"/>
              </a:rPr>
              <a:t>else</a:t>
            </a:r>
          </a:p>
          <a:p>
            <a:pPr lvl="1">
              <a:lnSpc>
                <a:spcPct val="120000"/>
              </a:lnSpc>
            </a:pPr>
            <a:r>
              <a:rPr lang="en-US" altLang="zh-CN" sz="2800" noProof="1" smtClean="0">
                <a:solidFill>
                  <a:srgbClr val="0070C0"/>
                </a:solidFill>
                <a:sym typeface="+mn-ea"/>
              </a:rPr>
              <a:t> 	  print "a&gt;=0"</a:t>
            </a:r>
          </a:p>
          <a:p>
            <a:pPr lvl="1">
              <a:lnSpc>
                <a:spcPct val="120000"/>
              </a:lnSpc>
            </a:pPr>
            <a:r>
              <a:rPr lang="en-US" altLang="zh-CN" sz="2800" noProof="1" smtClean="0">
                <a:solidFill>
                  <a:srgbClr val="0070C0"/>
                </a:solidFill>
                <a:sym typeface="+mn-ea"/>
              </a:rPr>
              <a:t>end</a:t>
            </a:r>
            <a:endParaRPr lang="en-US" altLang="zh-CN" sz="2800" noProof="1">
              <a:solidFill>
                <a:srgbClr val="0070C0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7291" y="1860951"/>
            <a:ext cx="3150218" cy="3057178"/>
            <a:chOff x="772940" y="2047875"/>
            <a:chExt cx="3752469" cy="3280602"/>
          </a:xfrm>
        </p:grpSpPr>
        <p:sp>
          <p:nvSpPr>
            <p:cNvPr id="29" name="菱形 28"/>
            <p:cNvSpPr/>
            <p:nvPr/>
          </p:nvSpPr>
          <p:spPr>
            <a:xfrm>
              <a:off x="1017541" y="2047875"/>
              <a:ext cx="3280602" cy="3280602"/>
            </a:xfrm>
            <a:prstGeom prst="diamond">
              <a:avLst/>
            </a:prstGeom>
            <a:solidFill>
              <a:srgbClr val="DCE1E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200000"/>
                </a:lnSpc>
              </a:pP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8" name="菱形 37"/>
            <p:cNvSpPr/>
            <p:nvPr/>
          </p:nvSpPr>
          <p:spPr>
            <a:xfrm>
              <a:off x="1244807" y="2047875"/>
              <a:ext cx="3280602" cy="3280602"/>
            </a:xfrm>
            <a:prstGeom prst="diamond">
              <a:avLst/>
            </a:prstGeom>
            <a:noFill/>
            <a:ln w="19050">
              <a:solidFill>
                <a:srgbClr val="C9D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9" name="菱形 48"/>
            <p:cNvSpPr/>
            <p:nvPr/>
          </p:nvSpPr>
          <p:spPr>
            <a:xfrm>
              <a:off x="772940" y="2047875"/>
              <a:ext cx="3280602" cy="3280602"/>
            </a:xfrm>
            <a:prstGeom prst="diamond">
              <a:avLst/>
            </a:prstGeom>
            <a:noFill/>
            <a:ln w="19050">
              <a:solidFill>
                <a:srgbClr val="C9D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MH_SubTitle_1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485438" y="3320229"/>
              <a:ext cx="2138873" cy="583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179705" lvl="0" algn="ctr">
                <a:lnSpc>
                  <a:spcPct val="150000"/>
                </a:lnSpc>
              </a:pPr>
              <a:r>
                <a:rPr lang="zh-CN" altLang="en-US" sz="4000" b="1" dirty="0">
                  <a:solidFill>
                    <a:srgbClr val="1D4E79"/>
                  </a:solidFill>
                  <a:latin typeface="+mn-lt"/>
                  <a:ea typeface="+mn-ea"/>
                  <a:cs typeface="+mn-ea"/>
                  <a:sym typeface="+mn-lt"/>
                </a:rPr>
                <a:t>目录</a:t>
              </a:r>
              <a:endParaRPr lang="en-US" altLang="zh-CN" sz="4000" b="1" dirty="0">
                <a:solidFill>
                  <a:srgbClr val="1D4E79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126333" y="2208560"/>
            <a:ext cx="4393824" cy="967962"/>
            <a:chOff x="5501777" y="706292"/>
            <a:chExt cx="5400000" cy="967962"/>
          </a:xfrm>
        </p:grpSpPr>
        <p:grpSp>
          <p:nvGrpSpPr>
            <p:cNvPr id="3" name="组合 2"/>
            <p:cNvGrpSpPr/>
            <p:nvPr/>
          </p:nvGrpSpPr>
          <p:grpSpPr>
            <a:xfrm>
              <a:off x="5501777" y="706292"/>
              <a:ext cx="5400000" cy="967962"/>
              <a:chOff x="5257176" y="1260694"/>
              <a:chExt cx="5400000" cy="967962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5257176" y="1260694"/>
                <a:ext cx="5400000" cy="565608"/>
              </a:xfrm>
              <a:prstGeom prst="rect">
                <a:avLst/>
              </a:prstGeom>
              <a:solidFill>
                <a:srgbClr val="DCE1E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200000"/>
                  </a:lnSpc>
                </a:pPr>
                <a:endPara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5796071" y="1274549"/>
                <a:ext cx="401879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1D4E79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  <a:sym typeface="+mn-lt"/>
                  </a:rPr>
                  <a:t>  赋值语句</a:t>
                </a:r>
              </a:p>
              <a:p>
                <a:endParaRPr lang="zh-CN" altLang="en-US" sz="2800" b="1" dirty="0">
                  <a:solidFill>
                    <a:srgbClr val="1D4E7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5603568" y="718705"/>
              <a:ext cx="684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1D4E79"/>
                  </a:solidFill>
                  <a:cs typeface="+mn-ea"/>
                  <a:sym typeface="+mn-lt"/>
                </a:rPr>
                <a:t>01</a:t>
              </a:r>
              <a:endParaRPr lang="zh-CN" altLang="en-US" sz="2800" dirty="0">
                <a:solidFill>
                  <a:srgbClr val="1D4E79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126333" y="3301477"/>
            <a:ext cx="4393824" cy="565608"/>
            <a:chOff x="5501778" y="1799209"/>
            <a:chExt cx="5400001" cy="565608"/>
          </a:xfrm>
        </p:grpSpPr>
        <p:grpSp>
          <p:nvGrpSpPr>
            <p:cNvPr id="4" name="组合 3"/>
            <p:cNvGrpSpPr/>
            <p:nvPr/>
          </p:nvGrpSpPr>
          <p:grpSpPr>
            <a:xfrm>
              <a:off x="5501778" y="1799209"/>
              <a:ext cx="5400001" cy="565608"/>
              <a:chOff x="5257177" y="2353611"/>
              <a:chExt cx="5400001" cy="565608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5257177" y="2353611"/>
                <a:ext cx="5400001" cy="565608"/>
              </a:xfrm>
              <a:prstGeom prst="rect">
                <a:avLst/>
              </a:prstGeom>
              <a:solidFill>
                <a:srgbClr val="DCE1E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200000"/>
                  </a:lnSpc>
                </a:pPr>
                <a:endPara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5775651" y="2394599"/>
                <a:ext cx="40187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1D4E79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  <a:sym typeface="+mn-lt"/>
                  </a:rPr>
                  <a:t>  局部变量与块</a:t>
                </a: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5563668" y="1827024"/>
              <a:ext cx="9026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1D4E79"/>
                  </a:solidFill>
                  <a:cs typeface="+mn-ea"/>
                  <a:sym typeface="+mn-lt"/>
                </a:rPr>
                <a:t>02 </a:t>
              </a:r>
              <a:endParaRPr lang="zh-CN" altLang="en-US" sz="2800" dirty="0">
                <a:solidFill>
                  <a:srgbClr val="1D4E79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126333" y="4211432"/>
            <a:ext cx="4393824" cy="565608"/>
            <a:chOff x="5501777" y="1799209"/>
            <a:chExt cx="5400000" cy="565608"/>
          </a:xfrm>
        </p:grpSpPr>
        <p:grpSp>
          <p:nvGrpSpPr>
            <p:cNvPr id="15" name="组合 14"/>
            <p:cNvGrpSpPr/>
            <p:nvPr/>
          </p:nvGrpSpPr>
          <p:grpSpPr>
            <a:xfrm>
              <a:off x="5501777" y="1799209"/>
              <a:ext cx="5400000" cy="565608"/>
              <a:chOff x="5257176" y="2353611"/>
              <a:chExt cx="5400000" cy="56560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5257176" y="2353611"/>
                <a:ext cx="5400000" cy="565608"/>
              </a:xfrm>
              <a:prstGeom prst="rect">
                <a:avLst/>
              </a:prstGeom>
              <a:solidFill>
                <a:srgbClr val="DCE1E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200000"/>
                  </a:lnSpc>
                </a:pPr>
                <a:endPara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775651" y="2394599"/>
                <a:ext cx="40187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1D4E79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  <a:sym typeface="+mn-lt"/>
                  </a:rPr>
                  <a:t>  流程控制语句</a:t>
                </a:r>
              </a:p>
            </p:txBody>
          </p:sp>
        </p:grpSp>
        <p:sp>
          <p:nvSpPr>
            <p:cNvPr id="18" name="TextBox 65"/>
            <p:cNvSpPr txBox="1"/>
            <p:nvPr/>
          </p:nvSpPr>
          <p:spPr>
            <a:xfrm>
              <a:off x="5563668" y="1827024"/>
              <a:ext cx="666473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1D4E79"/>
                  </a:solidFill>
                  <a:cs typeface="+mn-ea"/>
                  <a:sym typeface="+mn-lt"/>
                </a:rPr>
                <a:t>03</a:t>
              </a:r>
              <a:endParaRPr lang="zh-CN" altLang="en-US" sz="2800" dirty="0">
                <a:solidFill>
                  <a:srgbClr val="1D4E79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条件控制语句</a:t>
            </a:r>
            <a:endParaRPr lang="zh-CN" altLang="en-US" sz="2900" noProof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3480" y="1433272"/>
            <a:ext cx="4277458" cy="5108205"/>
          </a:xfrm>
        </p:spPr>
        <p:txBody>
          <a:bodyPr/>
          <a:lstStyle/>
          <a:p>
            <a:pPr indent="0"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 smtClean="0"/>
              <a:t>多分支：</a:t>
            </a:r>
            <a:endParaRPr lang="en-US" altLang="zh-CN" sz="2400" dirty="0" smtClean="0"/>
          </a:p>
          <a:p>
            <a:pPr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dirty="0"/>
              <a:t> 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en-US" altLang="zh-CN" dirty="0" smtClean="0"/>
              <a:t> conditions 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</a:t>
            </a:r>
            <a:r>
              <a:rPr lang="en-US" altLang="zh-CN" dirty="0" smtClean="0"/>
              <a:t> </a:t>
            </a:r>
          </a:p>
          <a:p>
            <a:pPr marL="457200" lvl="1" inden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/>
              <a:t>  	-- then</a:t>
            </a:r>
            <a:r>
              <a:rPr lang="zh-CN" altLang="en-US" dirty="0" smtClean="0"/>
              <a:t>部分</a:t>
            </a:r>
          </a:p>
          <a:p>
            <a:pPr marL="457200" lvl="1" inden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elseif</a:t>
            </a:r>
            <a:r>
              <a:rPr lang="en-US" altLang="zh-CN" dirty="0" smtClean="0"/>
              <a:t> conditions 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</a:t>
            </a:r>
          </a:p>
          <a:p>
            <a:pPr marL="457200" lvl="1" inden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/>
              <a:t>  	-- </a:t>
            </a:r>
            <a:r>
              <a:rPr lang="en-US" altLang="zh-CN" dirty="0" err="1" smtClean="0"/>
              <a:t>elseif</a:t>
            </a:r>
            <a:r>
              <a:rPr lang="zh-CN" altLang="en-US" dirty="0" smtClean="0"/>
              <a:t>部分</a:t>
            </a:r>
          </a:p>
          <a:p>
            <a:pPr marL="457200" lvl="1" inden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/>
              <a:t>.. --</a:t>
            </a:r>
            <a:r>
              <a:rPr lang="zh-CN" altLang="en-US" dirty="0" smtClean="0"/>
              <a:t>多个</a:t>
            </a:r>
            <a:r>
              <a:rPr lang="en-US" altLang="zh-CN" dirty="0" err="1" smtClean="0"/>
              <a:t>elseif</a:t>
            </a:r>
            <a:endParaRPr lang="en-US" altLang="zh-CN" dirty="0" smtClean="0"/>
          </a:p>
          <a:p>
            <a:pPr marL="457200" lvl="1" inden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else</a:t>
            </a:r>
          </a:p>
          <a:p>
            <a:pPr marL="457200" lvl="1" inden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/>
              <a:t> 	 -- else</a:t>
            </a:r>
            <a:r>
              <a:rPr lang="zh-CN" altLang="en-US" dirty="0" smtClean="0"/>
              <a:t>部分</a:t>
            </a:r>
          </a:p>
          <a:p>
            <a:pPr marL="457200" lvl="1" inden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5345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条件控制语句</a:t>
            </a:r>
            <a:endParaRPr lang="zh-CN" altLang="en-US" sz="2900" noProof="1" smtClean="0"/>
          </a:p>
        </p:txBody>
      </p:sp>
      <p:pic>
        <p:nvPicPr>
          <p:cNvPr id="5" name="图片 1" descr="H1QUU97YC`%CE(~IW`67XJ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6611" y="1280161"/>
            <a:ext cx="7127143" cy="426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占位符 64514"/>
          <p:cNvSpPr txBox="1">
            <a:spLocks noChangeArrowheads="1"/>
          </p:cNvSpPr>
          <p:nvPr/>
        </p:nvSpPr>
        <p:spPr>
          <a:xfrm>
            <a:off x="1066800" y="5679828"/>
            <a:ext cx="7039707" cy="1072662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由于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Lua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不支持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switch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语句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所以这种一连串的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if-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elseif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代码是很常见的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3.2 while</a:t>
            </a:r>
            <a:r>
              <a:rPr lang="zh-CN" altLang="en-US" dirty="0" smtClean="0"/>
              <a:t>语句</a:t>
            </a:r>
            <a:endParaRPr lang="zh-CN" altLang="en-US" sz="2900" noProof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3479" y="1433272"/>
            <a:ext cx="7970229" cy="5108205"/>
          </a:xfrm>
        </p:spPr>
        <p:txBody>
          <a:bodyPr/>
          <a:lstStyle/>
          <a:p>
            <a:pPr marL="342900" algn="just">
              <a:lnSpc>
                <a:spcPct val="120000"/>
              </a:lnSpc>
              <a:buClr>
                <a:schemeClr val="tx2"/>
              </a:buClr>
            </a:pPr>
            <a:r>
              <a:rPr lang="zh-CN" altLang="en-US" dirty="0" smtClean="0"/>
              <a:t>如果条件为假，循环结束；否则，执行循环体；并重复这一过程。</a:t>
            </a:r>
          </a:p>
          <a:p>
            <a:pPr marL="342900" algn="just">
              <a:lnSpc>
                <a:spcPct val="120000"/>
              </a:lnSpc>
              <a:buClr>
                <a:schemeClr val="tx2"/>
              </a:buClr>
            </a:pPr>
            <a:r>
              <a:rPr lang="zh-CN" altLang="en-US" dirty="0" smtClean="0"/>
              <a:t>语法</a:t>
            </a:r>
            <a:r>
              <a:rPr lang="en-US" altLang="zh-CN" dirty="0" smtClean="0"/>
              <a:t>:</a:t>
            </a:r>
          </a:p>
          <a:p>
            <a:pPr marL="742950" lvl="1" algn="just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</a:t>
            </a:r>
            <a:r>
              <a:rPr lang="en-US" altLang="zh-CN" sz="2800" dirty="0" smtClean="0"/>
              <a:t> conditions 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</a:t>
            </a:r>
          </a:p>
          <a:p>
            <a:pPr marL="742950" lvl="1" algn="just">
              <a:lnSpc>
                <a:spcPct val="120000"/>
              </a:lnSpc>
              <a:buNone/>
            </a:pPr>
            <a:r>
              <a:rPr lang="en-US" altLang="zh-CN" sz="2800" dirty="0" smtClean="0"/>
              <a:t>    statements</a:t>
            </a:r>
          </a:p>
          <a:p>
            <a:pPr marL="742950" lvl="1" algn="just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</a:t>
            </a:r>
          </a:p>
        </p:txBody>
      </p:sp>
      <p:sp>
        <p:nvSpPr>
          <p:cNvPr id="7" name="内容占位符 61442"/>
          <p:cNvSpPr txBox="1">
            <a:spLocks noChangeArrowheads="1"/>
          </p:cNvSpPr>
          <p:nvPr/>
        </p:nvSpPr>
        <p:spPr>
          <a:xfrm>
            <a:off x="4976446" y="2360734"/>
            <a:ext cx="3632689" cy="3178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236FBC"/>
            </a:solidFill>
          </a:ln>
        </p:spPr>
        <p:txBody>
          <a:bodyPr/>
          <a:lstStyle/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:</a:t>
            </a:r>
          </a:p>
          <a:p>
            <a:pPr marL="457200" marR="0" lvl="1" indent="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=0</a:t>
            </a:r>
          </a:p>
          <a:p>
            <a:pPr marL="457200" marR="0" lvl="1" indent="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while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&lt;10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do</a:t>
            </a:r>
          </a:p>
          <a:p>
            <a:pPr marL="457200" marR="0" lvl="1" indent="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print(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*2)</a:t>
            </a:r>
          </a:p>
          <a:p>
            <a:pPr marL="457200" marR="0" lvl="1" indent="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	  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=i+1</a:t>
            </a:r>
          </a:p>
          <a:p>
            <a:pPr marL="457200" marR="0" lvl="1" indent="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end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550" y="3102751"/>
            <a:ext cx="621169" cy="37552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3.3 </a:t>
            </a:r>
            <a:r>
              <a:rPr lang="en-US" altLang="zh-CN" noProof="1" smtClean="0"/>
              <a:t>repeat</a:t>
            </a:r>
            <a:r>
              <a:rPr lang="zh-CN" altLang="en-US" dirty="0" smtClean="0"/>
              <a:t>语句</a:t>
            </a:r>
            <a:endParaRPr lang="zh-CN" altLang="en-US" sz="2900" noProof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3479" y="1433272"/>
            <a:ext cx="7970229" cy="5108205"/>
          </a:xfrm>
        </p:spPr>
        <p:txBody>
          <a:bodyPr/>
          <a:lstStyle/>
          <a:p>
            <a:pPr indent="0"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noProof="1" smtClean="0"/>
              <a:t>一条</a:t>
            </a:r>
            <a:r>
              <a:rPr lang="en-US" altLang="zh-CN" noProof="1" smtClean="0"/>
              <a:t>repeat…until</a:t>
            </a:r>
            <a:r>
              <a:rPr lang="zh-CN" altLang="en-US" noProof="1" smtClean="0"/>
              <a:t>语句重复执行其循环体</a:t>
            </a:r>
            <a:r>
              <a:rPr lang="zh-CN" altLang="en-US" noProof="1" smtClean="0">
                <a:solidFill>
                  <a:srgbClr val="C00000"/>
                </a:solidFill>
              </a:rPr>
              <a:t>直到条件为真时结束</a:t>
            </a:r>
            <a:r>
              <a:rPr lang="zh-CN" altLang="en-US" noProof="1" smtClean="0"/>
              <a:t>。测试是在循环体之后做的，因此循环体至少会执行一次。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noProof="1" smtClean="0"/>
              <a:t>语法</a:t>
            </a:r>
            <a:r>
              <a:rPr lang="en-US" altLang="zh-CN" noProof="1" smtClean="0"/>
              <a:t>:</a:t>
            </a:r>
          </a:p>
          <a:p>
            <a:pPr marL="457200" lvl="1" indent="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800" b="1" noProof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repeat</a:t>
            </a:r>
          </a:p>
          <a:p>
            <a:pPr marL="457200" lvl="1" indent="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800" noProof="1" smtClean="0"/>
              <a:t>    statements</a:t>
            </a:r>
          </a:p>
          <a:p>
            <a:pPr marL="457200" lvl="1" indent="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800" b="1" noProof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until</a:t>
            </a:r>
            <a:r>
              <a:rPr lang="en-US" altLang="zh-CN" sz="2800" noProof="1" smtClean="0"/>
              <a:t> conditions</a:t>
            </a:r>
            <a:endParaRPr lang="en-US" altLang="zh-CN" sz="2800" noProof="1"/>
          </a:p>
        </p:txBody>
      </p:sp>
      <p:sp>
        <p:nvSpPr>
          <p:cNvPr id="7" name="内容占位符 61442"/>
          <p:cNvSpPr txBox="1">
            <a:spLocks noChangeArrowheads="1"/>
          </p:cNvSpPr>
          <p:nvPr/>
        </p:nvSpPr>
        <p:spPr>
          <a:xfrm>
            <a:off x="5046784" y="3152042"/>
            <a:ext cx="3632689" cy="3178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236FBC"/>
            </a:solidFill>
          </a:ln>
        </p:spPr>
        <p:txBody>
          <a:bodyPr/>
          <a:lstStyle/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: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pt-BR" altLang="zh-CN" sz="2800" dirty="0" smtClean="0"/>
              <a:t>n = 0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pt-BR" altLang="zh-CN" sz="2800" dirty="0" smtClean="0">
                <a:solidFill>
                  <a:srgbClr val="0070C0"/>
                </a:solidFill>
              </a:rPr>
              <a:t>repeat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pt-BR" altLang="zh-CN" sz="2800" dirty="0" smtClean="0"/>
              <a:t> 	  print(n)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pt-BR" altLang="zh-CN" sz="2800" dirty="0" smtClean="0"/>
              <a:t> 	  n=n+2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pt-BR" altLang="zh-CN" sz="2800" dirty="0" smtClean="0">
                <a:solidFill>
                  <a:srgbClr val="0070C0"/>
                </a:solidFill>
              </a:rPr>
              <a:t>until</a:t>
            </a:r>
            <a:r>
              <a:rPr lang="pt-BR" altLang="zh-CN" sz="2800" dirty="0" smtClean="0"/>
              <a:t> n&gt;10</a:t>
            </a:r>
            <a:endParaRPr lang="pt-BR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1" y="4235660"/>
            <a:ext cx="649898" cy="2475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典型</a:t>
            </a:r>
            <a:r>
              <a:rPr lang="en-US" altLang="zh-CN" dirty="0" smtClean="0"/>
              <a:t>for</a:t>
            </a:r>
            <a:r>
              <a:rPr lang="zh-CN" altLang="en-US" dirty="0" smtClean="0"/>
              <a:t>语句</a:t>
            </a:r>
            <a:endParaRPr lang="zh-CN" altLang="en-US" sz="2900" noProof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" y="1433272"/>
            <a:ext cx="5328138" cy="5108205"/>
          </a:xfrm>
        </p:spPr>
        <p:txBody>
          <a:bodyPr/>
          <a:lstStyle/>
          <a:p>
            <a:pPr indent="0"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/>
              <a:t>语法</a:t>
            </a:r>
            <a:r>
              <a:rPr lang="en-US" altLang="zh-CN" dirty="0" smtClean="0"/>
              <a:t>:</a:t>
            </a: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 err="1" smtClean="0"/>
              <a:t>var</a:t>
            </a:r>
            <a:r>
              <a:rPr lang="en-US" altLang="zh-CN" sz="2800" dirty="0" smtClean="0"/>
              <a:t>=exp1,exp2,exp3 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</a:t>
            </a: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/>
              <a:t>    loop-part</a:t>
            </a: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</a:t>
            </a:r>
          </a:p>
          <a:p>
            <a:pPr marL="457200" lvl="1" indent="0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err="1" smtClean="0"/>
              <a:t>var</a:t>
            </a:r>
            <a:r>
              <a:rPr lang="zh-CN" altLang="en-US" sz="2800" dirty="0" smtClean="0"/>
              <a:t>从</a:t>
            </a:r>
            <a:r>
              <a:rPr lang="en-US" altLang="zh-CN" sz="2800" dirty="0" smtClean="0"/>
              <a:t>exp1</a:t>
            </a:r>
            <a:r>
              <a:rPr lang="zh-CN" altLang="en-US" sz="2800" dirty="0" smtClean="0"/>
              <a:t>（初始值）变化到</a:t>
            </a:r>
            <a:r>
              <a:rPr lang="en-US" altLang="zh-CN" sz="2800" dirty="0" smtClean="0"/>
              <a:t>exp2</a:t>
            </a:r>
            <a:r>
              <a:rPr lang="zh-CN" altLang="en-US" sz="2800" dirty="0" smtClean="0"/>
              <a:t>（终止值），每次变化以</a:t>
            </a:r>
            <a:r>
              <a:rPr lang="en-US" altLang="zh-CN" sz="2800" dirty="0" smtClean="0"/>
              <a:t>exp3</a:t>
            </a:r>
            <a:r>
              <a:rPr lang="zh-CN" altLang="en-US" sz="2800" dirty="0" smtClean="0"/>
              <a:t>为步长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并执行</a:t>
            </a:r>
            <a:r>
              <a:rPr lang="en-US" altLang="zh-CN" sz="2800" dirty="0" smtClean="0"/>
              <a:t>loop-part</a:t>
            </a:r>
            <a:r>
              <a:rPr lang="zh-CN" altLang="en-US" sz="2800" dirty="0" smtClean="0"/>
              <a:t>。其中</a:t>
            </a:r>
            <a:r>
              <a:rPr lang="en-US" altLang="zh-CN" sz="2800" dirty="0" smtClean="0"/>
              <a:t>exp3</a:t>
            </a:r>
            <a:r>
              <a:rPr lang="zh-CN" altLang="en-US" sz="2800" dirty="0" smtClean="0"/>
              <a:t>可以省略，默认</a:t>
            </a:r>
            <a:r>
              <a:rPr lang="en-US" altLang="zh-CN" sz="2800" dirty="0" smtClean="0"/>
              <a:t>step=1</a:t>
            </a:r>
          </a:p>
        </p:txBody>
      </p:sp>
      <p:sp>
        <p:nvSpPr>
          <p:cNvPr id="7" name="内容占位符 61442"/>
          <p:cNvSpPr txBox="1">
            <a:spLocks noChangeArrowheads="1"/>
          </p:cNvSpPr>
          <p:nvPr/>
        </p:nvSpPr>
        <p:spPr>
          <a:xfrm>
            <a:off x="5521566" y="1529861"/>
            <a:ext cx="3516924" cy="46071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236FBC"/>
            </a:solidFill>
          </a:ln>
        </p:spPr>
        <p:txBody>
          <a:bodyPr/>
          <a:lstStyle/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: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a={}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-10,10 do  a[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]=math.abs(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*2)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-10,10 do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print(a[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典型</a:t>
            </a:r>
            <a:r>
              <a:rPr lang="en-US" altLang="zh-CN" dirty="0" smtClean="0"/>
              <a:t>for</a:t>
            </a:r>
            <a:r>
              <a:rPr lang="zh-CN" altLang="en-US" dirty="0" smtClean="0"/>
              <a:t>语句</a:t>
            </a:r>
            <a:endParaRPr lang="zh-CN" altLang="en-US" sz="2900" noProof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9954" y="1433272"/>
            <a:ext cx="7877907" cy="5108205"/>
          </a:xfrm>
        </p:spPr>
        <p:txBody>
          <a:bodyPr/>
          <a:lstStyle/>
          <a:p>
            <a:pPr indent="0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/>
              <a:t>有几点需要注意</a:t>
            </a:r>
          </a:p>
          <a:p>
            <a:pPr marL="1200150" lvl="1" indent="-457200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 smtClean="0"/>
              <a:t>三个表达式只会被计算一次，并且是在循环开始前。</a:t>
            </a:r>
          </a:p>
          <a:p>
            <a:pPr marL="1200150" lvl="1" indent="-457200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 smtClean="0"/>
              <a:t>控制变量</a:t>
            </a:r>
            <a:r>
              <a:rPr lang="en-US" altLang="zh-CN" sz="2800" dirty="0" err="1" smtClean="0"/>
              <a:t>var</a:t>
            </a:r>
            <a:r>
              <a:rPr lang="zh-CN" altLang="en-US" sz="2800" dirty="0" smtClean="0"/>
              <a:t>是局部变量自动被声明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并且只在循环内有效</a:t>
            </a:r>
            <a:r>
              <a:rPr lang="en-US" altLang="zh-CN" sz="2800" dirty="0" smtClean="0"/>
              <a:t>. </a:t>
            </a:r>
          </a:p>
          <a:p>
            <a:pPr marL="1200150" lvl="1" indent="-457200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 smtClean="0"/>
              <a:t>如果需要保留控制变量的值，需要在循环中将其保存在另一个变量中 </a:t>
            </a:r>
          </a:p>
          <a:p>
            <a:pPr marL="1200150" lvl="1" indent="-457200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 smtClean="0"/>
              <a:t>循环过程中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不要改变控制变量的值</a:t>
            </a:r>
          </a:p>
          <a:p>
            <a:pPr marL="1200150" lvl="1" indent="-457200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 smtClean="0"/>
              <a:t>如果要退出循环，使用</a:t>
            </a:r>
            <a:r>
              <a:rPr lang="en-US" altLang="zh-CN" sz="2800" dirty="0" smtClean="0"/>
              <a:t>break</a:t>
            </a:r>
            <a:r>
              <a:rPr lang="zh-CN" altLang="en-US" sz="2800" dirty="0" smtClean="0"/>
              <a:t>语句。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3.5 </a:t>
            </a:r>
            <a:r>
              <a:rPr lang="zh-CN" altLang="en-US" dirty="0" smtClean="0"/>
              <a:t>泛型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endParaRPr lang="zh-CN" altLang="en-US" sz="2900" noProof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9954" y="1433272"/>
            <a:ext cx="7877907" cy="5108205"/>
          </a:xfrm>
        </p:spPr>
        <p:txBody>
          <a:bodyPr/>
          <a:lstStyle/>
          <a:p>
            <a:pPr indent="0"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/>
              <a:t>解释器在运行脚本前，会用所有的命令行参数创建一个名为</a:t>
            </a:r>
            <a:r>
              <a:rPr lang="en-US" altLang="zh-CN" dirty="0" err="1" smtClean="0"/>
              <a:t>arg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，测试脚本 </a:t>
            </a:r>
            <a:r>
              <a:rPr lang="en-US" altLang="zh-CN" dirty="0" smtClean="0"/>
              <a:t>args.lua</a:t>
            </a:r>
            <a:r>
              <a:rPr lang="zh-CN" altLang="en-US" dirty="0" smtClean="0"/>
              <a:t>：</a:t>
            </a:r>
          </a:p>
          <a:p>
            <a:pPr lvl="1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/>
              <a:t>for </a:t>
            </a:r>
            <a:r>
              <a:rPr lang="en-US" altLang="zh-CN" sz="2800" dirty="0" err="1" smtClean="0"/>
              <a:t>k,v</a:t>
            </a:r>
            <a:r>
              <a:rPr lang="en-US" altLang="zh-CN" sz="2800" dirty="0" smtClean="0"/>
              <a:t> in 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ipairs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arg</a:t>
            </a:r>
            <a:r>
              <a:rPr lang="en-US" altLang="zh-CN" sz="2800" dirty="0" smtClean="0"/>
              <a:t>) do </a:t>
            </a:r>
          </a:p>
          <a:p>
            <a:pPr lvl="1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/>
              <a:t> 		print('</a:t>
            </a:r>
            <a:r>
              <a:rPr lang="en-US" altLang="zh-CN" sz="2800" dirty="0" err="1" smtClean="0"/>
              <a:t>arg</a:t>
            </a:r>
            <a:r>
              <a:rPr lang="en-US" altLang="zh-CN" sz="2800" dirty="0" smtClean="0"/>
              <a:t>[' .. k .. '] = ' .. v) </a:t>
            </a:r>
          </a:p>
          <a:p>
            <a:pPr lvl="1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/>
              <a:t>end</a:t>
            </a:r>
          </a:p>
          <a:p>
            <a:pPr inden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/>
              <a:t>调用命令</a:t>
            </a:r>
            <a:r>
              <a:rPr lang="zh-CN" altLang="en-US" dirty="0" smtClean="0"/>
              <a:t>：</a:t>
            </a:r>
            <a:r>
              <a:rPr lang="en-US" altLang="zh-CN" sz="2800" dirty="0" err="1" smtClean="0"/>
              <a:t>lua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-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 args.lua  </a:t>
            </a:r>
            <a:r>
              <a:rPr lang="en-US" altLang="zh-CN" sz="2800" dirty="0" err="1" smtClean="0"/>
              <a:t>youxi</a:t>
            </a:r>
            <a:r>
              <a:rPr lang="en-US" altLang="zh-CN" sz="2800" dirty="0" smtClean="0"/>
              <a:t>  </a:t>
            </a:r>
            <a:r>
              <a:rPr lang="en-US" altLang="zh-CN" sz="2800" dirty="0" smtClean="0"/>
              <a:t>100</a:t>
            </a:r>
          </a:p>
          <a:p>
            <a:pPr indent="0"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 smtClean="0"/>
              <a:t>输出</a:t>
            </a:r>
            <a:r>
              <a:rPr lang="zh-CN" altLang="en-US" sz="2800" dirty="0" smtClean="0"/>
              <a:t>结果： </a:t>
            </a:r>
            <a:r>
              <a:rPr lang="en-US" altLang="zh-CN" sz="2800" dirty="0" err="1" smtClean="0"/>
              <a:t>arg</a:t>
            </a:r>
            <a:r>
              <a:rPr lang="en-US" altLang="zh-CN" sz="2800" dirty="0" smtClean="0"/>
              <a:t>[1]=</a:t>
            </a:r>
            <a:r>
              <a:rPr lang="en-US" altLang="zh-CN" sz="2800" dirty="0" err="1" smtClean="0"/>
              <a:t>youxi</a:t>
            </a:r>
            <a:endParaRPr lang="en-US" altLang="zh-CN" sz="2800" dirty="0" smtClean="0"/>
          </a:p>
          <a:p>
            <a:pPr lvl="1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/>
              <a:t>         </a:t>
            </a:r>
            <a:r>
              <a:rPr lang="en-US" altLang="zh-CN" sz="2800" dirty="0" err="1" smtClean="0"/>
              <a:t>arg</a:t>
            </a:r>
            <a:r>
              <a:rPr lang="en-US" altLang="zh-CN" sz="2800" dirty="0" smtClean="0"/>
              <a:t>[2</a:t>
            </a:r>
            <a:r>
              <a:rPr lang="en-US" altLang="zh-CN" sz="2800" dirty="0" smtClean="0"/>
              <a:t>]=100</a:t>
            </a:r>
          </a:p>
          <a:p>
            <a:pPr indent="0">
              <a:lnSpc>
                <a:spcPct val="120000"/>
              </a:lnSpc>
            </a:pPr>
            <a:endParaRPr lang="en-US" altLang="zh-CN" dirty="0" smtClean="0"/>
          </a:p>
          <a:p>
            <a:pPr indent="0">
              <a:lnSpc>
                <a:spcPct val="120000"/>
              </a:lnSpc>
            </a:pPr>
            <a:endParaRPr lang="en-US" altLang="zh-CN" dirty="0" smtClean="0"/>
          </a:p>
        </p:txBody>
      </p:sp>
      <p:pic>
        <p:nvPicPr>
          <p:cNvPr id="4" name="图片 3" descr="PO8{H24VO_0RYNCW(KO2G3H"/>
          <p:cNvPicPr>
            <a:picLocks noChangeAspect="1" noChangeArrowheads="1"/>
          </p:cNvPicPr>
          <p:nvPr/>
        </p:nvPicPr>
        <p:blipFill rotWithShape="1">
          <a:blip r:embed="rId3"/>
          <a:srcRect t="36832"/>
          <a:stretch/>
        </p:blipFill>
        <p:spPr bwMode="auto">
          <a:xfrm>
            <a:off x="812708" y="5098473"/>
            <a:ext cx="7958503" cy="1759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3.5 </a:t>
            </a:r>
            <a:r>
              <a:rPr lang="zh-CN" altLang="en-US" dirty="0" smtClean="0"/>
              <a:t>泛型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endParaRPr lang="zh-CN" altLang="en-US" sz="2900" noProof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77854"/>
            <a:ext cx="7877907" cy="5108205"/>
          </a:xfrm>
        </p:spPr>
        <p:txBody>
          <a:bodyPr/>
          <a:lstStyle/>
          <a:p>
            <a:pPr marL="82550" lvl="1" indent="0"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altLang="zh-C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altLang="zh-C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x=10</a:t>
            </a:r>
            <a:r>
              <a:rPr lang="en-US" altLang="zh-C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y=20, "</a:t>
            </a:r>
            <a:r>
              <a:rPr lang="en-US" altLang="zh-C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US" altLang="zh-C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altLang="zh-C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r>
              <a:rPr lang="en-US" altLang="zh-C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"}</a:t>
            </a:r>
          </a:p>
          <a:p>
            <a:pPr marL="82550" lvl="1" indent="0"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800" dirty="0" smtClean="0"/>
          </a:p>
          <a:p>
            <a:pPr marL="82550" lvl="1" indent="0"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i,v</a:t>
            </a:r>
            <a:r>
              <a:rPr lang="en-US" altLang="zh-CN" sz="2800" dirty="0" smtClean="0"/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</a:t>
            </a:r>
            <a:r>
              <a:rPr lang="en-US" altLang="zh-CN" sz="2800" dirty="0" smtClean="0"/>
              <a:t> </a:t>
            </a:r>
            <a:r>
              <a:rPr lang="en-US" altLang="zh-CN" sz="2800" b="1" dirty="0" err="1" smtClean="0">
                <a:solidFill>
                  <a:srgbClr val="FF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ipairs</a:t>
            </a:r>
            <a:r>
              <a:rPr lang="en-US" altLang="zh-CN" sz="2800" b="1" dirty="0">
                <a:solidFill>
                  <a:srgbClr val="FF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sz="2800" b="1" dirty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altLang="zh-CN" sz="2800" b="1" dirty="0">
                <a:solidFill>
                  <a:srgbClr val="FF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altLang="zh-CN" sz="2800" dirty="0" smtClean="0"/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82550" lvl="1" indent="0"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/>
              <a:t> 	</a:t>
            </a:r>
            <a:r>
              <a:rPr lang="en-US" altLang="zh-CN" sz="2800" dirty="0" smtClean="0"/>
              <a:t>print(</a:t>
            </a:r>
            <a:r>
              <a:rPr lang="en-US" altLang="zh-CN" sz="2800" dirty="0" err="1" smtClean="0"/>
              <a:t>i,v</a:t>
            </a:r>
            <a:r>
              <a:rPr lang="en-US" altLang="zh-CN" sz="2800" dirty="0" smtClean="0"/>
              <a:t>)</a:t>
            </a:r>
          </a:p>
          <a:p>
            <a:pPr marL="82550" lvl="1" indent="0"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82550" lvl="1" indent="0"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800" dirty="0" smtClean="0"/>
          </a:p>
          <a:p>
            <a:pPr marL="82550" lvl="1" indent="0"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k,v</a:t>
            </a:r>
            <a:r>
              <a:rPr lang="en-US" altLang="zh-CN" sz="2800" dirty="0" smtClean="0"/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</a:t>
            </a:r>
            <a:r>
              <a:rPr lang="en-US" altLang="zh-CN" sz="2800" dirty="0" smtClean="0"/>
              <a:t> </a:t>
            </a:r>
            <a:r>
              <a:rPr lang="en-US" altLang="zh-CN" sz="2800" b="1" dirty="0">
                <a:solidFill>
                  <a:srgbClr val="FF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pairs</a:t>
            </a:r>
            <a:r>
              <a:rPr lang="en-US" altLang="zh-CN" sz="2800" b="1" dirty="0">
                <a:solidFill>
                  <a:srgbClr val="FF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sz="2800" b="1" dirty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altLang="zh-CN" sz="2800" b="1" dirty="0">
                <a:solidFill>
                  <a:srgbClr val="FF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altLang="zh-CN" sz="2800" dirty="0" smtClean="0"/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82550" lvl="1" indent="0"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print</a:t>
            </a:r>
            <a:r>
              <a:rPr lang="en-US" altLang="zh-CN" sz="2800" dirty="0" smtClean="0"/>
              <a:t>(“k=”..k, “v=”..v)</a:t>
            </a:r>
          </a:p>
          <a:p>
            <a:pPr marL="82550" lvl="1" indent="0"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indent="0">
              <a:lnSpc>
                <a:spcPct val="120000"/>
              </a:lnSpc>
            </a:pPr>
            <a:endParaRPr lang="en-US" altLang="zh-CN" dirty="0" smtClean="0"/>
          </a:p>
          <a:p>
            <a:pPr indent="0">
              <a:lnSpc>
                <a:spcPct val="120000"/>
              </a:lnSpc>
            </a:pPr>
            <a:endParaRPr lang="en-US" altLang="zh-CN" dirty="0" smtClean="0"/>
          </a:p>
        </p:txBody>
      </p:sp>
      <p:pic>
        <p:nvPicPr>
          <p:cNvPr id="6" name="图片 5" descr="[%Z5C(4_F[EJ]FMVXWIP@FU"/>
          <p:cNvPicPr>
            <a:picLocks noChangeAspect="1" noChangeArrowheads="1"/>
          </p:cNvPicPr>
          <p:nvPr/>
        </p:nvPicPr>
        <p:blipFill rotWithShape="1">
          <a:blip r:embed="rId3"/>
          <a:srcRect r="26632" b="72896"/>
          <a:stretch/>
        </p:blipFill>
        <p:spPr bwMode="auto">
          <a:xfrm>
            <a:off x="5979502" y="2381157"/>
            <a:ext cx="2236243" cy="52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[%Z5C(4_F[EJ]FMVXWIP@FU"/>
          <p:cNvPicPr>
            <a:picLocks noChangeAspect="1" noChangeArrowheads="1"/>
          </p:cNvPicPr>
          <p:nvPr/>
        </p:nvPicPr>
        <p:blipFill rotWithShape="1">
          <a:blip r:embed="rId3"/>
          <a:srcRect t="37842" r="15723" b="2735"/>
          <a:stretch/>
        </p:blipFill>
        <p:spPr bwMode="auto">
          <a:xfrm>
            <a:off x="5979502" y="4065472"/>
            <a:ext cx="2568752" cy="1149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83130" y="2105891"/>
            <a:ext cx="8631379" cy="1537854"/>
          </a:xfrm>
          <a:prstGeom prst="rect">
            <a:avLst/>
          </a:prstGeom>
          <a:noFill/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129" y="3849736"/>
            <a:ext cx="8631379" cy="1537854"/>
          </a:xfrm>
          <a:prstGeom prst="rect">
            <a:avLst/>
          </a:prstGeom>
          <a:noFill/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4.3.5 </a:t>
            </a:r>
            <a:r>
              <a:rPr lang="zh-CN" altLang="en-US" dirty="0" smtClean="0"/>
              <a:t>泛型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endParaRPr lang="zh-CN" altLang="en-US" sz="2900" noProof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9954" y="1433272"/>
            <a:ext cx="8194431" cy="5108205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 smtClean="0"/>
              <a:t>for...in</a:t>
            </a:r>
            <a:r>
              <a:rPr lang="zh-CN" altLang="en-US" sz="2400" dirty="0" smtClean="0"/>
              <a:t>语句可以帮助我们遍历</a:t>
            </a:r>
            <a:r>
              <a:rPr lang="en-US" altLang="zh-CN" sz="2400" dirty="0" smtClean="0"/>
              <a:t>table</a:t>
            </a:r>
            <a:r>
              <a:rPr lang="zh-CN" altLang="en-US" sz="2400" dirty="0" smtClean="0"/>
              <a:t>元素。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 dirty="0" err="1" smtClean="0">
                <a:solidFill>
                  <a:srgbClr val="FF0000"/>
                </a:solidFill>
              </a:rPr>
              <a:t>ipairs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：</a:t>
            </a:r>
            <a:r>
              <a:rPr lang="zh-CN" altLang="en-US" sz="2400" dirty="0" smtClean="0"/>
              <a:t>只用</a:t>
            </a:r>
            <a:r>
              <a:rPr lang="zh-CN" altLang="en-US" sz="2400" dirty="0"/>
              <a:t>于遍历 </a:t>
            </a:r>
            <a:r>
              <a:rPr lang="en-US" altLang="zh-CN" sz="2400" dirty="0"/>
              <a:t>table</a:t>
            </a:r>
            <a:r>
              <a:rPr lang="zh-CN" altLang="en-US" sz="2400" dirty="0" smtClean="0"/>
              <a:t>中</a:t>
            </a:r>
            <a:r>
              <a:rPr lang="zh-CN" altLang="en-US" sz="2400" dirty="0" smtClean="0">
                <a:solidFill>
                  <a:srgbClr val="FF0000"/>
                </a:solidFill>
              </a:rPr>
              <a:t>数组</a:t>
            </a:r>
            <a:r>
              <a:rPr lang="zh-CN" altLang="en-US" sz="2400" dirty="0" smtClean="0"/>
              <a:t>部分的</a:t>
            </a:r>
            <a:r>
              <a:rPr lang="zh-CN" altLang="en-US" sz="2400" dirty="0" smtClean="0">
                <a:solidFill>
                  <a:srgbClr val="FF0000"/>
                </a:solidFill>
              </a:rPr>
              <a:t>迭代器函数</a:t>
            </a:r>
            <a:r>
              <a:rPr lang="zh-CN" altLang="en-US" sz="2400" dirty="0" smtClean="0"/>
              <a:t>。在每次循环中，循环变量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被赋予一个索引值，元素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被赋予对应于该索引的数组元素值</a:t>
            </a:r>
            <a:r>
              <a:rPr lang="en-US" altLang="zh-CN" sz="2400" dirty="0" smtClean="0"/>
              <a:t>.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FF0000"/>
                </a:solidFill>
              </a:rPr>
              <a:t>pairs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：可以</a:t>
            </a:r>
            <a:r>
              <a:rPr lang="zh-CN" altLang="en-US" sz="2400" dirty="0"/>
              <a:t>遍历整个</a:t>
            </a:r>
            <a:r>
              <a:rPr lang="en-US" altLang="zh-CN" sz="2400" dirty="0"/>
              <a:t>table</a:t>
            </a:r>
            <a:r>
              <a:rPr lang="zh-CN" altLang="en-US" sz="2400" dirty="0" smtClean="0"/>
              <a:t>，包括</a:t>
            </a:r>
            <a:r>
              <a:rPr lang="zh-CN" altLang="en-US" sz="2400" dirty="0"/>
              <a:t>数组和非数组部分。</a:t>
            </a:r>
            <a:endParaRPr lang="en-US" altLang="zh-CN" sz="2400" dirty="0" smtClean="0"/>
          </a:p>
        </p:txBody>
      </p:sp>
      <p:pic>
        <p:nvPicPr>
          <p:cNvPr id="5" name="图片 2" descr="_Z2MVFM(SERB$F9%A0WX2_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0463" y="3748941"/>
            <a:ext cx="6750538" cy="305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3.5 </a:t>
            </a:r>
            <a:r>
              <a:rPr lang="zh-CN" altLang="en-US" dirty="0" smtClean="0"/>
              <a:t>泛型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endParaRPr lang="zh-CN" altLang="en-US" sz="2900" noProof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9954" y="1433272"/>
            <a:ext cx="8194431" cy="5108205"/>
          </a:xfrm>
        </p:spPr>
        <p:txBody>
          <a:bodyPr/>
          <a:lstStyle/>
          <a:p>
            <a:pPr indent="0"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noProof="1" smtClean="0"/>
              <a:t>泛型</a:t>
            </a:r>
            <a:r>
              <a:rPr lang="en-US" altLang="zh-CN" noProof="1" smtClean="0"/>
              <a:t>for</a:t>
            </a:r>
            <a:r>
              <a:rPr lang="zh-CN" altLang="en-US" noProof="1" smtClean="0"/>
              <a:t>功能强大</a:t>
            </a:r>
            <a:r>
              <a:rPr lang="en-US" altLang="zh-CN" noProof="1" smtClean="0"/>
              <a:t>,</a:t>
            </a:r>
            <a:r>
              <a:rPr lang="zh-CN" altLang="en-US" noProof="1" smtClean="0"/>
              <a:t>写出的代码极具可读性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noProof="1" smtClean="0"/>
              <a:t>通过不同的迭代器</a:t>
            </a:r>
            <a:r>
              <a:rPr lang="en-US" altLang="zh-CN" noProof="1" smtClean="0"/>
              <a:t>,</a:t>
            </a:r>
            <a:r>
              <a:rPr lang="zh-CN" altLang="en-US" noProof="1" smtClean="0"/>
              <a:t>几乎可以遍历所有的东西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noProof="1" smtClean="0"/>
              <a:t>标准库中提供了几种迭代器</a:t>
            </a:r>
            <a:r>
              <a:rPr lang="en-US" altLang="zh-CN" noProof="1" smtClean="0"/>
              <a:t>:</a:t>
            </a:r>
          </a:p>
          <a:p>
            <a:pPr lvl="1" indent="0"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noProof="1" smtClean="0"/>
              <a:t>迭代文件中的每行</a:t>
            </a:r>
            <a:r>
              <a:rPr lang="en-US" altLang="zh-CN" noProof="1" smtClean="0"/>
              <a:t>:</a:t>
            </a:r>
            <a:r>
              <a:rPr lang="en-US" altLang="zh-CN" b="1" noProof="1">
                <a:solidFill>
                  <a:srgbClr val="FF0000"/>
                </a:solidFill>
              </a:rPr>
              <a:t>io.lines</a:t>
            </a:r>
          </a:p>
          <a:p>
            <a:pPr lvl="1" indent="0"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noProof="1" smtClean="0"/>
              <a:t>迭代 </a:t>
            </a:r>
            <a:r>
              <a:rPr lang="en-US" altLang="zh-CN" noProof="1" smtClean="0"/>
              <a:t>table </a:t>
            </a:r>
            <a:r>
              <a:rPr lang="zh-CN" altLang="en-US" noProof="1" smtClean="0"/>
              <a:t>元素</a:t>
            </a:r>
            <a:r>
              <a:rPr lang="en-US" altLang="zh-CN" noProof="1" smtClean="0"/>
              <a:t>:</a:t>
            </a:r>
            <a:r>
              <a:rPr lang="en-US" altLang="zh-CN" b="1" noProof="1" smtClean="0">
                <a:solidFill>
                  <a:srgbClr val="FF0000"/>
                </a:solidFill>
              </a:rPr>
              <a:t>pairs</a:t>
            </a:r>
          </a:p>
          <a:p>
            <a:pPr lvl="1" indent="0"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noProof="1" smtClean="0"/>
              <a:t>迭代 数组元素</a:t>
            </a:r>
            <a:r>
              <a:rPr lang="en-US" altLang="zh-CN" noProof="1" smtClean="0"/>
              <a:t>: </a:t>
            </a:r>
            <a:r>
              <a:rPr lang="en-US" altLang="zh-CN" b="1" noProof="1">
                <a:solidFill>
                  <a:srgbClr val="FF0000"/>
                </a:solidFill>
              </a:rPr>
              <a:t>ipairs</a:t>
            </a:r>
          </a:p>
          <a:p>
            <a:pPr lvl="1" indent="0"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noProof="1" smtClean="0"/>
              <a:t>迭代字符串中的单词</a:t>
            </a:r>
            <a:r>
              <a:rPr lang="en-US" altLang="zh-CN" noProof="1" smtClean="0"/>
              <a:t>:</a:t>
            </a:r>
            <a:r>
              <a:rPr lang="en-US" altLang="zh-CN" b="1" noProof="1">
                <a:solidFill>
                  <a:srgbClr val="FF0000"/>
                </a:solidFill>
              </a:rPr>
              <a:t>string.gmatch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noProof="1" smtClean="0">
                <a:solidFill>
                  <a:srgbClr val="0070C0"/>
                </a:solidFill>
              </a:rPr>
              <a:t>注：也可以自己编写迭代器。虽然泛型</a:t>
            </a:r>
            <a:r>
              <a:rPr lang="en-US" altLang="zh-CN" noProof="1" smtClean="0">
                <a:solidFill>
                  <a:srgbClr val="0070C0"/>
                </a:solidFill>
              </a:rPr>
              <a:t>for</a:t>
            </a:r>
            <a:r>
              <a:rPr lang="zh-CN" altLang="en-US" noProof="1" smtClean="0">
                <a:solidFill>
                  <a:srgbClr val="0070C0"/>
                </a:solidFill>
              </a:rPr>
              <a:t>的使用比较简单，但编写迭代器函数有很多细节要注意。在后续课程中学习。</a:t>
            </a:r>
          </a:p>
          <a:p>
            <a:pPr>
              <a:lnSpc>
                <a:spcPct val="80000"/>
              </a:lnSpc>
              <a:buFontTx/>
              <a:buNone/>
            </a:pPr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赋值语句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r>
              <a:rPr lang="zh-CN" altLang="en-US" dirty="0" smtClean="0"/>
              <a:t>赋值是修改一个变量的值或修改一个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表中字段的值。</a:t>
            </a:r>
          </a:p>
          <a:p>
            <a:pPr lvl="1" algn="just">
              <a:lnSpc>
                <a:spcPct val="110000"/>
              </a:lnSpc>
            </a:pPr>
            <a:r>
              <a:rPr lang="en-US" altLang="zh-CN" sz="2800" dirty="0" smtClean="0"/>
              <a:t>a = "hello" .. "world"</a:t>
            </a:r>
          </a:p>
          <a:p>
            <a:pPr lvl="1" algn="just">
              <a:lnSpc>
                <a:spcPct val="110000"/>
              </a:lnSpc>
            </a:pPr>
            <a:r>
              <a:rPr lang="en-US" altLang="zh-CN" sz="2800" dirty="0" smtClean="0"/>
              <a:t>t={n=0}</a:t>
            </a:r>
          </a:p>
          <a:p>
            <a:pPr lvl="1" algn="just">
              <a:lnSpc>
                <a:spcPct val="110000"/>
              </a:lnSpc>
            </a:pPr>
            <a:r>
              <a:rPr lang="en-US" altLang="zh-CN" sz="2800" dirty="0" err="1" smtClean="0"/>
              <a:t>t.n</a:t>
            </a:r>
            <a:r>
              <a:rPr lang="en-US" altLang="zh-CN" sz="2800" dirty="0" smtClean="0"/>
              <a:t> = </a:t>
            </a:r>
            <a:r>
              <a:rPr lang="en-US" altLang="zh-CN" sz="2800" dirty="0" err="1" smtClean="0"/>
              <a:t>t.n</a:t>
            </a:r>
            <a:r>
              <a:rPr lang="en-US" altLang="zh-CN" sz="2800" dirty="0" smtClean="0"/>
              <a:t> + 1</a:t>
            </a:r>
          </a:p>
          <a:p>
            <a:pPr algn="just">
              <a:lnSpc>
                <a:spcPct val="110000"/>
              </a:lnSpc>
            </a:pPr>
            <a:endParaRPr lang="zh-CN" altLang="en-US" dirty="0" smtClean="0"/>
          </a:p>
          <a:p>
            <a:pPr algn="just"/>
            <a:endParaRPr lang="zh-CN" altLang="en-US" b="1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3.5 </a:t>
            </a:r>
            <a:r>
              <a:rPr lang="zh-CN" altLang="en-US" dirty="0" smtClean="0"/>
              <a:t>泛型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endParaRPr lang="zh-CN" altLang="en-US" sz="2900" noProof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9954" y="1433272"/>
            <a:ext cx="8194431" cy="5108205"/>
          </a:xfrm>
        </p:spPr>
        <p:txBody>
          <a:bodyPr/>
          <a:lstStyle/>
          <a:p>
            <a:pPr indent="0">
              <a:lnSpc>
                <a:spcPct val="120000"/>
              </a:lnSpc>
            </a:pPr>
            <a:r>
              <a:rPr lang="zh-CN" altLang="en-US" noProof="1" smtClean="0"/>
              <a:t>泛型</a:t>
            </a:r>
            <a:r>
              <a:rPr lang="en-US" altLang="zh-CN" noProof="1" smtClean="0"/>
              <a:t>for</a:t>
            </a:r>
            <a:r>
              <a:rPr lang="zh-CN" altLang="en-US" noProof="1" smtClean="0"/>
              <a:t>和数值</a:t>
            </a:r>
            <a:r>
              <a:rPr lang="en-US" altLang="zh-CN" noProof="1" smtClean="0"/>
              <a:t>for</a:t>
            </a:r>
            <a:r>
              <a:rPr lang="zh-CN" altLang="en-US" noProof="1" smtClean="0"/>
              <a:t>有两点相同：</a:t>
            </a:r>
          </a:p>
          <a:p>
            <a:pPr lvl="1" indent="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noProof="1" smtClean="0">
                <a:sym typeface="+mn-ea"/>
              </a:rPr>
              <a:t>1. </a:t>
            </a:r>
            <a:r>
              <a:rPr lang="zh-CN" altLang="en-US" noProof="1" smtClean="0">
                <a:sym typeface="+mn-ea"/>
              </a:rPr>
              <a:t>控制变量是局部变量</a:t>
            </a:r>
            <a:endParaRPr lang="zh-CN" altLang="en-US" noProof="1" smtClean="0"/>
          </a:p>
          <a:p>
            <a:pPr lvl="1" indent="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noProof="1" smtClean="0">
                <a:sym typeface="+mn-ea"/>
              </a:rPr>
              <a:t>2. </a:t>
            </a:r>
            <a:r>
              <a:rPr lang="zh-CN" altLang="en-US" noProof="1" smtClean="0">
                <a:sym typeface="+mn-ea"/>
              </a:rPr>
              <a:t>不要修改控制变量的值</a:t>
            </a:r>
            <a:endParaRPr lang="zh-CN" altLang="en-US" noProof="1" smtClean="0"/>
          </a:p>
          <a:p>
            <a:pPr indent="0">
              <a:lnSpc>
                <a:spcPct val="120000"/>
              </a:lnSpc>
            </a:pPr>
            <a:r>
              <a:rPr lang="zh-CN" altLang="en-US" noProof="1" smtClean="0">
                <a:sym typeface="+mn-ea"/>
              </a:rPr>
              <a:t>一个更具体的示例:</a:t>
            </a:r>
            <a:r>
              <a:rPr lang="zh-CN" altLang="en-US" noProof="1" smtClean="0"/>
              <a:t> </a:t>
            </a:r>
            <a:endParaRPr lang="zh-CN" altLang="en-US" noProof="1" smtClean="0">
              <a:sym typeface="+mn-ea"/>
            </a:endParaRPr>
          </a:p>
          <a:p>
            <a:pPr marL="457200" indent="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noProof="1" smtClean="0">
                <a:sym typeface="+mn-ea"/>
              </a:rPr>
              <a:t>days = </a:t>
            </a:r>
            <a:r>
              <a:rPr lang="en-US" altLang="zh-CN" noProof="1" smtClean="0">
                <a:solidFill>
                  <a:srgbClr val="0070C0"/>
                </a:solidFill>
                <a:sym typeface="+mn-ea"/>
              </a:rPr>
              <a:t>{"Sunday", "Monday", "Tuesday", "Wednesday", "Thursday", "Friday", "Saturday"}</a:t>
            </a:r>
          </a:p>
          <a:p>
            <a:pPr marL="457200" indent="0" algn="just">
              <a:lnSpc>
                <a:spcPct val="120000"/>
              </a:lnSpc>
              <a:spcBef>
                <a:spcPts val="0"/>
              </a:spcBef>
              <a:buSzPct val="60000"/>
              <a:buFontTx/>
              <a:buNone/>
            </a:pPr>
            <a:r>
              <a:rPr lang="en-US" altLang="zh-CN" noProof="1" smtClean="0">
                <a:sym typeface="+mn-ea"/>
              </a:rPr>
              <a:t>for k,v in ipairs(days) do</a:t>
            </a:r>
            <a:endParaRPr lang="en-US" altLang="zh-CN" noProof="1" smtClean="0"/>
          </a:p>
          <a:p>
            <a:pPr marL="457200" indent="0" algn="just">
              <a:lnSpc>
                <a:spcPct val="120000"/>
              </a:lnSpc>
              <a:spcBef>
                <a:spcPts val="0"/>
              </a:spcBef>
              <a:buSzPct val="60000"/>
              <a:buFontTx/>
              <a:buNone/>
            </a:pPr>
            <a:r>
              <a:rPr lang="en-US" altLang="zh-CN" noProof="1" smtClean="0">
                <a:sym typeface="+mn-ea"/>
              </a:rPr>
              <a:t>     print("k="..k,"v="..v)</a:t>
            </a:r>
            <a:endParaRPr lang="en-US" altLang="zh-CN" noProof="1" smtClean="0"/>
          </a:p>
          <a:p>
            <a:pPr marL="457200" indent="0" algn="just">
              <a:lnSpc>
                <a:spcPct val="120000"/>
              </a:lnSpc>
              <a:spcBef>
                <a:spcPts val="0"/>
              </a:spcBef>
              <a:buSzPct val="60000"/>
              <a:buFontTx/>
              <a:buNone/>
            </a:pPr>
            <a:r>
              <a:rPr lang="en-US" altLang="zh-CN" noProof="1" smtClean="0">
                <a:sym typeface="+mn-ea"/>
              </a:rPr>
              <a:t>end</a:t>
            </a:r>
            <a:endParaRPr lang="zh-CN" altLang="en-US" noProof="1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6560" y="5568083"/>
            <a:ext cx="2952096" cy="973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3.5 </a:t>
            </a:r>
            <a:r>
              <a:rPr lang="zh-CN" altLang="en-US" dirty="0" smtClean="0"/>
              <a:t>泛型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endParaRPr lang="zh-CN" altLang="en-US" sz="2900" noProof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9954" y="1433272"/>
            <a:ext cx="8194431" cy="5108205"/>
          </a:xfrm>
        </p:spPr>
        <p:txBody>
          <a:bodyPr/>
          <a:lstStyle/>
          <a:p>
            <a:pPr marL="457200" indent="0" algn="just">
              <a:lnSpc>
                <a:spcPct val="120000"/>
              </a:lnSpc>
              <a:spcBef>
                <a:spcPct val="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/>
              <a:t>现在要将一个名称转换成它在一周中的位置，我们只需要创建一个逆向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，这个逆向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以一周中每天的名称作为索引，位置数字作为值：</a:t>
            </a:r>
          </a:p>
          <a:p>
            <a:pPr marL="457200" lvl="1" indent="0" algn="just">
              <a:lnSpc>
                <a:spcPct val="120000"/>
              </a:lnSpc>
              <a:spcBef>
                <a:spcPct val="0"/>
              </a:spcBef>
              <a:buSzPct val="60000"/>
              <a:buFontTx/>
              <a:buNone/>
            </a:pPr>
            <a:r>
              <a:rPr lang="en-US" altLang="zh-CN" sz="2800" dirty="0" err="1" smtClean="0"/>
              <a:t>revdays</a:t>
            </a:r>
            <a:r>
              <a:rPr lang="en-US" altLang="zh-CN" sz="2800" dirty="0" smtClean="0"/>
              <a:t>={}</a:t>
            </a:r>
          </a:p>
          <a:p>
            <a:pPr marL="457200" lvl="1" indent="0" algn="just">
              <a:lnSpc>
                <a:spcPct val="120000"/>
              </a:lnSpc>
              <a:spcBef>
                <a:spcPct val="0"/>
              </a:spcBef>
              <a:buSzPct val="60000"/>
              <a:buFontTx/>
              <a:buNone/>
            </a:pPr>
            <a:r>
              <a:rPr lang="en-US" altLang="zh-CN" sz="2800" dirty="0" smtClean="0"/>
              <a:t>for </a:t>
            </a:r>
            <a:r>
              <a:rPr lang="en-US" altLang="zh-CN" sz="2800" dirty="0" err="1" smtClean="0"/>
              <a:t>k,v</a:t>
            </a:r>
            <a:r>
              <a:rPr lang="en-US" altLang="zh-CN" sz="2800" dirty="0" smtClean="0"/>
              <a:t> in </a:t>
            </a:r>
            <a:r>
              <a:rPr lang="en-US" altLang="zh-CN" sz="2800" dirty="0" err="1" smtClean="0"/>
              <a:t>ipairs</a:t>
            </a:r>
            <a:r>
              <a:rPr lang="en-US" altLang="zh-CN" sz="2800" dirty="0" smtClean="0"/>
              <a:t>(days) do</a:t>
            </a:r>
          </a:p>
          <a:p>
            <a:pPr marL="457200" lvl="1" indent="0" algn="just">
              <a:lnSpc>
                <a:spcPct val="120000"/>
              </a:lnSpc>
              <a:spcBef>
                <a:spcPct val="0"/>
              </a:spcBef>
              <a:buSzPct val="60000"/>
              <a:buFontTx/>
              <a:buNone/>
            </a:pPr>
            <a:r>
              <a:rPr lang="en-US" altLang="zh-CN" sz="2800" dirty="0" smtClean="0"/>
              <a:t>     </a:t>
            </a:r>
            <a:r>
              <a:rPr lang="en-US" altLang="zh-CN" sz="2800" dirty="0" err="1" smtClean="0"/>
              <a:t>revdays</a:t>
            </a:r>
            <a:r>
              <a:rPr lang="en-US" altLang="zh-CN" sz="2800" dirty="0" smtClean="0"/>
              <a:t>[v]=k</a:t>
            </a:r>
          </a:p>
          <a:p>
            <a:pPr marL="457200" lvl="1" indent="0" algn="just">
              <a:lnSpc>
                <a:spcPct val="120000"/>
              </a:lnSpc>
              <a:spcBef>
                <a:spcPct val="0"/>
              </a:spcBef>
              <a:buSzPct val="60000"/>
              <a:buFontTx/>
              <a:buNone/>
            </a:pPr>
            <a:r>
              <a:rPr lang="en-US" altLang="zh-CN" sz="2800" dirty="0" smtClean="0"/>
              <a:t>end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3.5 </a:t>
            </a:r>
            <a:r>
              <a:rPr lang="zh-CN" altLang="en-US" dirty="0" smtClean="0"/>
              <a:t>泛型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endParaRPr lang="zh-CN" altLang="en-US" sz="2900" noProof="1" smtClean="0"/>
          </a:p>
        </p:txBody>
      </p:sp>
      <p:pic>
        <p:nvPicPr>
          <p:cNvPr id="4" name="图片 3" descr="S~E3G(`3PYW9749A`G9)1}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5469" y="1240591"/>
            <a:ext cx="7327547" cy="561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305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3.6 </a:t>
            </a:r>
            <a:r>
              <a:rPr lang="en-US" altLang="zh-CN" noProof="1" smtClean="0"/>
              <a:t>break</a:t>
            </a:r>
            <a:r>
              <a:rPr lang="zh-CN" altLang="en-US" noProof="1" smtClean="0"/>
              <a:t>和</a:t>
            </a:r>
            <a:r>
              <a:rPr lang="en-US" altLang="zh-CN" noProof="1" smtClean="0"/>
              <a:t>return</a:t>
            </a:r>
            <a:r>
              <a:rPr lang="zh-CN" altLang="en-US" noProof="1" smtClean="0"/>
              <a:t>语句</a:t>
            </a:r>
            <a:endParaRPr lang="zh-CN" altLang="en-US" sz="2900" noProof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9954" y="1433272"/>
            <a:ext cx="8194431" cy="5108205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en-US" altLang="zh-CN" dirty="0" smtClean="0"/>
              <a:t>break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语句用于跳出当前的块</a:t>
            </a:r>
          </a:p>
          <a:p>
            <a:pPr algn="just">
              <a:lnSpc>
                <a:spcPct val="110000"/>
              </a:lnSpc>
            </a:pPr>
            <a:r>
              <a:rPr lang="en-US" altLang="zh-CN" dirty="0" smtClean="0"/>
              <a:t>break</a:t>
            </a:r>
            <a:r>
              <a:rPr lang="zh-CN" altLang="en-US" dirty="0" smtClean="0"/>
              <a:t>语句用来退出当前循环（</a:t>
            </a:r>
            <a:r>
              <a:rPr lang="en-US" altLang="zh-CN" dirty="0" smtClean="0"/>
              <a:t>for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repeat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）</a:t>
            </a:r>
          </a:p>
          <a:p>
            <a:pPr algn="just">
              <a:lnSpc>
                <a:spcPct val="110000"/>
              </a:lnSpc>
            </a:pPr>
            <a:r>
              <a:rPr lang="en-US" altLang="zh-CN" dirty="0" smtClean="0"/>
              <a:t>return</a:t>
            </a:r>
            <a:r>
              <a:rPr lang="zh-CN" altLang="en-US" dirty="0" smtClean="0"/>
              <a:t>用来从函数返回结果，当一个函数自然结束时，结尾会有一个默认的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。</a:t>
            </a:r>
          </a:p>
          <a:p>
            <a:pPr algn="just">
              <a:lnSpc>
                <a:spcPct val="110000"/>
              </a:lnSpc>
            </a:pPr>
            <a:r>
              <a:rPr lang="en-US" altLang="zh-CN" dirty="0" err="1" smtClean="0"/>
              <a:t>Lua</a:t>
            </a:r>
            <a:r>
              <a:rPr lang="zh-CN" altLang="en-US" dirty="0" smtClean="0"/>
              <a:t>语法要求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只能出现在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的结尾一句（也就是说：作为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的最后一句，或者在</a:t>
            </a:r>
            <a:r>
              <a:rPr lang="en-US" altLang="zh-CN" dirty="0" smtClean="0"/>
              <a:t>end</a:t>
            </a:r>
            <a:r>
              <a:rPr lang="zh-CN" altLang="en-US" dirty="0" smtClean="0"/>
              <a:t>之前，或者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前，或者</a:t>
            </a:r>
            <a:r>
              <a:rPr lang="en-US" altLang="zh-CN" dirty="0" smtClean="0"/>
              <a:t>until</a:t>
            </a:r>
            <a:r>
              <a:rPr lang="zh-CN" altLang="en-US" dirty="0" smtClean="0"/>
              <a:t>前）</a:t>
            </a:r>
            <a:r>
              <a:rPr lang="en-US" altLang="zh-CN" dirty="0" smtClean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3.6 </a:t>
            </a:r>
            <a:r>
              <a:rPr lang="en-US" altLang="zh-CN" noProof="1" smtClean="0"/>
              <a:t>break</a:t>
            </a:r>
            <a:r>
              <a:rPr lang="zh-CN" altLang="en-US" noProof="1" smtClean="0"/>
              <a:t>和</a:t>
            </a:r>
            <a:r>
              <a:rPr lang="en-US" altLang="zh-CN" noProof="1" smtClean="0"/>
              <a:t>return</a:t>
            </a:r>
            <a:r>
              <a:rPr lang="zh-CN" altLang="en-US" noProof="1" smtClean="0"/>
              <a:t>语句</a:t>
            </a:r>
            <a:endParaRPr lang="zh-CN" altLang="en-US" sz="2900" noProof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631" y="1433272"/>
            <a:ext cx="8053754" cy="5108205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mtClean="0"/>
              <a:t>a={'a','b','c'}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mtClean="0"/>
              <a:t>local i = 1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mtClean="0"/>
              <a:t>while a[i] do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mtClean="0"/>
              <a:t>    if a[i] == 'a' then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mtClean="0"/>
              <a:t>        break 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mtClean="0"/>
              <a:t>    end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mtClean="0"/>
              <a:t>    i = i + 1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mtClean="0"/>
              <a:t>end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mtClean="0"/>
              <a:t>print(i)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3.6 </a:t>
            </a:r>
            <a:r>
              <a:rPr lang="en-US" altLang="zh-CN" noProof="1" smtClean="0"/>
              <a:t>break</a:t>
            </a:r>
            <a:r>
              <a:rPr lang="zh-CN" altLang="en-US" noProof="1" smtClean="0"/>
              <a:t>和</a:t>
            </a:r>
            <a:r>
              <a:rPr lang="en-US" altLang="zh-CN" noProof="1" smtClean="0"/>
              <a:t>return</a:t>
            </a:r>
            <a:r>
              <a:rPr lang="zh-CN" altLang="en-US" noProof="1" smtClean="0"/>
              <a:t>语句</a:t>
            </a:r>
            <a:endParaRPr lang="zh-CN" altLang="en-US" sz="2900" noProof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631" y="1433272"/>
            <a:ext cx="8053754" cy="5108205"/>
          </a:xfrm>
        </p:spPr>
        <p:txBody>
          <a:bodyPr/>
          <a:lstStyle/>
          <a:p>
            <a:pPr algn="just"/>
            <a:r>
              <a:rPr lang="zh-CN" altLang="en-US" noProof="1" smtClean="0"/>
              <a:t>有时候为了调试或者其他目的需要在</a:t>
            </a:r>
            <a:r>
              <a:rPr lang="en-US" altLang="zh-CN" noProof="1" smtClean="0"/>
              <a:t>block</a:t>
            </a:r>
            <a:r>
              <a:rPr lang="zh-CN" altLang="en-US" noProof="1" smtClean="0"/>
              <a:t>的中间使用</a:t>
            </a:r>
            <a:r>
              <a:rPr lang="en-US" altLang="zh-CN" noProof="1" smtClean="0"/>
              <a:t>return</a:t>
            </a:r>
            <a:r>
              <a:rPr lang="zh-CN" altLang="en-US" noProof="1" smtClean="0"/>
              <a:t>或者</a:t>
            </a:r>
            <a:r>
              <a:rPr lang="en-US" altLang="zh-CN" noProof="1" smtClean="0"/>
              <a:t>break</a:t>
            </a:r>
            <a:r>
              <a:rPr lang="zh-CN" altLang="en-US" noProof="1" smtClean="0"/>
              <a:t>，可以显式的使用</a:t>
            </a:r>
            <a:r>
              <a:rPr lang="en-US" altLang="zh-CN" noProof="1" smtClean="0"/>
              <a:t>do..end</a:t>
            </a:r>
            <a:r>
              <a:rPr lang="zh-CN" altLang="en-US" noProof="1" smtClean="0"/>
              <a:t>来实现：</a:t>
            </a:r>
          </a:p>
          <a:p>
            <a:pPr lvl="1" algn="just">
              <a:buNone/>
            </a:pPr>
            <a:r>
              <a:rPr lang="en-US" altLang="zh-CN" sz="2800" noProof="1" smtClean="0"/>
              <a:t>function foo ()</a:t>
            </a:r>
          </a:p>
          <a:p>
            <a:pPr lvl="1" algn="just">
              <a:buNone/>
            </a:pPr>
            <a:r>
              <a:rPr lang="en-US" altLang="zh-CN" sz="2800" noProof="1" smtClean="0"/>
              <a:t>    return         </a:t>
            </a:r>
            <a:r>
              <a:rPr lang="en-US" altLang="zh-CN" sz="2800" noProof="1" smtClean="0">
                <a:solidFill>
                  <a:srgbClr val="0070C0"/>
                </a:solidFill>
              </a:rPr>
              <a:t>--&lt;&lt; SYNTAX ERROR</a:t>
            </a:r>
          </a:p>
          <a:p>
            <a:pPr marL="457200" lvl="1" indent="0" algn="just">
              <a:buNone/>
            </a:pPr>
            <a:r>
              <a:rPr lang="en-US" altLang="zh-CN" sz="2800" noProof="1" smtClean="0">
                <a:solidFill>
                  <a:srgbClr val="0070C0"/>
                </a:solidFill>
              </a:rPr>
              <a:t>-- 'return' is the last statement in the next block</a:t>
            </a:r>
          </a:p>
          <a:p>
            <a:pPr lvl="1" algn="just">
              <a:buNone/>
            </a:pPr>
            <a:r>
              <a:rPr lang="en-US" altLang="zh-CN" sz="2800" noProof="1" smtClean="0"/>
              <a:t>    do return end  </a:t>
            </a:r>
            <a:r>
              <a:rPr lang="en-US" altLang="zh-CN" sz="2800" noProof="1" smtClean="0">
                <a:solidFill>
                  <a:srgbClr val="0070C0"/>
                </a:solidFill>
              </a:rPr>
              <a:t> -- OK</a:t>
            </a:r>
          </a:p>
          <a:p>
            <a:pPr lvl="1" algn="just">
              <a:buNone/>
            </a:pPr>
            <a:r>
              <a:rPr lang="en-US" altLang="zh-CN" sz="2800" noProof="1" smtClean="0"/>
              <a:t>    ...        </a:t>
            </a:r>
            <a:r>
              <a:rPr lang="en-US" altLang="zh-CN" sz="2800" noProof="1" smtClean="0">
                <a:solidFill>
                  <a:srgbClr val="00FF00"/>
                </a:solidFill>
              </a:rPr>
              <a:t> </a:t>
            </a:r>
            <a:r>
              <a:rPr lang="en-US" altLang="zh-CN" sz="2800" noProof="1" smtClean="0">
                <a:solidFill>
                  <a:srgbClr val="0070C0"/>
                </a:solidFill>
              </a:rPr>
              <a:t>-- statements not reached</a:t>
            </a:r>
          </a:p>
          <a:p>
            <a:pPr lvl="1" algn="just">
              <a:buNone/>
            </a:pPr>
            <a:r>
              <a:rPr lang="en-US" altLang="zh-CN" sz="2800" noProof="1" smtClean="0"/>
              <a:t>end</a:t>
            </a:r>
          </a:p>
          <a:p>
            <a:pPr lvl="1"/>
            <a:endParaRPr lang="en-US" altLang="zh-CN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ctrTitle" idx="4294967295"/>
          </p:nvPr>
        </p:nvSpPr>
        <p:spPr>
          <a:xfrm>
            <a:off x="2985493" y="2784475"/>
            <a:ext cx="3173015" cy="128905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r">
              <a:defRPr sz="3600">
                <a:solidFill>
                  <a:schemeClr val="tx2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48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THANK YOU</a:t>
            </a:r>
            <a:endParaRPr lang="zh-CN" altLang="en-US" sz="4800" b="1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多重赋值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多重赋值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可以对</a:t>
            </a:r>
            <a:r>
              <a:rPr lang="zh-CN" altLang="en-US" dirty="0" smtClean="0">
                <a:solidFill>
                  <a:srgbClr val="FF0000"/>
                </a:solidFill>
              </a:rPr>
              <a:t>多个变量同时赋值</a:t>
            </a:r>
            <a:r>
              <a:rPr lang="zh-CN" altLang="en-US" dirty="0" smtClean="0"/>
              <a:t>，变量列表和值列表的各个元素用逗号分开，赋值语句右边的值会依次赋给左边的变量。</a:t>
            </a:r>
          </a:p>
          <a:p>
            <a:pPr lvl="1" algn="just">
              <a:lnSpc>
                <a:spcPct val="120000"/>
              </a:lnSpc>
            </a:pPr>
            <a:r>
              <a:rPr lang="pt-BR" altLang="zh-CN" sz="2800" dirty="0" smtClean="0"/>
              <a:t>a, b = 10, 2*x  </a:t>
            </a:r>
            <a:r>
              <a:rPr lang="zh-CN" altLang="pt-BR" sz="2800" dirty="0" smtClean="0"/>
              <a:t>等同于</a:t>
            </a:r>
          </a:p>
          <a:p>
            <a:pPr lvl="1" algn="just">
              <a:lnSpc>
                <a:spcPct val="120000"/>
              </a:lnSpc>
            </a:pPr>
            <a:r>
              <a:rPr lang="pt-BR" altLang="zh-CN" sz="2800" dirty="0" smtClean="0"/>
              <a:t>a=10; b=2*x</a:t>
            </a:r>
            <a:endParaRPr lang="zh-CN" altLang="en-US" sz="28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1.2 </a:t>
            </a:r>
            <a:r>
              <a:rPr lang="zh-CN" altLang="en-US" dirty="0"/>
              <a:t>多重赋值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zh-CN" altLang="en-US" dirty="0" smtClean="0"/>
              <a:t>多重赋值中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会先计算赋值号右边所有的值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然后再执行赋值操作。这样便可以</a:t>
            </a:r>
            <a:r>
              <a:rPr lang="zh-CN" altLang="en-US" b="1" dirty="0" smtClean="0">
                <a:solidFill>
                  <a:srgbClr val="FF0000"/>
                </a:solidFill>
              </a:rPr>
              <a:t>使用一条多重赋值语句来交换变量的值</a:t>
            </a:r>
            <a:r>
              <a:rPr lang="zh-CN" altLang="en-US" dirty="0" smtClean="0"/>
              <a:t>了：</a:t>
            </a:r>
          </a:p>
          <a:p>
            <a:pPr lvl="1" algn="just">
              <a:lnSpc>
                <a:spcPct val="120000"/>
              </a:lnSpc>
            </a:pPr>
            <a:r>
              <a:rPr lang="en-US" altLang="zh-CN" sz="2800" dirty="0" smtClean="0"/>
              <a:t>x, y = y, x    </a:t>
            </a:r>
            <a:r>
              <a:rPr lang="en-US" altLang="zh-CN" sz="2800" dirty="0" smtClean="0">
                <a:solidFill>
                  <a:srgbClr val="0070C0"/>
                </a:solidFill>
              </a:rPr>
              <a:t>-- </a:t>
            </a:r>
            <a:r>
              <a:rPr lang="zh-CN" altLang="en-US" sz="2800" dirty="0" smtClean="0">
                <a:solidFill>
                  <a:srgbClr val="0070C0"/>
                </a:solidFill>
              </a:rPr>
              <a:t>交换 ‘</a:t>
            </a:r>
            <a:r>
              <a:rPr lang="en-US" altLang="zh-CN" sz="2800" dirty="0" smtClean="0">
                <a:solidFill>
                  <a:srgbClr val="0070C0"/>
                </a:solidFill>
              </a:rPr>
              <a:t>x’</a:t>
            </a:r>
            <a:r>
              <a:rPr lang="zh-CN" altLang="en-US" sz="2800" dirty="0" smtClean="0">
                <a:solidFill>
                  <a:srgbClr val="0070C0"/>
                </a:solidFill>
              </a:rPr>
              <a:t>与 </a:t>
            </a:r>
            <a:r>
              <a:rPr lang="en-US" altLang="zh-CN" sz="2800" dirty="0" smtClean="0">
                <a:solidFill>
                  <a:srgbClr val="0070C0"/>
                </a:solidFill>
              </a:rPr>
              <a:t>'y'</a:t>
            </a:r>
          </a:p>
          <a:p>
            <a:pPr lvl="1" algn="just">
              <a:lnSpc>
                <a:spcPct val="120000"/>
              </a:lnSpc>
            </a:pPr>
            <a:r>
              <a:rPr lang="en-US" altLang="zh-CN" sz="2800" dirty="0" smtClean="0"/>
              <a:t>a[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], a[j] = a[j], a[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] </a:t>
            </a:r>
          </a:p>
          <a:p>
            <a:pPr lvl="1" algn="just">
              <a:lnSpc>
                <a:spcPct val="120000"/>
              </a:lnSpc>
              <a:buNone/>
            </a:pPr>
            <a:r>
              <a:rPr lang="en-US" altLang="zh-CN" sz="2800" dirty="0" smtClean="0">
                <a:solidFill>
                  <a:srgbClr val="0070C0"/>
                </a:solidFill>
              </a:rPr>
              <a:t>              -- </a:t>
            </a:r>
            <a:r>
              <a:rPr lang="zh-CN" altLang="en-US" sz="2800" dirty="0" smtClean="0">
                <a:solidFill>
                  <a:srgbClr val="0070C0"/>
                </a:solidFill>
              </a:rPr>
              <a:t>交换 ‘</a:t>
            </a:r>
            <a:r>
              <a:rPr lang="en-US" altLang="zh-CN" sz="2800" dirty="0" smtClean="0">
                <a:solidFill>
                  <a:srgbClr val="0070C0"/>
                </a:solidFill>
              </a:rPr>
              <a:t>a[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]’ </a:t>
            </a:r>
            <a:r>
              <a:rPr lang="zh-CN" altLang="en-US" sz="2800" dirty="0" smtClean="0">
                <a:solidFill>
                  <a:srgbClr val="0070C0"/>
                </a:solidFill>
              </a:rPr>
              <a:t>与 </a:t>
            </a:r>
            <a:r>
              <a:rPr lang="en-US" altLang="zh-CN" sz="2800" dirty="0" smtClean="0">
                <a:solidFill>
                  <a:srgbClr val="0070C0"/>
                </a:solidFill>
              </a:rPr>
              <a:t>'a[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]'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1.2 </a:t>
            </a:r>
            <a:r>
              <a:rPr lang="zh-CN" altLang="en-US" dirty="0"/>
              <a:t>多重赋值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当变量个数和值的</a:t>
            </a:r>
            <a:r>
              <a:rPr lang="zh-CN" altLang="en-US" b="1" dirty="0" smtClean="0">
                <a:solidFill>
                  <a:srgbClr val="FF0000"/>
                </a:solidFill>
              </a:rPr>
              <a:t>个数不一致时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会一直</a:t>
            </a:r>
            <a:r>
              <a:rPr lang="zh-CN" altLang="en-US" b="1" dirty="0">
                <a:solidFill>
                  <a:srgbClr val="FF0000"/>
                </a:solidFill>
              </a:rPr>
              <a:t>以变量个数为基础</a:t>
            </a:r>
            <a:r>
              <a:rPr lang="zh-CN" altLang="en-US" dirty="0" smtClean="0"/>
              <a:t>采取以下策略：</a:t>
            </a:r>
          </a:p>
          <a:p>
            <a:pPr algn="just"/>
            <a:r>
              <a:rPr lang="zh-CN" altLang="en-US" dirty="0" smtClean="0"/>
              <a:t>变量个数 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值的个数， 按变量个数补足</a:t>
            </a:r>
            <a:r>
              <a:rPr lang="en-US" altLang="zh-CN" dirty="0" smtClean="0"/>
              <a:t>nil</a:t>
            </a:r>
          </a:p>
          <a:p>
            <a:pPr algn="just"/>
            <a:r>
              <a:rPr lang="zh-CN" altLang="en-US" dirty="0" smtClean="0"/>
              <a:t>变量个数 </a:t>
            </a:r>
            <a:r>
              <a:rPr lang="en-US" altLang="zh-CN" dirty="0" smtClean="0"/>
              <a:t>&lt; </a:t>
            </a:r>
            <a:r>
              <a:rPr lang="zh-CN" altLang="en-US" dirty="0" smtClean="0"/>
              <a:t>值的个数， 多余的值会被忽略</a:t>
            </a:r>
          </a:p>
          <a:p>
            <a:pPr lvl="1" algn="just"/>
            <a:r>
              <a:rPr lang="en-US" altLang="zh-CN" dirty="0" smtClean="0"/>
              <a:t>a, b, c = 0, 1 </a:t>
            </a:r>
          </a:p>
          <a:p>
            <a:pPr lvl="1" algn="just"/>
            <a:r>
              <a:rPr lang="en-US" altLang="zh-CN" dirty="0" smtClean="0"/>
              <a:t>print(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)             </a:t>
            </a:r>
            <a:r>
              <a:rPr lang="en-US" altLang="zh-CN" dirty="0" smtClean="0">
                <a:solidFill>
                  <a:srgbClr val="0070C0"/>
                </a:solidFill>
              </a:rPr>
              <a:t>	--&gt; 0   1   nil</a:t>
            </a:r>
          </a:p>
          <a:p>
            <a:pPr lvl="1" algn="just"/>
            <a:r>
              <a:rPr lang="en-US" altLang="zh-CN" dirty="0" smtClean="0"/>
              <a:t>a, b = a+1, b+1, b+2     	</a:t>
            </a:r>
            <a:r>
              <a:rPr lang="en-US" altLang="zh-CN" dirty="0" smtClean="0">
                <a:solidFill>
                  <a:srgbClr val="0070C0"/>
                </a:solidFill>
              </a:rPr>
              <a:t>-- </a:t>
            </a:r>
            <a:r>
              <a:rPr lang="zh-CN" altLang="en-US" dirty="0" smtClean="0">
                <a:solidFill>
                  <a:srgbClr val="0070C0"/>
                </a:solidFill>
              </a:rPr>
              <a:t>其中 </a:t>
            </a:r>
            <a:r>
              <a:rPr lang="en-US" altLang="zh-CN" dirty="0" smtClean="0">
                <a:solidFill>
                  <a:srgbClr val="0070C0"/>
                </a:solidFill>
              </a:rPr>
              <a:t>b+2 </a:t>
            </a:r>
            <a:r>
              <a:rPr lang="zh-CN" altLang="en-US" dirty="0" smtClean="0">
                <a:solidFill>
                  <a:srgbClr val="0070C0"/>
                </a:solidFill>
              </a:rPr>
              <a:t>被忽略</a:t>
            </a:r>
          </a:p>
          <a:p>
            <a:pPr lvl="1" algn="just"/>
            <a:r>
              <a:rPr lang="en-US" altLang="zh-CN" dirty="0" smtClean="0"/>
              <a:t>print(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               	</a:t>
            </a:r>
            <a:r>
              <a:rPr lang="en-US" altLang="zh-CN" dirty="0" smtClean="0">
                <a:solidFill>
                  <a:srgbClr val="0070C0"/>
                </a:solidFill>
              </a:rPr>
              <a:t>	--&gt; 1   2</a:t>
            </a:r>
          </a:p>
          <a:p>
            <a:pPr lvl="1" algn="just"/>
            <a:r>
              <a:rPr lang="en-US" altLang="zh-CN" dirty="0" smtClean="0"/>
              <a:t>a, b, c = 0			</a:t>
            </a:r>
            <a:r>
              <a:rPr lang="en-US" altLang="zh-CN" dirty="0" smtClean="0">
                <a:solidFill>
                  <a:srgbClr val="0070C0"/>
                </a:solidFill>
              </a:rPr>
              <a:t>--</a:t>
            </a:r>
            <a:r>
              <a:rPr lang="zh-CN" altLang="en-US" dirty="0" smtClean="0">
                <a:solidFill>
                  <a:srgbClr val="0070C0"/>
                </a:solidFill>
              </a:rPr>
              <a:t>注意</a:t>
            </a:r>
            <a:r>
              <a:rPr lang="en-US" altLang="zh-CN" dirty="0" smtClean="0">
                <a:solidFill>
                  <a:srgbClr val="0070C0"/>
                </a:solidFill>
              </a:rPr>
              <a:t>,</a:t>
            </a:r>
            <a:r>
              <a:rPr lang="zh-CN" altLang="en-US" dirty="0" smtClean="0">
                <a:solidFill>
                  <a:srgbClr val="0070C0"/>
                </a:solidFill>
              </a:rPr>
              <a:t>这是常见问题</a:t>
            </a:r>
            <a:r>
              <a:rPr lang="en-US" altLang="zh-CN" dirty="0" smtClean="0">
                <a:solidFill>
                  <a:srgbClr val="0070C0"/>
                </a:solidFill>
              </a:rPr>
              <a:t>!</a:t>
            </a:r>
          </a:p>
          <a:p>
            <a:pPr lvl="1" algn="just"/>
            <a:r>
              <a:rPr lang="en-US" altLang="zh-CN" dirty="0" smtClean="0"/>
              <a:t>print(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)             </a:t>
            </a:r>
            <a:r>
              <a:rPr lang="en-US" altLang="zh-CN" dirty="0" smtClean="0">
                <a:solidFill>
                  <a:srgbClr val="0070C0"/>
                </a:solidFill>
              </a:rPr>
              <a:t>	--&gt; 0   nil   </a:t>
            </a:r>
            <a:r>
              <a:rPr lang="en-US" altLang="zh-CN" dirty="0" err="1" smtClean="0">
                <a:solidFill>
                  <a:srgbClr val="0070C0"/>
                </a:solidFill>
              </a:rPr>
              <a:t>nil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1.2 </a:t>
            </a:r>
            <a:r>
              <a:rPr lang="zh-CN" altLang="en-US" dirty="0"/>
              <a:t>多重赋值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35090"/>
            <a:ext cx="8058150" cy="5470155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/>
              <a:t>多重赋值并不比等价的多条单一变量赋值语句更快。一般用于以下情况</a:t>
            </a:r>
            <a:r>
              <a:rPr lang="en-US" altLang="zh-CN" dirty="0" smtClean="0"/>
              <a:t>: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FF00FF"/>
                </a:solidFill>
              </a:rPr>
              <a:t>交换变量</a:t>
            </a:r>
          </a:p>
          <a:p>
            <a:pPr marL="457200" lvl="3" indent="0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 err="1" smtClean="0"/>
              <a:t>a,b</a:t>
            </a:r>
            <a:r>
              <a:rPr lang="en-US" altLang="zh-CN" sz="2600" dirty="0" smtClean="0"/>
              <a:t>=10,20</a:t>
            </a:r>
          </a:p>
          <a:p>
            <a:pPr marL="457200" lvl="3" indent="0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 smtClean="0"/>
              <a:t>print(</a:t>
            </a:r>
            <a:r>
              <a:rPr lang="en-US" altLang="zh-CN" sz="2600" dirty="0" err="1" smtClean="0"/>
              <a:t>a,b</a:t>
            </a:r>
            <a:r>
              <a:rPr lang="en-US" altLang="zh-CN" sz="2600" dirty="0" smtClean="0"/>
              <a:t>)				  </a:t>
            </a:r>
          </a:p>
          <a:p>
            <a:pPr marL="457200" lvl="3" indent="0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 err="1" smtClean="0"/>
              <a:t>a,b</a:t>
            </a:r>
            <a:r>
              <a:rPr lang="en-US" altLang="zh-CN" sz="2600" dirty="0" smtClean="0"/>
              <a:t>=</a:t>
            </a:r>
            <a:r>
              <a:rPr lang="en-US" altLang="zh-CN" sz="2600" dirty="0" err="1" smtClean="0"/>
              <a:t>b,a</a:t>
            </a:r>
            <a:endParaRPr lang="en-US" altLang="zh-CN" sz="2600" dirty="0" smtClean="0"/>
          </a:p>
          <a:p>
            <a:pPr marL="457200" lvl="3" indent="0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 smtClean="0"/>
              <a:t>print(</a:t>
            </a:r>
            <a:r>
              <a:rPr lang="en-US" altLang="zh-CN" sz="2600" dirty="0" err="1" smtClean="0"/>
              <a:t>a,b</a:t>
            </a:r>
            <a:r>
              <a:rPr lang="en-US" altLang="zh-CN" sz="2600" dirty="0" smtClean="0"/>
              <a:t>) 				 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 smtClean="0">
                <a:solidFill>
                  <a:srgbClr val="FF00FF"/>
                </a:solidFill>
              </a:rPr>
              <a:t>收集函数的多个返回值</a:t>
            </a:r>
          </a:p>
          <a:p>
            <a:pPr marL="457200" lvl="3" indent="0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 err="1" smtClean="0"/>
              <a:t>s,e</a:t>
            </a:r>
            <a:r>
              <a:rPr lang="en-US" altLang="zh-CN" sz="2600" dirty="0" smtClean="0"/>
              <a:t>=</a:t>
            </a:r>
            <a:r>
              <a:rPr lang="en-US" altLang="zh-CN" sz="2600" dirty="0" err="1" smtClean="0"/>
              <a:t>string.find</a:t>
            </a:r>
            <a:r>
              <a:rPr lang="en-US" altLang="zh-CN" sz="2600" dirty="0" smtClean="0"/>
              <a:t>("hello </a:t>
            </a:r>
            <a:r>
              <a:rPr lang="en-US" altLang="zh-CN" sz="2600" dirty="0" err="1" smtClean="0"/>
              <a:t>lua</a:t>
            </a:r>
            <a:r>
              <a:rPr lang="en-US" altLang="zh-CN" sz="2600" dirty="0" smtClean="0"/>
              <a:t> </a:t>
            </a:r>
            <a:r>
              <a:rPr lang="en-US" altLang="zh-CN" sz="2600" dirty="0" err="1" smtClean="0"/>
              <a:t>users","lua</a:t>
            </a:r>
            <a:r>
              <a:rPr lang="en-US" altLang="zh-CN" sz="2600" dirty="0" smtClean="0"/>
              <a:t>")</a:t>
            </a:r>
          </a:p>
          <a:p>
            <a:pPr marL="457200" lvl="3" indent="0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 smtClean="0"/>
              <a:t>print(</a:t>
            </a:r>
            <a:r>
              <a:rPr lang="en-US" altLang="zh-CN" sz="2600" dirty="0" err="1" smtClean="0"/>
              <a:t>s,e</a:t>
            </a:r>
            <a:r>
              <a:rPr lang="en-US" altLang="zh-CN" sz="2600" dirty="0" smtClean="0"/>
              <a:t>) </a:t>
            </a:r>
            <a:r>
              <a:rPr lang="en-US" altLang="zh-CN" sz="2600" dirty="0" smtClean="0">
                <a:solidFill>
                  <a:srgbClr val="C00000"/>
                </a:solidFill>
              </a:rPr>
              <a:t>--&gt; 7    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局部变量与块</a:t>
            </a:r>
            <a:endParaRPr lang="zh-CN" altLang="en-US" sz="29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87844"/>
            <a:ext cx="7886700" cy="5108205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zh-CN" altLang="en-US" dirty="0" smtClean="0"/>
              <a:t>代码块：指一个控制结构内，一个函数体，或者一个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（变量被声明的那个文件或者文本串）。</a:t>
            </a:r>
          </a:p>
          <a:p>
            <a:pPr algn="just">
              <a:lnSpc>
                <a:spcPct val="120000"/>
              </a:lnSpc>
            </a:pPr>
            <a:r>
              <a:rPr lang="zh-CN" altLang="en-US" dirty="0" smtClean="0"/>
              <a:t>局部变量</a:t>
            </a:r>
            <a:r>
              <a:rPr lang="en-US" altLang="zh-CN" dirty="0" smtClean="0"/>
              <a:t>:</a:t>
            </a:r>
            <a:r>
              <a:rPr lang="zh-CN" altLang="en-US" dirty="0" smtClean="0"/>
              <a:t>与全局变量不同，局部变量只在被声明的那个代码块内有效</a:t>
            </a:r>
          </a:p>
          <a:p>
            <a:pPr algn="just">
              <a:lnSpc>
                <a:spcPct val="120000"/>
              </a:lnSpc>
            </a:pPr>
            <a:r>
              <a:rPr lang="zh-CN" altLang="en-US" dirty="0" smtClean="0"/>
              <a:t>使用 </a:t>
            </a:r>
            <a:r>
              <a:rPr lang="en-US" altLang="zh-CN" b="1" dirty="0" smtClean="0">
                <a:solidFill>
                  <a:srgbClr val="FF0000"/>
                </a:solidFill>
              </a:rPr>
              <a:t>local</a:t>
            </a:r>
            <a:r>
              <a:rPr lang="en-US" altLang="zh-CN" dirty="0" smtClean="0"/>
              <a:t> </a:t>
            </a:r>
            <a:r>
              <a:rPr lang="zh-CN" altLang="en-US" dirty="0" smtClean="0"/>
              <a:t>语句来创建</a:t>
            </a:r>
            <a:r>
              <a:rPr lang="zh-CN" altLang="en-US" b="1" dirty="0">
                <a:solidFill>
                  <a:srgbClr val="FF0000"/>
                </a:solidFill>
              </a:rPr>
              <a:t>局部变量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局部变量与块</a:t>
            </a:r>
            <a:endParaRPr lang="zh-CN" altLang="en-US" sz="29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87844"/>
            <a:ext cx="7886700" cy="5108205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pic>
        <p:nvPicPr>
          <p:cNvPr id="4" name="图片 3" descr="}F%AS9[[BQX~O9GOGZ9[S[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800" y="1350963"/>
            <a:ext cx="4981054" cy="4729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0RP)ZD`K(LNLIFCQ{]@L7V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4038" y="1358900"/>
            <a:ext cx="2786631" cy="4276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淡色系教学课件答辩PPT模板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6165814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tbtigdm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1661</Words>
  <Application>Microsoft Office PowerPoint</Application>
  <PresentationFormat>全屏显示(4:3)</PresentationFormat>
  <Paragraphs>281</Paragraphs>
  <Slides>36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等线</vt:lpstr>
      <vt:lpstr>楷体</vt:lpstr>
      <vt:lpstr>宋体</vt:lpstr>
      <vt:lpstr>字魂59号-创粗黑</vt:lpstr>
      <vt:lpstr>Arial</vt:lpstr>
      <vt:lpstr>Calibri</vt:lpstr>
      <vt:lpstr>Tahoma</vt:lpstr>
      <vt:lpstr>Times New Roman</vt:lpstr>
      <vt:lpstr>Wingdings</vt:lpstr>
      <vt:lpstr>Office 主题​​</vt:lpstr>
      <vt:lpstr>脚本语言</vt:lpstr>
      <vt:lpstr>PowerPoint 演示文稿</vt:lpstr>
      <vt:lpstr>1.1 赋值语句</vt:lpstr>
      <vt:lpstr>1.2 多重赋值</vt:lpstr>
      <vt:lpstr>1.2 多重赋值</vt:lpstr>
      <vt:lpstr>1.2 多重赋值</vt:lpstr>
      <vt:lpstr>1.2 多重赋值</vt:lpstr>
      <vt:lpstr>2.1 局部变量与块</vt:lpstr>
      <vt:lpstr>2.1 局部变量与块</vt:lpstr>
      <vt:lpstr>2.1 局部变量与块</vt:lpstr>
      <vt:lpstr>2.1 局部变量与块</vt:lpstr>
      <vt:lpstr>2.1 局部变量与块</vt:lpstr>
      <vt:lpstr>2.1 局部变量与块</vt:lpstr>
      <vt:lpstr>2.1 局部变量与块</vt:lpstr>
      <vt:lpstr>2.1 局部变量与块</vt:lpstr>
      <vt:lpstr>3  流程控制语句</vt:lpstr>
      <vt:lpstr>3 流程控制语句</vt:lpstr>
      <vt:lpstr>3.1 条件控制语句</vt:lpstr>
      <vt:lpstr>3.1 条件控制语句</vt:lpstr>
      <vt:lpstr>3.1 条件控制语句</vt:lpstr>
      <vt:lpstr>3.1 条件控制语句</vt:lpstr>
      <vt:lpstr>3.2 while语句</vt:lpstr>
      <vt:lpstr>3.3 repeat语句</vt:lpstr>
      <vt:lpstr>3.4 典型for语句</vt:lpstr>
      <vt:lpstr>3.4 典型for语句</vt:lpstr>
      <vt:lpstr>3.5 泛型for </vt:lpstr>
      <vt:lpstr>3.5 泛型for </vt:lpstr>
      <vt:lpstr>4.3.5 泛型for </vt:lpstr>
      <vt:lpstr>3.5 泛型for </vt:lpstr>
      <vt:lpstr>3.5 泛型for </vt:lpstr>
      <vt:lpstr>3.5 泛型for </vt:lpstr>
      <vt:lpstr>3.5 泛型for </vt:lpstr>
      <vt:lpstr>3.6 break和return语句</vt:lpstr>
      <vt:lpstr>3.6 break和return语句</vt:lpstr>
      <vt:lpstr>3.6 break和return语句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简约淡色</dc:title>
  <dc:creator>ljw</dc:creator>
  <cp:lastModifiedBy>A</cp:lastModifiedBy>
  <cp:revision>447</cp:revision>
  <dcterms:created xsi:type="dcterms:W3CDTF">2018-06-23T18:08:00Z</dcterms:created>
  <dcterms:modified xsi:type="dcterms:W3CDTF">2022-09-18T04:48:13Z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2052-11.1.0.10700</vt:lpwstr>
  </property>
  <property fmtid="{D5CDD505-2E9C-101B-9397-08002B2CF9AE}" pid="4" name="ICV">
    <vt:lpwstr>C210C486B4764308BDB1BAF87F4728A2</vt:lpwstr>
  </property>
</Properties>
</file>